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23.xml" ContentType="application/vnd.openxmlformats-officedocument.presentationml.notesSlide+xml"/>
  <Override PartName="/ppt/charts/chart4.xml" ContentType="application/vnd.openxmlformats-officedocument.drawingml.chart+xml"/>
  <Override PartName="/ppt/notesSlides/notesSlide24.xml" ContentType="application/vnd.openxmlformats-officedocument.presentationml.notesSlide+xml"/>
  <Override PartName="/ppt/charts/chart5.xml" ContentType="application/vnd.openxmlformats-officedocument.drawingml.chart+xml"/>
  <Override PartName="/ppt/notesSlides/notesSlide25.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26.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drawings/drawing5.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9.xml" ContentType="application/vnd.openxmlformats-officedocument.drawingml.chart+xml"/>
  <Override PartName="/ppt/drawings/drawing6.xml" ContentType="application/vnd.openxmlformats-officedocument.drawingml.chartshapes+xml"/>
  <Override PartName="/ppt/notesSlides/notesSlide31.xml" ContentType="application/vnd.openxmlformats-officedocument.presentationml.notesSlide+xml"/>
  <Override PartName="/ppt/charts/chart10.xml" ContentType="application/vnd.openxmlformats-officedocument.drawingml.chart+xml"/>
  <Override PartName="/ppt/drawings/drawing7.xml" ContentType="application/vnd.openxmlformats-officedocument.drawingml.chartshapes+xml"/>
  <Override PartName="/ppt/notesSlides/notesSlide32.xml" ContentType="application/vnd.openxmlformats-officedocument.presentationml.notesSlide+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55" r:id="rId2"/>
  </p:sldMasterIdLst>
  <p:notesMasterIdLst>
    <p:notesMasterId r:id="rId55"/>
  </p:notesMasterIdLst>
  <p:handoutMasterIdLst>
    <p:handoutMasterId r:id="rId56"/>
  </p:handoutMasterIdLst>
  <p:sldIdLst>
    <p:sldId id="378" r:id="rId3"/>
    <p:sldId id="411" r:id="rId4"/>
    <p:sldId id="397" r:id="rId5"/>
    <p:sldId id="433" r:id="rId6"/>
    <p:sldId id="432" r:id="rId7"/>
    <p:sldId id="435" r:id="rId8"/>
    <p:sldId id="385" r:id="rId9"/>
    <p:sldId id="446" r:id="rId10"/>
    <p:sldId id="434" r:id="rId11"/>
    <p:sldId id="438" r:id="rId12"/>
    <p:sldId id="437" r:id="rId13"/>
    <p:sldId id="450" r:id="rId14"/>
    <p:sldId id="415" r:id="rId15"/>
    <p:sldId id="428" r:id="rId16"/>
    <p:sldId id="416" r:id="rId17"/>
    <p:sldId id="451" r:id="rId18"/>
    <p:sldId id="387" r:id="rId19"/>
    <p:sldId id="394" r:id="rId20"/>
    <p:sldId id="380" r:id="rId21"/>
    <p:sldId id="381" r:id="rId22"/>
    <p:sldId id="430" r:id="rId23"/>
    <p:sldId id="429" r:id="rId24"/>
    <p:sldId id="388" r:id="rId25"/>
    <p:sldId id="417" r:id="rId26"/>
    <p:sldId id="401" r:id="rId27"/>
    <p:sldId id="399" r:id="rId28"/>
    <p:sldId id="408" r:id="rId29"/>
    <p:sldId id="389" r:id="rId30"/>
    <p:sldId id="402" r:id="rId31"/>
    <p:sldId id="414" r:id="rId32"/>
    <p:sldId id="383" r:id="rId33"/>
    <p:sldId id="395" r:id="rId34"/>
    <p:sldId id="403" r:id="rId35"/>
    <p:sldId id="431" r:id="rId36"/>
    <p:sldId id="419" r:id="rId37"/>
    <p:sldId id="421" r:id="rId38"/>
    <p:sldId id="371" r:id="rId39"/>
    <p:sldId id="422" r:id="rId40"/>
    <p:sldId id="442" r:id="rId41"/>
    <p:sldId id="439" r:id="rId42"/>
    <p:sldId id="452" r:id="rId43"/>
    <p:sldId id="453" r:id="rId44"/>
    <p:sldId id="410" r:id="rId45"/>
    <p:sldId id="426" r:id="rId46"/>
    <p:sldId id="447" r:id="rId47"/>
    <p:sldId id="448" r:id="rId48"/>
    <p:sldId id="454" r:id="rId49"/>
    <p:sldId id="267" r:id="rId50"/>
    <p:sldId id="375" r:id="rId51"/>
    <p:sldId id="420" r:id="rId52"/>
    <p:sldId id="425" r:id="rId53"/>
    <p:sldId id="436" r:id="rId54"/>
  </p:sldIdLst>
  <p:sldSz cx="9144000" cy="6858000" type="screen4x3"/>
  <p:notesSz cx="6781800" cy="99187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2839"/>
    <a:srgbClr val="6ACDEB"/>
    <a:srgbClr val="2F8FCC"/>
    <a:srgbClr val="C0C0C0"/>
    <a:srgbClr val="ADADAD"/>
    <a:srgbClr val="000000"/>
    <a:srgbClr val="00B9E4"/>
    <a:srgbClr val="969696"/>
    <a:srgbClr val="FF6D22"/>
    <a:srgbClr val="1A1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9480" autoAdjust="0"/>
  </p:normalViewPr>
  <p:slideViewPr>
    <p:cSldViewPr snapToGrid="0">
      <p:cViewPr>
        <p:scale>
          <a:sx n="90" d="100"/>
          <a:sy n="90" d="100"/>
        </p:scale>
        <p:origin x="-856" y="-1488"/>
      </p:cViewPr>
      <p:guideLst>
        <p:guide orient="horz" pos="4004"/>
        <p:guide pos="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32"/>
    </p:cViewPr>
  </p:sorterViewPr>
  <p:notesViewPr>
    <p:cSldViewPr snapToGrid="0" showGuides="1">
      <p:cViewPr varScale="1">
        <p:scale>
          <a:sx n="31" d="100"/>
          <a:sy n="31" d="100"/>
        </p:scale>
        <p:origin x="-2118" y="-102"/>
      </p:cViewPr>
      <p:guideLst>
        <p:guide orient="horz" pos="3124"/>
        <p:guide pos="21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raveler\Documents\Excel%20Spreadsheets\nuclear%20reactors%20under%20construction%20october%20201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1" Type="http://schemas.openxmlformats.org/officeDocument/2006/relationships/oleObject" Target="file:///C:\Documents%20and%20Settings\Bloomberg%20User\My%20Documents\nuclear%20reactors%20under%20construction%20october%202010.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Bloomberg%20User\Desktop\gadomski_china_nuclear_model_06_1.xlsx" TargetMode="External"/><Relationship Id="rId3"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sf1100\users\cgadomski2\My%20Documents\Gadomski%20Models\gadomski%20global%20nuclear%20model_05_28_2010.xlsx" TargetMode="External"/><Relationship Id="rId3"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traveler\Desktop\BB%20Downloads\uk%20capacity%20outlook_14%20april_20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raveler\Desktop\BB%20Downloads\uk%20capacity%20outlook_14%20april_2011.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traveler\Desktop\BB%20Downloads\uk%20capacity%20outlook_14%20april_2011.xlsx" TargetMode="External"/><Relationship Id="rId3"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1" Type="http://schemas.openxmlformats.org/officeDocument/2006/relationships/oleObject" Target="file:///\\sf1100\users\cgadomski2\My%20Documents\Gadomski%20Models\Gadomski%20global%20nuclear%20model.xlsx" TargetMode="External"/><Relationship Id="rId2"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1" Type="http://schemas.openxmlformats.org/officeDocument/2006/relationships/oleObject" Target="file:///C:\Users\traveler\Desktop\BB%20Downloads\nuclear%20capacity%20outlook_uk.xlsm" TargetMode="External"/><Relationship Id="rId2"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 Id="rId2"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53252187226597"/>
          <c:y val="0.0196066637503645"/>
          <c:w val="0.813227034120735"/>
          <c:h val="0.849625619714204"/>
        </c:manualLayout>
      </c:layout>
      <c:bar3DChart>
        <c:barDir val="bar"/>
        <c:grouping val="stacked"/>
        <c:varyColors val="0"/>
        <c:ser>
          <c:idx val="0"/>
          <c:order val="0"/>
          <c:invertIfNegative val="0"/>
          <c:cat>
            <c:strRef>
              <c:f>Sheet1!$A$6:$A$21</c:f>
              <c:strCache>
                <c:ptCount val="16"/>
                <c:pt idx="0">
                  <c:v>China</c:v>
                </c:pt>
                <c:pt idx="1">
                  <c:v>Russia</c:v>
                </c:pt>
                <c:pt idx="2">
                  <c:v>Korea</c:v>
                </c:pt>
                <c:pt idx="3">
                  <c:v>India</c:v>
                </c:pt>
                <c:pt idx="4">
                  <c:v>Bulgaria</c:v>
                </c:pt>
                <c:pt idx="5">
                  <c:v>Japan</c:v>
                </c:pt>
                <c:pt idx="6">
                  <c:v>Slovak</c:v>
                </c:pt>
                <c:pt idx="7">
                  <c:v>Ukraine</c:v>
                </c:pt>
                <c:pt idx="8">
                  <c:v>Taiwan</c:v>
                </c:pt>
                <c:pt idx="9">
                  <c:v>Argentina</c:v>
                </c:pt>
                <c:pt idx="10">
                  <c:v>Brazil</c:v>
                </c:pt>
                <c:pt idx="11">
                  <c:v>Finland</c:v>
                </c:pt>
                <c:pt idx="12">
                  <c:v>France</c:v>
                </c:pt>
                <c:pt idx="13">
                  <c:v>Iran</c:v>
                </c:pt>
                <c:pt idx="14">
                  <c:v>Pakistan</c:v>
                </c:pt>
                <c:pt idx="15">
                  <c:v>USA</c:v>
                </c:pt>
              </c:strCache>
            </c:strRef>
          </c:cat>
          <c:val>
            <c:numRef>
              <c:f>Sheet1!$K$6:$K$21</c:f>
              <c:numCache>
                <c:formatCode>General</c:formatCode>
                <c:ptCount val="16"/>
                <c:pt idx="0">
                  <c:v>26.0</c:v>
                </c:pt>
                <c:pt idx="1">
                  <c:v>11.0</c:v>
                </c:pt>
                <c:pt idx="2">
                  <c:v>5.0</c:v>
                </c:pt>
                <c:pt idx="3">
                  <c:v>6.0</c:v>
                </c:pt>
                <c:pt idx="4">
                  <c:v>2.0</c:v>
                </c:pt>
                <c:pt idx="5">
                  <c:v>2.0</c:v>
                </c:pt>
                <c:pt idx="6">
                  <c:v>2.0</c:v>
                </c:pt>
                <c:pt idx="7">
                  <c:v>2.0</c:v>
                </c:pt>
                <c:pt idx="8">
                  <c:v>2.0</c:v>
                </c:pt>
                <c:pt idx="9">
                  <c:v>1.0</c:v>
                </c:pt>
                <c:pt idx="10">
                  <c:v>1.0</c:v>
                </c:pt>
                <c:pt idx="11">
                  <c:v>1.0</c:v>
                </c:pt>
                <c:pt idx="12">
                  <c:v>1.0</c:v>
                </c:pt>
                <c:pt idx="13">
                  <c:v>1.0</c:v>
                </c:pt>
                <c:pt idx="14">
                  <c:v>1.0</c:v>
                </c:pt>
                <c:pt idx="15">
                  <c:v>1.0</c:v>
                </c:pt>
              </c:numCache>
            </c:numRef>
          </c:val>
        </c:ser>
        <c:dLbls>
          <c:showLegendKey val="0"/>
          <c:showVal val="0"/>
          <c:showCatName val="0"/>
          <c:showSerName val="0"/>
          <c:showPercent val="0"/>
          <c:showBubbleSize val="0"/>
        </c:dLbls>
        <c:gapWidth val="150"/>
        <c:shape val="box"/>
        <c:axId val="512124376"/>
        <c:axId val="512127352"/>
        <c:axId val="0"/>
      </c:bar3DChart>
      <c:catAx>
        <c:axId val="512124376"/>
        <c:scaling>
          <c:orientation val="minMax"/>
        </c:scaling>
        <c:delete val="0"/>
        <c:axPos val="l"/>
        <c:majorTickMark val="out"/>
        <c:minorTickMark val="none"/>
        <c:tickLblPos val="nextTo"/>
        <c:txPr>
          <a:bodyPr/>
          <a:lstStyle/>
          <a:p>
            <a:pPr>
              <a:defRPr b="1"/>
            </a:pPr>
            <a:endParaRPr lang="en-US"/>
          </a:p>
        </c:txPr>
        <c:crossAx val="512127352"/>
        <c:crosses val="autoZero"/>
        <c:auto val="1"/>
        <c:lblAlgn val="ctr"/>
        <c:lblOffset val="100"/>
        <c:tickLblSkip val="1"/>
        <c:noMultiLvlLbl val="0"/>
      </c:catAx>
      <c:valAx>
        <c:axId val="512127352"/>
        <c:scaling>
          <c:orientation val="minMax"/>
        </c:scaling>
        <c:delete val="0"/>
        <c:axPos val="b"/>
        <c:numFmt formatCode="General" sourceLinked="1"/>
        <c:majorTickMark val="out"/>
        <c:minorTickMark val="none"/>
        <c:tickLblPos val="nextTo"/>
        <c:crossAx val="512124376"/>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13805822228969"/>
          <c:y val="0.097218495446081"/>
          <c:w val="0.90469454581161"/>
          <c:h val="0.725398241283978"/>
        </c:manualLayout>
      </c:layout>
      <c:barChart>
        <c:barDir val="col"/>
        <c:grouping val="clustered"/>
        <c:varyColors val="0"/>
        <c:ser>
          <c:idx val="0"/>
          <c:order val="0"/>
          <c:spPr>
            <a:solidFill>
              <a:srgbClr val="00B0F0"/>
            </a:solidFill>
            <a:ln>
              <a:solidFill>
                <a:srgbClr val="00B0F0"/>
              </a:solidFill>
            </a:ln>
          </c:spPr>
          <c:invertIfNegative val="0"/>
          <c:cat>
            <c:strRef>
              <c:f>Sheet1!$A$2:$A$19</c:f>
              <c:strCache>
                <c:ptCount val="18"/>
                <c:pt idx="0">
                  <c:v>North America</c:v>
                </c:pt>
                <c:pt idx="1">
                  <c:v>World</c:v>
                </c:pt>
                <c:pt idx="2">
                  <c:v>SE Asia</c:v>
                </c:pt>
                <c:pt idx="3">
                  <c:v>Iraq</c:v>
                </c:pt>
                <c:pt idx="4">
                  <c:v>Syria</c:v>
                </c:pt>
                <c:pt idx="5">
                  <c:v>Sudan</c:v>
                </c:pt>
                <c:pt idx="6">
                  <c:v>ESCWA</c:v>
                </c:pt>
                <c:pt idx="7">
                  <c:v>Lebanon</c:v>
                </c:pt>
                <c:pt idx="8">
                  <c:v>Oman</c:v>
                </c:pt>
                <c:pt idx="9">
                  <c:v>Egypt</c:v>
                </c:pt>
                <c:pt idx="10">
                  <c:v>Palestine</c:v>
                </c:pt>
                <c:pt idx="11">
                  <c:v>Yemen</c:v>
                </c:pt>
                <c:pt idx="12">
                  <c:v>Jordan</c:v>
                </c:pt>
                <c:pt idx="13">
                  <c:v>Bahrain</c:v>
                </c:pt>
                <c:pt idx="14">
                  <c:v>Saudi Arabia</c:v>
                </c:pt>
                <c:pt idx="15">
                  <c:v>UAE</c:v>
                </c:pt>
                <c:pt idx="16">
                  <c:v>Qatar</c:v>
                </c:pt>
                <c:pt idx="17">
                  <c:v>Kuwait</c:v>
                </c:pt>
              </c:strCache>
            </c:strRef>
          </c:cat>
          <c:val>
            <c:numRef>
              <c:f>Sheet1!$B$2:$B$19</c:f>
              <c:numCache>
                <c:formatCode>#,##0</c:formatCode>
                <c:ptCount val="18"/>
                <c:pt idx="0">
                  <c:v>16368.0</c:v>
                </c:pt>
                <c:pt idx="1">
                  <c:v>7243.0</c:v>
                </c:pt>
                <c:pt idx="2">
                  <c:v>3518.0</c:v>
                </c:pt>
                <c:pt idx="3">
                  <c:v>3770.0</c:v>
                </c:pt>
                <c:pt idx="4">
                  <c:v>2790.0</c:v>
                </c:pt>
                <c:pt idx="5">
                  <c:v>1780.0</c:v>
                </c:pt>
                <c:pt idx="6">
                  <c:v>1336.0</c:v>
                </c:pt>
                <c:pt idx="7">
                  <c:v>1200.0</c:v>
                </c:pt>
                <c:pt idx="8">
                  <c:v>860.0</c:v>
                </c:pt>
                <c:pt idx="9">
                  <c:v>810.0</c:v>
                </c:pt>
                <c:pt idx="10">
                  <c:v>290.0</c:v>
                </c:pt>
                <c:pt idx="11">
                  <c:v>190.0</c:v>
                </c:pt>
                <c:pt idx="12">
                  <c:v>160.0</c:v>
                </c:pt>
                <c:pt idx="13">
                  <c:v>150.0</c:v>
                </c:pt>
                <c:pt idx="14">
                  <c:v>100.0</c:v>
                </c:pt>
                <c:pt idx="15">
                  <c:v>50.0</c:v>
                </c:pt>
                <c:pt idx="16">
                  <c:v>40.0</c:v>
                </c:pt>
                <c:pt idx="17">
                  <c:v>10.0</c:v>
                </c:pt>
              </c:numCache>
            </c:numRef>
          </c:val>
        </c:ser>
        <c:dLbls>
          <c:showLegendKey val="0"/>
          <c:showVal val="0"/>
          <c:showCatName val="0"/>
          <c:showSerName val="0"/>
          <c:showPercent val="0"/>
          <c:showBubbleSize val="0"/>
        </c:dLbls>
        <c:gapWidth val="150"/>
        <c:axId val="630077768"/>
        <c:axId val="630080808"/>
      </c:barChart>
      <c:catAx>
        <c:axId val="630077768"/>
        <c:scaling>
          <c:orientation val="minMax"/>
        </c:scaling>
        <c:delete val="0"/>
        <c:axPos val="b"/>
        <c:majorTickMark val="out"/>
        <c:minorTickMark val="none"/>
        <c:tickLblPos val="nextTo"/>
        <c:txPr>
          <a:bodyPr rot="-5400000" vert="horz"/>
          <a:lstStyle/>
          <a:p>
            <a:pPr>
              <a:defRPr/>
            </a:pPr>
            <a:endParaRPr lang="en-US"/>
          </a:p>
        </c:txPr>
        <c:crossAx val="630080808"/>
        <c:crosses val="autoZero"/>
        <c:auto val="1"/>
        <c:lblAlgn val="ctr"/>
        <c:lblOffset val="100"/>
        <c:noMultiLvlLbl val="0"/>
      </c:catAx>
      <c:valAx>
        <c:axId val="630080808"/>
        <c:scaling>
          <c:orientation val="minMax"/>
        </c:scaling>
        <c:delete val="0"/>
        <c:axPos val="l"/>
        <c:majorGridlines>
          <c:spPr>
            <a:ln>
              <a:solidFill>
                <a:srgbClr val="C0C0C0"/>
              </a:solidFill>
              <a:prstDash val="sysDash"/>
            </a:ln>
          </c:spPr>
        </c:majorGridlines>
        <c:numFmt formatCode="#,##0" sourceLinked="1"/>
        <c:majorTickMark val="out"/>
        <c:minorTickMark val="none"/>
        <c:tickLblPos val="nextTo"/>
        <c:crossAx val="630077768"/>
        <c:crosses val="autoZero"/>
        <c:crossBetween val="between"/>
      </c:valAx>
    </c:plotArea>
    <c:plotVisOnly val="1"/>
    <c:dispBlanksAs val="gap"/>
    <c:showDLblsOverMax val="0"/>
  </c:chart>
  <c:txPr>
    <a:bodyPr/>
    <a:lstStyle/>
    <a:p>
      <a:pPr>
        <a:defRPr sz="11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31905074365704"/>
          <c:y val="0.0514005540974045"/>
          <c:w val="0.85019269466317"/>
          <c:h val="0.748385826771653"/>
        </c:manualLayout>
      </c:layout>
      <c:lineChart>
        <c:grouping val="standard"/>
        <c:varyColors val="0"/>
        <c:ser>
          <c:idx val="0"/>
          <c:order val="0"/>
          <c:tx>
            <c:v>Agency Low</c:v>
          </c:tx>
          <c:spPr>
            <a:ln>
              <a:solidFill>
                <a:schemeClr val="accent3"/>
              </a:solidFill>
            </a:ln>
          </c:spPr>
          <c:marker>
            <c:symbol val="none"/>
          </c:marker>
          <c:cat>
            <c:numRef>
              <c:f>Sheet2!$F$1:$Z$1</c:f>
              <c:numCache>
                <c:formatCode>General</c:formatCode>
                <c:ptCount val="21"/>
                <c:pt idx="0">
                  <c:v>2020.0</c:v>
                </c:pt>
                <c:pt idx="1">
                  <c:v>2021.0</c:v>
                </c:pt>
                <c:pt idx="2">
                  <c:v>2022.0</c:v>
                </c:pt>
                <c:pt idx="3">
                  <c:v>2023.0</c:v>
                </c:pt>
                <c:pt idx="4">
                  <c:v>2024.0</c:v>
                </c:pt>
                <c:pt idx="5">
                  <c:v>2025.0</c:v>
                </c:pt>
                <c:pt idx="6">
                  <c:v>2026.0</c:v>
                </c:pt>
                <c:pt idx="7">
                  <c:v>2027.0</c:v>
                </c:pt>
                <c:pt idx="8">
                  <c:v>2028.0</c:v>
                </c:pt>
                <c:pt idx="9">
                  <c:v>2029.0</c:v>
                </c:pt>
                <c:pt idx="10">
                  <c:v>2030.0</c:v>
                </c:pt>
                <c:pt idx="11">
                  <c:v>2031.0</c:v>
                </c:pt>
                <c:pt idx="12">
                  <c:v>2032.0</c:v>
                </c:pt>
                <c:pt idx="13">
                  <c:v>2033.0</c:v>
                </c:pt>
                <c:pt idx="14">
                  <c:v>2034.0</c:v>
                </c:pt>
                <c:pt idx="15">
                  <c:v>2035.0</c:v>
                </c:pt>
                <c:pt idx="16">
                  <c:v>2036.0</c:v>
                </c:pt>
                <c:pt idx="17">
                  <c:v>2037.0</c:v>
                </c:pt>
                <c:pt idx="18">
                  <c:v>2038.0</c:v>
                </c:pt>
                <c:pt idx="19">
                  <c:v>2039.0</c:v>
                </c:pt>
                <c:pt idx="20">
                  <c:v>2040.0</c:v>
                </c:pt>
              </c:numCache>
            </c:numRef>
          </c:cat>
          <c:val>
            <c:numRef>
              <c:f>Sheet2!$F$2:$Z$2</c:f>
              <c:numCache>
                <c:formatCode>General</c:formatCode>
                <c:ptCount val="21"/>
                <c:pt idx="0">
                  <c:v>1.0</c:v>
                </c:pt>
                <c:pt idx="1">
                  <c:v>1.0</c:v>
                </c:pt>
                <c:pt idx="2">
                  <c:v>2.0</c:v>
                </c:pt>
                <c:pt idx="3">
                  <c:v>2.0</c:v>
                </c:pt>
                <c:pt idx="4">
                  <c:v>3.0</c:v>
                </c:pt>
                <c:pt idx="5">
                  <c:v>3.0</c:v>
                </c:pt>
                <c:pt idx="6">
                  <c:v>4.0</c:v>
                </c:pt>
                <c:pt idx="7">
                  <c:v>4.0</c:v>
                </c:pt>
                <c:pt idx="8">
                  <c:v>5.0</c:v>
                </c:pt>
                <c:pt idx="9">
                  <c:v>10.0</c:v>
                </c:pt>
                <c:pt idx="10">
                  <c:v>20.0</c:v>
                </c:pt>
                <c:pt idx="11">
                  <c:v>25.0</c:v>
                </c:pt>
                <c:pt idx="12">
                  <c:v>30.0</c:v>
                </c:pt>
                <c:pt idx="13">
                  <c:v>35.0</c:v>
                </c:pt>
                <c:pt idx="14">
                  <c:v>40.0</c:v>
                </c:pt>
                <c:pt idx="15">
                  <c:v>40.0</c:v>
                </c:pt>
                <c:pt idx="16">
                  <c:v>45.0</c:v>
                </c:pt>
                <c:pt idx="17">
                  <c:v>50.0</c:v>
                </c:pt>
                <c:pt idx="18">
                  <c:v>55.0</c:v>
                </c:pt>
                <c:pt idx="19">
                  <c:v>60.0</c:v>
                </c:pt>
                <c:pt idx="20">
                  <c:v>65.0</c:v>
                </c:pt>
              </c:numCache>
            </c:numRef>
          </c:val>
          <c:smooth val="0"/>
        </c:ser>
        <c:ser>
          <c:idx val="1"/>
          <c:order val="1"/>
          <c:tx>
            <c:v>Agency High</c:v>
          </c:tx>
          <c:spPr>
            <a:ln>
              <a:solidFill>
                <a:schemeClr val="accent4"/>
              </a:solidFill>
            </a:ln>
          </c:spPr>
          <c:marker>
            <c:symbol val="none"/>
          </c:marker>
          <c:cat>
            <c:numRef>
              <c:f>Sheet2!$F$1:$Z$1</c:f>
              <c:numCache>
                <c:formatCode>General</c:formatCode>
                <c:ptCount val="21"/>
                <c:pt idx="0">
                  <c:v>2020.0</c:v>
                </c:pt>
                <c:pt idx="1">
                  <c:v>2021.0</c:v>
                </c:pt>
                <c:pt idx="2">
                  <c:v>2022.0</c:v>
                </c:pt>
                <c:pt idx="3">
                  <c:v>2023.0</c:v>
                </c:pt>
                <c:pt idx="4">
                  <c:v>2024.0</c:v>
                </c:pt>
                <c:pt idx="5">
                  <c:v>2025.0</c:v>
                </c:pt>
                <c:pt idx="6">
                  <c:v>2026.0</c:v>
                </c:pt>
                <c:pt idx="7">
                  <c:v>2027.0</c:v>
                </c:pt>
                <c:pt idx="8">
                  <c:v>2028.0</c:v>
                </c:pt>
                <c:pt idx="9">
                  <c:v>2029.0</c:v>
                </c:pt>
                <c:pt idx="10">
                  <c:v>2030.0</c:v>
                </c:pt>
                <c:pt idx="11">
                  <c:v>2031.0</c:v>
                </c:pt>
                <c:pt idx="12">
                  <c:v>2032.0</c:v>
                </c:pt>
                <c:pt idx="13">
                  <c:v>2033.0</c:v>
                </c:pt>
                <c:pt idx="14">
                  <c:v>2034.0</c:v>
                </c:pt>
                <c:pt idx="15">
                  <c:v>2035.0</c:v>
                </c:pt>
                <c:pt idx="16">
                  <c:v>2036.0</c:v>
                </c:pt>
                <c:pt idx="17">
                  <c:v>2037.0</c:v>
                </c:pt>
                <c:pt idx="18">
                  <c:v>2038.0</c:v>
                </c:pt>
                <c:pt idx="19">
                  <c:v>2039.0</c:v>
                </c:pt>
                <c:pt idx="20">
                  <c:v>2040.0</c:v>
                </c:pt>
              </c:numCache>
            </c:numRef>
          </c:cat>
          <c:val>
            <c:numRef>
              <c:f>Sheet2!$F$3:$Z$3</c:f>
              <c:numCache>
                <c:formatCode>General</c:formatCode>
                <c:ptCount val="21"/>
                <c:pt idx="0">
                  <c:v>2.0</c:v>
                </c:pt>
                <c:pt idx="1">
                  <c:v>2.0</c:v>
                </c:pt>
                <c:pt idx="2">
                  <c:v>4.0</c:v>
                </c:pt>
                <c:pt idx="3">
                  <c:v>4.0</c:v>
                </c:pt>
                <c:pt idx="4">
                  <c:v>6.0</c:v>
                </c:pt>
                <c:pt idx="5">
                  <c:v>6.0</c:v>
                </c:pt>
                <c:pt idx="6">
                  <c:v>8.0</c:v>
                </c:pt>
                <c:pt idx="7">
                  <c:v>8.0</c:v>
                </c:pt>
                <c:pt idx="8">
                  <c:v>10.0</c:v>
                </c:pt>
                <c:pt idx="9">
                  <c:v>20.0</c:v>
                </c:pt>
                <c:pt idx="10">
                  <c:v>40.0</c:v>
                </c:pt>
                <c:pt idx="11">
                  <c:v>50.0</c:v>
                </c:pt>
                <c:pt idx="12">
                  <c:v>60.0</c:v>
                </c:pt>
                <c:pt idx="13">
                  <c:v>70.0</c:v>
                </c:pt>
                <c:pt idx="14">
                  <c:v>80.0</c:v>
                </c:pt>
                <c:pt idx="15">
                  <c:v>80.0</c:v>
                </c:pt>
                <c:pt idx="16">
                  <c:v>90.0</c:v>
                </c:pt>
                <c:pt idx="17">
                  <c:v>100.0</c:v>
                </c:pt>
                <c:pt idx="18">
                  <c:v>110.0</c:v>
                </c:pt>
                <c:pt idx="19">
                  <c:v>120.0</c:v>
                </c:pt>
                <c:pt idx="20">
                  <c:v>130.0</c:v>
                </c:pt>
              </c:numCache>
            </c:numRef>
          </c:val>
          <c:smooth val="0"/>
        </c:ser>
        <c:ser>
          <c:idx val="2"/>
          <c:order val="2"/>
          <c:tx>
            <c:v>Consultant Low</c:v>
          </c:tx>
          <c:spPr>
            <a:ln>
              <a:solidFill>
                <a:schemeClr val="accent5"/>
              </a:solidFill>
            </a:ln>
          </c:spPr>
          <c:marker>
            <c:symbol val="none"/>
          </c:marker>
          <c:cat>
            <c:numRef>
              <c:f>Sheet2!$F$1:$Z$1</c:f>
              <c:numCache>
                <c:formatCode>General</c:formatCode>
                <c:ptCount val="21"/>
                <c:pt idx="0">
                  <c:v>2020.0</c:v>
                </c:pt>
                <c:pt idx="1">
                  <c:v>2021.0</c:v>
                </c:pt>
                <c:pt idx="2">
                  <c:v>2022.0</c:v>
                </c:pt>
                <c:pt idx="3">
                  <c:v>2023.0</c:v>
                </c:pt>
                <c:pt idx="4">
                  <c:v>2024.0</c:v>
                </c:pt>
                <c:pt idx="5">
                  <c:v>2025.0</c:v>
                </c:pt>
                <c:pt idx="6">
                  <c:v>2026.0</c:v>
                </c:pt>
                <c:pt idx="7">
                  <c:v>2027.0</c:v>
                </c:pt>
                <c:pt idx="8">
                  <c:v>2028.0</c:v>
                </c:pt>
                <c:pt idx="9">
                  <c:v>2029.0</c:v>
                </c:pt>
                <c:pt idx="10">
                  <c:v>2030.0</c:v>
                </c:pt>
                <c:pt idx="11">
                  <c:v>2031.0</c:v>
                </c:pt>
                <c:pt idx="12">
                  <c:v>2032.0</c:v>
                </c:pt>
                <c:pt idx="13">
                  <c:v>2033.0</c:v>
                </c:pt>
                <c:pt idx="14">
                  <c:v>2034.0</c:v>
                </c:pt>
                <c:pt idx="15">
                  <c:v>2035.0</c:v>
                </c:pt>
                <c:pt idx="16">
                  <c:v>2036.0</c:v>
                </c:pt>
                <c:pt idx="17">
                  <c:v>2037.0</c:v>
                </c:pt>
                <c:pt idx="18">
                  <c:v>2038.0</c:v>
                </c:pt>
                <c:pt idx="19">
                  <c:v>2039.0</c:v>
                </c:pt>
                <c:pt idx="20">
                  <c:v>2040.0</c:v>
                </c:pt>
              </c:numCache>
            </c:numRef>
          </c:cat>
          <c:val>
            <c:numRef>
              <c:f>Sheet2!$F$4:$Z$4</c:f>
              <c:numCache>
                <c:formatCode>General</c:formatCode>
                <c:ptCount val="21"/>
                <c:pt idx="0">
                  <c:v>1.0</c:v>
                </c:pt>
                <c:pt idx="1">
                  <c:v>1.0</c:v>
                </c:pt>
                <c:pt idx="2">
                  <c:v>2.0</c:v>
                </c:pt>
                <c:pt idx="3">
                  <c:v>2.0</c:v>
                </c:pt>
                <c:pt idx="4">
                  <c:v>10.0</c:v>
                </c:pt>
                <c:pt idx="5">
                  <c:v>14.0</c:v>
                </c:pt>
                <c:pt idx="6">
                  <c:v>18.0</c:v>
                </c:pt>
                <c:pt idx="7">
                  <c:v>22.0</c:v>
                </c:pt>
                <c:pt idx="8">
                  <c:v>26.0</c:v>
                </c:pt>
                <c:pt idx="9">
                  <c:v>30.0</c:v>
                </c:pt>
                <c:pt idx="10">
                  <c:v>34.0</c:v>
                </c:pt>
                <c:pt idx="11">
                  <c:v>44.0</c:v>
                </c:pt>
                <c:pt idx="12">
                  <c:v>55.0</c:v>
                </c:pt>
                <c:pt idx="13">
                  <c:v>70.0</c:v>
                </c:pt>
                <c:pt idx="14">
                  <c:v>95.0</c:v>
                </c:pt>
                <c:pt idx="15">
                  <c:v>110.0</c:v>
                </c:pt>
                <c:pt idx="16">
                  <c:v>120.0</c:v>
                </c:pt>
                <c:pt idx="17">
                  <c:v>135.0</c:v>
                </c:pt>
                <c:pt idx="18">
                  <c:v>150.0</c:v>
                </c:pt>
                <c:pt idx="19">
                  <c:v>165.0</c:v>
                </c:pt>
                <c:pt idx="20">
                  <c:v>180.0</c:v>
                </c:pt>
              </c:numCache>
            </c:numRef>
          </c:val>
          <c:smooth val="0"/>
        </c:ser>
        <c:ser>
          <c:idx val="3"/>
          <c:order val="3"/>
          <c:tx>
            <c:v>Consultant High</c:v>
          </c:tx>
          <c:spPr>
            <a:ln>
              <a:solidFill>
                <a:srgbClr val="2F8FCC"/>
              </a:solidFill>
            </a:ln>
          </c:spPr>
          <c:marker>
            <c:symbol val="none"/>
          </c:marker>
          <c:cat>
            <c:numRef>
              <c:f>Sheet2!$F$1:$Z$1</c:f>
              <c:numCache>
                <c:formatCode>General</c:formatCode>
                <c:ptCount val="21"/>
                <c:pt idx="0">
                  <c:v>2020.0</c:v>
                </c:pt>
                <c:pt idx="1">
                  <c:v>2021.0</c:v>
                </c:pt>
                <c:pt idx="2">
                  <c:v>2022.0</c:v>
                </c:pt>
                <c:pt idx="3">
                  <c:v>2023.0</c:v>
                </c:pt>
                <c:pt idx="4">
                  <c:v>2024.0</c:v>
                </c:pt>
                <c:pt idx="5">
                  <c:v>2025.0</c:v>
                </c:pt>
                <c:pt idx="6">
                  <c:v>2026.0</c:v>
                </c:pt>
                <c:pt idx="7">
                  <c:v>2027.0</c:v>
                </c:pt>
                <c:pt idx="8">
                  <c:v>2028.0</c:v>
                </c:pt>
                <c:pt idx="9">
                  <c:v>2029.0</c:v>
                </c:pt>
                <c:pt idx="10">
                  <c:v>2030.0</c:v>
                </c:pt>
                <c:pt idx="11">
                  <c:v>2031.0</c:v>
                </c:pt>
                <c:pt idx="12">
                  <c:v>2032.0</c:v>
                </c:pt>
                <c:pt idx="13">
                  <c:v>2033.0</c:v>
                </c:pt>
                <c:pt idx="14">
                  <c:v>2034.0</c:v>
                </c:pt>
                <c:pt idx="15">
                  <c:v>2035.0</c:v>
                </c:pt>
                <c:pt idx="16">
                  <c:v>2036.0</c:v>
                </c:pt>
                <c:pt idx="17">
                  <c:v>2037.0</c:v>
                </c:pt>
                <c:pt idx="18">
                  <c:v>2038.0</c:v>
                </c:pt>
                <c:pt idx="19">
                  <c:v>2039.0</c:v>
                </c:pt>
                <c:pt idx="20">
                  <c:v>2040.0</c:v>
                </c:pt>
              </c:numCache>
            </c:numRef>
          </c:cat>
          <c:val>
            <c:numRef>
              <c:f>Sheet2!$F$5:$Z$5</c:f>
              <c:numCache>
                <c:formatCode>General</c:formatCode>
                <c:ptCount val="21"/>
                <c:pt idx="0">
                  <c:v>2.0</c:v>
                </c:pt>
                <c:pt idx="1">
                  <c:v>3.0</c:v>
                </c:pt>
                <c:pt idx="2">
                  <c:v>5.0</c:v>
                </c:pt>
                <c:pt idx="3">
                  <c:v>6.0</c:v>
                </c:pt>
                <c:pt idx="4">
                  <c:v>10.0</c:v>
                </c:pt>
                <c:pt idx="5">
                  <c:v>14.0</c:v>
                </c:pt>
                <c:pt idx="6">
                  <c:v>18.0</c:v>
                </c:pt>
                <c:pt idx="7">
                  <c:v>22.0</c:v>
                </c:pt>
                <c:pt idx="8">
                  <c:v>26.0</c:v>
                </c:pt>
                <c:pt idx="9">
                  <c:v>30.0</c:v>
                </c:pt>
                <c:pt idx="10" formatCode="0">
                  <c:v>47.60000000000001</c:v>
                </c:pt>
                <c:pt idx="11" formatCode="0">
                  <c:v>61.60000000000001</c:v>
                </c:pt>
                <c:pt idx="12" formatCode="0">
                  <c:v>77.0</c:v>
                </c:pt>
                <c:pt idx="13" formatCode="0">
                  <c:v>98.0</c:v>
                </c:pt>
                <c:pt idx="14" formatCode="0">
                  <c:v>133.0</c:v>
                </c:pt>
                <c:pt idx="15" formatCode="0">
                  <c:v>154.0</c:v>
                </c:pt>
                <c:pt idx="16" formatCode="0">
                  <c:v>168.0</c:v>
                </c:pt>
                <c:pt idx="17" formatCode="0">
                  <c:v>189.0</c:v>
                </c:pt>
                <c:pt idx="18" formatCode="0">
                  <c:v>210.0</c:v>
                </c:pt>
                <c:pt idx="19" formatCode="0">
                  <c:v>231</c:v>
                </c:pt>
                <c:pt idx="20" formatCode="0">
                  <c:v>252</c:v>
                </c:pt>
              </c:numCache>
            </c:numRef>
          </c:val>
          <c:smooth val="0"/>
        </c:ser>
        <c:ser>
          <c:idx val="4"/>
          <c:order val="4"/>
          <c:tx>
            <c:v>Industry Low</c:v>
          </c:tx>
          <c:spPr>
            <a:ln>
              <a:solidFill>
                <a:schemeClr val="accent1"/>
              </a:solidFill>
            </a:ln>
          </c:spPr>
          <c:marker>
            <c:symbol val="none"/>
          </c:marker>
          <c:cat>
            <c:numRef>
              <c:f>Sheet2!$F$1:$Z$1</c:f>
              <c:numCache>
                <c:formatCode>General</c:formatCode>
                <c:ptCount val="21"/>
                <c:pt idx="0">
                  <c:v>2020.0</c:v>
                </c:pt>
                <c:pt idx="1">
                  <c:v>2021.0</c:v>
                </c:pt>
                <c:pt idx="2">
                  <c:v>2022.0</c:v>
                </c:pt>
                <c:pt idx="3">
                  <c:v>2023.0</c:v>
                </c:pt>
                <c:pt idx="4">
                  <c:v>2024.0</c:v>
                </c:pt>
                <c:pt idx="5">
                  <c:v>2025.0</c:v>
                </c:pt>
                <c:pt idx="6">
                  <c:v>2026.0</c:v>
                </c:pt>
                <c:pt idx="7">
                  <c:v>2027.0</c:v>
                </c:pt>
                <c:pt idx="8">
                  <c:v>2028.0</c:v>
                </c:pt>
                <c:pt idx="9">
                  <c:v>2029.0</c:v>
                </c:pt>
                <c:pt idx="10">
                  <c:v>2030.0</c:v>
                </c:pt>
                <c:pt idx="11">
                  <c:v>2031.0</c:v>
                </c:pt>
                <c:pt idx="12">
                  <c:v>2032.0</c:v>
                </c:pt>
                <c:pt idx="13">
                  <c:v>2033.0</c:v>
                </c:pt>
                <c:pt idx="14">
                  <c:v>2034.0</c:v>
                </c:pt>
                <c:pt idx="15">
                  <c:v>2035.0</c:v>
                </c:pt>
                <c:pt idx="16">
                  <c:v>2036.0</c:v>
                </c:pt>
                <c:pt idx="17">
                  <c:v>2037.0</c:v>
                </c:pt>
                <c:pt idx="18">
                  <c:v>2038.0</c:v>
                </c:pt>
                <c:pt idx="19">
                  <c:v>2039.0</c:v>
                </c:pt>
                <c:pt idx="20">
                  <c:v>2040.0</c:v>
                </c:pt>
              </c:numCache>
            </c:numRef>
          </c:cat>
          <c:val>
            <c:numRef>
              <c:f>Sheet2!$F$6:$Z$6</c:f>
              <c:numCache>
                <c:formatCode>General</c:formatCode>
                <c:ptCount val="21"/>
                <c:pt idx="0">
                  <c:v>1.0</c:v>
                </c:pt>
                <c:pt idx="1">
                  <c:v>1.0</c:v>
                </c:pt>
                <c:pt idx="2">
                  <c:v>3.0</c:v>
                </c:pt>
                <c:pt idx="3">
                  <c:v>3.0</c:v>
                </c:pt>
                <c:pt idx="4">
                  <c:v>15.0</c:v>
                </c:pt>
                <c:pt idx="5">
                  <c:v>21.0</c:v>
                </c:pt>
                <c:pt idx="6">
                  <c:v>27.0</c:v>
                </c:pt>
                <c:pt idx="7">
                  <c:v>33.0</c:v>
                </c:pt>
                <c:pt idx="8">
                  <c:v>39.0</c:v>
                </c:pt>
                <c:pt idx="9">
                  <c:v>45.0</c:v>
                </c:pt>
                <c:pt idx="10">
                  <c:v>51.0</c:v>
                </c:pt>
                <c:pt idx="11">
                  <c:v>66.0</c:v>
                </c:pt>
                <c:pt idx="12" formatCode="0">
                  <c:v>82.5</c:v>
                </c:pt>
                <c:pt idx="13">
                  <c:v>105.0</c:v>
                </c:pt>
                <c:pt idx="14" formatCode="0">
                  <c:v>142.5</c:v>
                </c:pt>
                <c:pt idx="15">
                  <c:v>165.0</c:v>
                </c:pt>
                <c:pt idx="16">
                  <c:v>180.0</c:v>
                </c:pt>
                <c:pt idx="17" formatCode="0">
                  <c:v>202.5</c:v>
                </c:pt>
                <c:pt idx="18">
                  <c:v>225.0</c:v>
                </c:pt>
                <c:pt idx="19" formatCode="0">
                  <c:v>247.5</c:v>
                </c:pt>
                <c:pt idx="20">
                  <c:v>270.0</c:v>
                </c:pt>
              </c:numCache>
            </c:numRef>
          </c:val>
          <c:smooth val="0"/>
        </c:ser>
        <c:ser>
          <c:idx val="5"/>
          <c:order val="5"/>
          <c:tx>
            <c:v>Industry Moderate</c:v>
          </c:tx>
          <c:spPr>
            <a:ln>
              <a:solidFill>
                <a:srgbClr val="6ACDEB"/>
              </a:solidFill>
            </a:ln>
          </c:spPr>
          <c:marker>
            <c:symbol val="none"/>
          </c:marker>
          <c:cat>
            <c:numRef>
              <c:f>Sheet2!$F$1:$Z$1</c:f>
              <c:numCache>
                <c:formatCode>General</c:formatCode>
                <c:ptCount val="21"/>
                <c:pt idx="0">
                  <c:v>2020.0</c:v>
                </c:pt>
                <c:pt idx="1">
                  <c:v>2021.0</c:v>
                </c:pt>
                <c:pt idx="2">
                  <c:v>2022.0</c:v>
                </c:pt>
                <c:pt idx="3">
                  <c:v>2023.0</c:v>
                </c:pt>
                <c:pt idx="4">
                  <c:v>2024.0</c:v>
                </c:pt>
                <c:pt idx="5">
                  <c:v>2025.0</c:v>
                </c:pt>
                <c:pt idx="6">
                  <c:v>2026.0</c:v>
                </c:pt>
                <c:pt idx="7">
                  <c:v>2027.0</c:v>
                </c:pt>
                <c:pt idx="8">
                  <c:v>2028.0</c:v>
                </c:pt>
                <c:pt idx="9">
                  <c:v>2029.0</c:v>
                </c:pt>
                <c:pt idx="10">
                  <c:v>2030.0</c:v>
                </c:pt>
                <c:pt idx="11">
                  <c:v>2031.0</c:v>
                </c:pt>
                <c:pt idx="12">
                  <c:v>2032.0</c:v>
                </c:pt>
                <c:pt idx="13">
                  <c:v>2033.0</c:v>
                </c:pt>
                <c:pt idx="14">
                  <c:v>2034.0</c:v>
                </c:pt>
                <c:pt idx="15">
                  <c:v>2035.0</c:v>
                </c:pt>
                <c:pt idx="16">
                  <c:v>2036.0</c:v>
                </c:pt>
                <c:pt idx="17">
                  <c:v>2037.0</c:v>
                </c:pt>
                <c:pt idx="18">
                  <c:v>2038.0</c:v>
                </c:pt>
                <c:pt idx="19">
                  <c:v>2039.0</c:v>
                </c:pt>
                <c:pt idx="20">
                  <c:v>2040.0</c:v>
                </c:pt>
              </c:numCache>
            </c:numRef>
          </c:cat>
          <c:val>
            <c:numRef>
              <c:f>Sheet2!$F$7:$Z$7</c:f>
              <c:numCache>
                <c:formatCode>General</c:formatCode>
                <c:ptCount val="21"/>
                <c:pt idx="0">
                  <c:v>2.0</c:v>
                </c:pt>
                <c:pt idx="1">
                  <c:v>3.0</c:v>
                </c:pt>
                <c:pt idx="2">
                  <c:v>4.0</c:v>
                </c:pt>
                <c:pt idx="3">
                  <c:v>4.0</c:v>
                </c:pt>
                <c:pt idx="4">
                  <c:v>20.0</c:v>
                </c:pt>
                <c:pt idx="5">
                  <c:v>28.0</c:v>
                </c:pt>
                <c:pt idx="6">
                  <c:v>36.0</c:v>
                </c:pt>
                <c:pt idx="7">
                  <c:v>44.0</c:v>
                </c:pt>
                <c:pt idx="8">
                  <c:v>52.0</c:v>
                </c:pt>
                <c:pt idx="9">
                  <c:v>60.0</c:v>
                </c:pt>
                <c:pt idx="10">
                  <c:v>68.0</c:v>
                </c:pt>
                <c:pt idx="11">
                  <c:v>88.0</c:v>
                </c:pt>
                <c:pt idx="12">
                  <c:v>110.0</c:v>
                </c:pt>
                <c:pt idx="13">
                  <c:v>140.0</c:v>
                </c:pt>
                <c:pt idx="14">
                  <c:v>190.0</c:v>
                </c:pt>
                <c:pt idx="15">
                  <c:v>220.0</c:v>
                </c:pt>
                <c:pt idx="16">
                  <c:v>240.0</c:v>
                </c:pt>
                <c:pt idx="17">
                  <c:v>270.0</c:v>
                </c:pt>
                <c:pt idx="18">
                  <c:v>300.0</c:v>
                </c:pt>
                <c:pt idx="19">
                  <c:v>330.0</c:v>
                </c:pt>
                <c:pt idx="20">
                  <c:v>360.0</c:v>
                </c:pt>
              </c:numCache>
            </c:numRef>
          </c:val>
          <c:smooth val="0"/>
        </c:ser>
        <c:dLbls>
          <c:showLegendKey val="0"/>
          <c:showVal val="0"/>
          <c:showCatName val="0"/>
          <c:showSerName val="0"/>
          <c:showPercent val="0"/>
          <c:showBubbleSize val="0"/>
        </c:dLbls>
        <c:marker val="1"/>
        <c:smooth val="0"/>
        <c:axId val="629348424"/>
        <c:axId val="629351592"/>
      </c:lineChart>
      <c:catAx>
        <c:axId val="62934842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29351592"/>
        <c:crosses val="autoZero"/>
        <c:auto val="1"/>
        <c:lblAlgn val="ctr"/>
        <c:lblOffset val="100"/>
        <c:noMultiLvlLbl val="0"/>
      </c:catAx>
      <c:valAx>
        <c:axId val="629351592"/>
        <c:scaling>
          <c:orientation val="minMax"/>
        </c:scaling>
        <c:delete val="0"/>
        <c:axPos val="l"/>
        <c:majorGridlines>
          <c:spPr>
            <a:ln>
              <a:prstDash val="sysDash"/>
            </a:ln>
          </c:spPr>
        </c:majorGridlines>
        <c:numFmt formatCode="General" sourceLinked="1"/>
        <c:majorTickMark val="out"/>
        <c:minorTickMark val="none"/>
        <c:tickLblPos val="nextTo"/>
        <c:crossAx val="629348424"/>
        <c:crosses val="autoZero"/>
        <c:crossBetween val="between"/>
      </c:valAx>
    </c:plotArea>
    <c:legend>
      <c:legendPos val="b"/>
      <c:layout/>
      <c:overlay val="0"/>
    </c:legend>
    <c:plotVisOnly val="1"/>
    <c:dispBlanksAs val="gap"/>
    <c:showDLblsOverMax val="0"/>
  </c:chart>
  <c:txPr>
    <a:bodyPr/>
    <a:lstStyle/>
    <a:p>
      <a:pPr>
        <a:defRPr sz="105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053711660969"/>
          <c:y val="0.106399629833829"/>
          <c:w val="0.823552307980156"/>
          <c:h val="0.736658848419359"/>
        </c:manualLayout>
      </c:layout>
      <c:areaChart>
        <c:grouping val="stacked"/>
        <c:varyColors val="0"/>
        <c:ser>
          <c:idx val="0"/>
          <c:order val="0"/>
          <c:tx>
            <c:v>Operating reactors</c:v>
          </c:tx>
          <c:spPr>
            <a:solidFill>
              <a:srgbClr val="725492"/>
            </a:solidFill>
            <a:ln>
              <a:solidFill>
                <a:srgbClr val="808080"/>
              </a:solidFill>
            </a:ln>
          </c:spPr>
          <c:dLbls>
            <c:dLbl>
              <c:idx val="0"/>
              <c:layout>
                <c:manualLayout>
                  <c:x val="-0.264034506051721"/>
                  <c:y val="-0.0683565874310359"/>
                </c:manualLayout>
              </c:layout>
              <c:showLegendKey val="0"/>
              <c:showVal val="0"/>
              <c:showCatName val="0"/>
              <c:showSerName val="1"/>
              <c:showPercent val="0"/>
              <c:showBubbleSize val="0"/>
            </c:dLbl>
            <c:showLegendKey val="0"/>
            <c:showVal val="0"/>
            <c:showCatName val="0"/>
            <c:showSerName val="1"/>
            <c:showPercent val="0"/>
            <c:showBubbleSize val="0"/>
            <c:showLeaderLines val="0"/>
          </c:dLbls>
          <c:cat>
            <c:numRef>
              <c:f>'C:\Documents and Settings\Bloomberg User\Desktop\[gadomski global nuclear model_05_28_2010.xlsx]Totals'!$AE$3:$BI$3</c:f>
              <c:numCache>
                <c:formatCode>General</c:formatCode>
                <c:ptCount val="31"/>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pt idx="20">
                  <c:v>2020.0</c:v>
                </c:pt>
                <c:pt idx="21">
                  <c:v>2021.0</c:v>
                </c:pt>
                <c:pt idx="22">
                  <c:v>2022.0</c:v>
                </c:pt>
                <c:pt idx="23">
                  <c:v>2023.0</c:v>
                </c:pt>
                <c:pt idx="24">
                  <c:v>2024.0</c:v>
                </c:pt>
                <c:pt idx="25">
                  <c:v>2025.0</c:v>
                </c:pt>
                <c:pt idx="26">
                  <c:v>2026.0</c:v>
                </c:pt>
                <c:pt idx="27">
                  <c:v>2027.0</c:v>
                </c:pt>
                <c:pt idx="28">
                  <c:v>2028.0</c:v>
                </c:pt>
                <c:pt idx="29">
                  <c:v>2029.0</c:v>
                </c:pt>
                <c:pt idx="30">
                  <c:v>2030.0</c:v>
                </c:pt>
              </c:numCache>
            </c:numRef>
          </c:cat>
          <c:val>
            <c:numRef>
              <c:f>Totals!$AE$5:$BI$5</c:f>
              <c:numCache>
                <c:formatCode>General</c:formatCode>
                <c:ptCount val="31"/>
                <c:pt idx="0">
                  <c:v>2167.0</c:v>
                </c:pt>
                <c:pt idx="1">
                  <c:v>2167.0</c:v>
                </c:pt>
                <c:pt idx="2">
                  <c:v>4377.0</c:v>
                </c:pt>
                <c:pt idx="3">
                  <c:v>6587.0</c:v>
                </c:pt>
                <c:pt idx="4">
                  <c:v>6587.0</c:v>
                </c:pt>
                <c:pt idx="5">
                  <c:v>6587.0</c:v>
                </c:pt>
                <c:pt idx="6">
                  <c:v>7537.0</c:v>
                </c:pt>
                <c:pt idx="7">
                  <c:v>8487.0</c:v>
                </c:pt>
                <c:pt idx="8">
                  <c:v>8487.0</c:v>
                </c:pt>
                <c:pt idx="9">
                  <c:v>8487.0</c:v>
                </c:pt>
                <c:pt idx="10">
                  <c:v>8487.0</c:v>
                </c:pt>
                <c:pt idx="11">
                  <c:v>8487.0</c:v>
                </c:pt>
                <c:pt idx="12">
                  <c:v>8487.0</c:v>
                </c:pt>
                <c:pt idx="13">
                  <c:v>8487.0</c:v>
                </c:pt>
                <c:pt idx="14">
                  <c:v>8487.0</c:v>
                </c:pt>
                <c:pt idx="15">
                  <c:v>8487.0</c:v>
                </c:pt>
                <c:pt idx="16">
                  <c:v>8487.0</c:v>
                </c:pt>
                <c:pt idx="17">
                  <c:v>8487.0</c:v>
                </c:pt>
                <c:pt idx="18">
                  <c:v>8487.0</c:v>
                </c:pt>
                <c:pt idx="19">
                  <c:v>8487.0</c:v>
                </c:pt>
                <c:pt idx="20">
                  <c:v>8487.0</c:v>
                </c:pt>
                <c:pt idx="21">
                  <c:v>8487.0</c:v>
                </c:pt>
                <c:pt idx="22">
                  <c:v>8487.0</c:v>
                </c:pt>
                <c:pt idx="23">
                  <c:v>8487.0</c:v>
                </c:pt>
                <c:pt idx="24">
                  <c:v>8487.0</c:v>
                </c:pt>
                <c:pt idx="25">
                  <c:v>8487.0</c:v>
                </c:pt>
                <c:pt idx="26">
                  <c:v>8487.0</c:v>
                </c:pt>
                <c:pt idx="27">
                  <c:v>8487.0</c:v>
                </c:pt>
                <c:pt idx="28">
                  <c:v>8487.0</c:v>
                </c:pt>
                <c:pt idx="29">
                  <c:v>8487.0</c:v>
                </c:pt>
                <c:pt idx="30">
                  <c:v>8487.0</c:v>
                </c:pt>
              </c:numCache>
            </c:numRef>
          </c:val>
        </c:ser>
        <c:ser>
          <c:idx val="1"/>
          <c:order val="1"/>
          <c:tx>
            <c:v>Under construction</c:v>
          </c:tx>
          <c:spPr>
            <a:solidFill>
              <a:srgbClr val="6F75B4"/>
            </a:solidFill>
            <a:ln>
              <a:solidFill>
                <a:srgbClr val="808080"/>
              </a:solidFill>
            </a:ln>
          </c:spPr>
          <c:dLbls>
            <c:dLbl>
              <c:idx val="0"/>
              <c:layout>
                <c:manualLayout>
                  <c:x val="0.220824598183089"/>
                  <c:y val="0.0068356587431036"/>
                </c:manualLayout>
              </c:layout>
              <c:showLegendKey val="0"/>
              <c:showVal val="0"/>
              <c:showCatName val="0"/>
              <c:showSerName val="1"/>
              <c:showPercent val="0"/>
              <c:showBubbleSize val="0"/>
            </c:dLbl>
            <c:txPr>
              <a:bodyPr/>
              <a:lstStyle/>
              <a:p>
                <a:pPr>
                  <a:defRPr>
                    <a:solidFill>
                      <a:schemeClr val="bg1"/>
                    </a:solidFill>
                  </a:defRPr>
                </a:pPr>
                <a:endParaRPr lang="en-US"/>
              </a:p>
            </c:txPr>
            <c:showLegendKey val="0"/>
            <c:showVal val="0"/>
            <c:showCatName val="0"/>
            <c:showSerName val="1"/>
            <c:showPercent val="0"/>
            <c:showBubbleSize val="0"/>
            <c:showLeaderLines val="0"/>
          </c:dLbls>
          <c:cat>
            <c:numRef>
              <c:f>'C:\Documents and Settings\Bloomberg User\Desktop\[gadomski global nuclear model_05_28_2010.xlsx]Totals'!$AE$3:$BI$3</c:f>
              <c:numCache>
                <c:formatCode>General</c:formatCode>
                <c:ptCount val="31"/>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pt idx="20">
                  <c:v>2020.0</c:v>
                </c:pt>
                <c:pt idx="21">
                  <c:v>2021.0</c:v>
                </c:pt>
                <c:pt idx="22">
                  <c:v>2022.0</c:v>
                </c:pt>
                <c:pt idx="23">
                  <c:v>2023.0</c:v>
                </c:pt>
                <c:pt idx="24">
                  <c:v>2024.0</c:v>
                </c:pt>
                <c:pt idx="25">
                  <c:v>2025.0</c:v>
                </c:pt>
                <c:pt idx="26">
                  <c:v>2026.0</c:v>
                </c:pt>
                <c:pt idx="27">
                  <c:v>2027.0</c:v>
                </c:pt>
                <c:pt idx="28">
                  <c:v>2028.0</c:v>
                </c:pt>
                <c:pt idx="29">
                  <c:v>2029.0</c:v>
                </c:pt>
                <c:pt idx="30">
                  <c:v>2030.0</c:v>
                </c:pt>
              </c:numCache>
            </c:numRef>
          </c:cat>
          <c:val>
            <c:numRef>
              <c:f>Totals!$AE$38:$BI$38</c:f>
              <c:numCache>
                <c:formatCode>General</c:formatCode>
                <c:ptCount val="31"/>
                <c:pt idx="0">
                  <c:v>0.0</c:v>
                </c:pt>
                <c:pt idx="1">
                  <c:v>0.0</c:v>
                </c:pt>
                <c:pt idx="2">
                  <c:v>0.0</c:v>
                </c:pt>
                <c:pt idx="3">
                  <c:v>0.0</c:v>
                </c:pt>
                <c:pt idx="4">
                  <c:v>0.0</c:v>
                </c:pt>
                <c:pt idx="5">
                  <c:v>0.0</c:v>
                </c:pt>
                <c:pt idx="6">
                  <c:v>0.0</c:v>
                </c:pt>
                <c:pt idx="7">
                  <c:v>0.0</c:v>
                </c:pt>
                <c:pt idx="8">
                  <c:v>0.0</c:v>
                </c:pt>
                <c:pt idx="9">
                  <c:v>0.0</c:v>
                </c:pt>
                <c:pt idx="10">
                  <c:v>1000.0</c:v>
                </c:pt>
                <c:pt idx="11">
                  <c:v>3300.0</c:v>
                </c:pt>
                <c:pt idx="12">
                  <c:v>7300.0</c:v>
                </c:pt>
                <c:pt idx="13">
                  <c:v>15400.0</c:v>
                </c:pt>
                <c:pt idx="14">
                  <c:v>20650.0</c:v>
                </c:pt>
                <c:pt idx="15">
                  <c:v>25300.0</c:v>
                </c:pt>
                <c:pt idx="16">
                  <c:v>25300.0</c:v>
                </c:pt>
                <c:pt idx="17">
                  <c:v>25300.0</c:v>
                </c:pt>
                <c:pt idx="18">
                  <c:v>25300.0</c:v>
                </c:pt>
                <c:pt idx="19">
                  <c:v>25300.0</c:v>
                </c:pt>
                <c:pt idx="20">
                  <c:v>25300.0</c:v>
                </c:pt>
                <c:pt idx="21">
                  <c:v>25300.0</c:v>
                </c:pt>
                <c:pt idx="22">
                  <c:v>25300.0</c:v>
                </c:pt>
                <c:pt idx="23">
                  <c:v>25300.0</c:v>
                </c:pt>
                <c:pt idx="24">
                  <c:v>25300.0</c:v>
                </c:pt>
                <c:pt idx="25">
                  <c:v>25300.0</c:v>
                </c:pt>
                <c:pt idx="26">
                  <c:v>25300.0</c:v>
                </c:pt>
                <c:pt idx="27">
                  <c:v>25300.0</c:v>
                </c:pt>
                <c:pt idx="28">
                  <c:v>25300.0</c:v>
                </c:pt>
                <c:pt idx="29">
                  <c:v>25300.0</c:v>
                </c:pt>
                <c:pt idx="30">
                  <c:v>25300.0</c:v>
                </c:pt>
              </c:numCache>
            </c:numRef>
          </c:val>
        </c:ser>
        <c:ser>
          <c:idx val="2"/>
          <c:order val="2"/>
          <c:tx>
            <c:v>Planned &amp; proposed </c:v>
          </c:tx>
          <c:spPr>
            <a:solidFill>
              <a:srgbClr val="BCA6D0"/>
            </a:solidFill>
            <a:ln w="25400">
              <a:solidFill>
                <a:srgbClr val="808080"/>
              </a:solidFill>
            </a:ln>
          </c:spPr>
          <c:dLbls>
            <c:dLbl>
              <c:idx val="0"/>
              <c:layout>
                <c:manualLayout>
                  <c:x val="0.273934311670161"/>
                  <c:y val="-0.116206198632761"/>
                </c:manualLayout>
              </c:layout>
              <c:showLegendKey val="0"/>
              <c:showVal val="0"/>
              <c:showCatName val="0"/>
              <c:showSerName val="1"/>
              <c:showPercent val="0"/>
              <c:showBubbleSize val="0"/>
            </c:dLbl>
            <c:txPr>
              <a:bodyPr/>
              <a:lstStyle/>
              <a:p>
                <a:pPr>
                  <a:defRPr>
                    <a:solidFill>
                      <a:schemeClr val="bg1"/>
                    </a:solidFill>
                  </a:defRPr>
                </a:pPr>
                <a:endParaRPr lang="en-US"/>
              </a:p>
            </c:txPr>
            <c:showLegendKey val="0"/>
            <c:showVal val="0"/>
            <c:showCatName val="0"/>
            <c:showSerName val="1"/>
            <c:showPercent val="0"/>
            <c:showBubbleSize val="0"/>
            <c:showLeaderLines val="0"/>
          </c:dLbls>
          <c:val>
            <c:numRef>
              <c:f>Totals!$AE$59:$BI$59</c:f>
              <c:numCache>
                <c:formatCode>General</c:formatCode>
                <c:ptCount val="31"/>
                <c:pt idx="0">
                  <c:v>0.0</c:v>
                </c:pt>
                <c:pt idx="1">
                  <c:v>0.0</c:v>
                </c:pt>
                <c:pt idx="2">
                  <c:v>0.0</c:v>
                </c:pt>
                <c:pt idx="3">
                  <c:v>0.0</c:v>
                </c:pt>
                <c:pt idx="4">
                  <c:v>0.0</c:v>
                </c:pt>
                <c:pt idx="5">
                  <c:v>0.0</c:v>
                </c:pt>
                <c:pt idx="6">
                  <c:v>0.0</c:v>
                </c:pt>
                <c:pt idx="7">
                  <c:v>0.0</c:v>
                </c:pt>
                <c:pt idx="8">
                  <c:v>0.0</c:v>
                </c:pt>
                <c:pt idx="9">
                  <c:v>0.0</c:v>
                </c:pt>
                <c:pt idx="10">
                  <c:v>0.0</c:v>
                </c:pt>
                <c:pt idx="11">
                  <c:v>0.0</c:v>
                </c:pt>
                <c:pt idx="12">
                  <c:v>0.0</c:v>
                </c:pt>
                <c:pt idx="13">
                  <c:v>0.0</c:v>
                </c:pt>
                <c:pt idx="14">
                  <c:v>0.0</c:v>
                </c:pt>
                <c:pt idx="15">
                  <c:v>5200.0</c:v>
                </c:pt>
                <c:pt idx="16">
                  <c:v>17500.0</c:v>
                </c:pt>
                <c:pt idx="17">
                  <c:v>22500.0</c:v>
                </c:pt>
                <c:pt idx="18">
                  <c:v>37450.0</c:v>
                </c:pt>
                <c:pt idx="19">
                  <c:v>44250.0</c:v>
                </c:pt>
                <c:pt idx="20">
                  <c:v>55200.0</c:v>
                </c:pt>
                <c:pt idx="21">
                  <c:v>58500.0</c:v>
                </c:pt>
                <c:pt idx="22">
                  <c:v>67800.0</c:v>
                </c:pt>
                <c:pt idx="23">
                  <c:v>71000.0</c:v>
                </c:pt>
                <c:pt idx="24">
                  <c:v>78300.0</c:v>
                </c:pt>
                <c:pt idx="25">
                  <c:v>81300.0</c:v>
                </c:pt>
                <c:pt idx="26">
                  <c:v>89600.0</c:v>
                </c:pt>
                <c:pt idx="27">
                  <c:v>91600.0</c:v>
                </c:pt>
                <c:pt idx="28">
                  <c:v>98800.0</c:v>
                </c:pt>
                <c:pt idx="29">
                  <c:v>98800.0</c:v>
                </c:pt>
                <c:pt idx="30">
                  <c:v>101900.0</c:v>
                </c:pt>
              </c:numCache>
            </c:numRef>
          </c:val>
        </c:ser>
        <c:dLbls>
          <c:showLegendKey val="0"/>
          <c:showVal val="0"/>
          <c:showCatName val="0"/>
          <c:showSerName val="0"/>
          <c:showPercent val="0"/>
          <c:showBubbleSize val="0"/>
        </c:dLbls>
        <c:axId val="687785736"/>
        <c:axId val="687788792"/>
      </c:areaChart>
      <c:catAx>
        <c:axId val="687785736"/>
        <c:scaling>
          <c:orientation val="minMax"/>
        </c:scaling>
        <c:delete val="0"/>
        <c:axPos val="b"/>
        <c:numFmt formatCode="General" sourceLinked="1"/>
        <c:majorTickMark val="none"/>
        <c:minorTickMark val="none"/>
        <c:tickLblPos val="nextTo"/>
        <c:crossAx val="687788792"/>
        <c:crosses val="autoZero"/>
        <c:auto val="1"/>
        <c:lblAlgn val="ctr"/>
        <c:lblOffset val="100"/>
        <c:tickLblSkip val="5"/>
        <c:tickMarkSkip val="5"/>
        <c:noMultiLvlLbl val="0"/>
      </c:catAx>
      <c:valAx>
        <c:axId val="687788792"/>
        <c:scaling>
          <c:orientation val="minMax"/>
          <c:max val="200000.0"/>
        </c:scaling>
        <c:delete val="0"/>
        <c:axPos val="l"/>
        <c:majorGridlines>
          <c:spPr>
            <a:ln>
              <a:prstDash val="sysDash"/>
            </a:ln>
          </c:spPr>
        </c:majorGridlines>
        <c:numFmt formatCode="General" sourceLinked="1"/>
        <c:majorTickMark val="none"/>
        <c:minorTickMark val="none"/>
        <c:tickLblPos val="nextTo"/>
        <c:crossAx val="687785736"/>
        <c:crosses val="autoZero"/>
        <c:crossBetween val="midCat"/>
        <c:dispUnits>
          <c:builtInUnit val="thousands"/>
        </c:dispUnits>
      </c:valAx>
    </c:plotArea>
    <c:plotVisOnly val="1"/>
    <c:dispBlanksAs val="zero"/>
    <c:showDLblsOverMax val="0"/>
  </c:chart>
  <c:txPr>
    <a:bodyPr/>
    <a:lstStyle/>
    <a:p>
      <a:pPr>
        <a:defRPr sz="1600"/>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324416178747"/>
          <c:y val="0.0904069727133165"/>
          <c:w val="0.737530284675953"/>
          <c:h val="0.770785915911454"/>
        </c:manualLayout>
      </c:layout>
      <c:areaChart>
        <c:grouping val="stacked"/>
        <c:varyColors val="0"/>
        <c:ser>
          <c:idx val="0"/>
          <c:order val="0"/>
          <c:tx>
            <c:v>Existing nuclear capacity</c:v>
          </c:tx>
          <c:spPr>
            <a:solidFill>
              <a:srgbClr val="725492"/>
            </a:solidFill>
            <a:ln>
              <a:solidFill>
                <a:srgbClr val="808080"/>
              </a:solidFill>
            </a:ln>
          </c:spPr>
          <c:dLbls>
            <c:txPr>
              <a:bodyPr/>
              <a:lstStyle/>
              <a:p>
                <a:pPr>
                  <a:defRPr>
                    <a:solidFill>
                      <a:schemeClr val="bg1"/>
                    </a:solidFill>
                  </a:defRPr>
                </a:pPr>
                <a:endParaRPr lang="en-US"/>
              </a:p>
            </c:txPr>
            <c:showLegendKey val="0"/>
            <c:showVal val="0"/>
            <c:showCatName val="0"/>
            <c:showSerName val="1"/>
            <c:showPercent val="0"/>
            <c:showBubbleSize val="0"/>
            <c:showLeaderLines val="0"/>
          </c:dLbls>
          <c:cat>
            <c:numRef>
              <c:f>Totals!$AE$3:$BI$3</c:f>
              <c:numCache>
                <c:formatCode>General</c:formatCode>
                <c:ptCount val="31"/>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pt idx="20">
                  <c:v>2020.0</c:v>
                </c:pt>
                <c:pt idx="21">
                  <c:v>2021.0</c:v>
                </c:pt>
                <c:pt idx="22">
                  <c:v>2022.0</c:v>
                </c:pt>
                <c:pt idx="23">
                  <c:v>2023.0</c:v>
                </c:pt>
                <c:pt idx="24">
                  <c:v>2024.0</c:v>
                </c:pt>
                <c:pt idx="25">
                  <c:v>2025.0</c:v>
                </c:pt>
                <c:pt idx="26">
                  <c:v>2026.0</c:v>
                </c:pt>
                <c:pt idx="27">
                  <c:v>2027.0</c:v>
                </c:pt>
                <c:pt idx="28">
                  <c:v>2028.0</c:v>
                </c:pt>
                <c:pt idx="29">
                  <c:v>2029.0</c:v>
                </c:pt>
                <c:pt idx="30">
                  <c:v>2030.0</c:v>
                </c:pt>
              </c:numCache>
            </c:numRef>
          </c:cat>
          <c:val>
            <c:numRef>
              <c:f>Totals!$AE$5:$BI$5</c:f>
              <c:numCache>
                <c:formatCode>General</c:formatCode>
                <c:ptCount val="31"/>
                <c:pt idx="0">
                  <c:v>133045.0</c:v>
                </c:pt>
                <c:pt idx="1">
                  <c:v>133045.0</c:v>
                </c:pt>
                <c:pt idx="2">
                  <c:v>133045.0</c:v>
                </c:pt>
                <c:pt idx="3">
                  <c:v>133147.0</c:v>
                </c:pt>
                <c:pt idx="4">
                  <c:v>132507.0</c:v>
                </c:pt>
                <c:pt idx="5">
                  <c:v>132307.0</c:v>
                </c:pt>
                <c:pt idx="6">
                  <c:v>131967.0</c:v>
                </c:pt>
                <c:pt idx="7">
                  <c:v>130942.0</c:v>
                </c:pt>
                <c:pt idx="8">
                  <c:v>130942.0</c:v>
                </c:pt>
                <c:pt idx="9">
                  <c:v>130942.0</c:v>
                </c:pt>
                <c:pt idx="10">
                  <c:v>130942.0</c:v>
                </c:pt>
                <c:pt idx="11">
                  <c:v>130942.0</c:v>
                </c:pt>
                <c:pt idx="12">
                  <c:v>130942.0</c:v>
                </c:pt>
                <c:pt idx="13">
                  <c:v>130157.0</c:v>
                </c:pt>
                <c:pt idx="14">
                  <c:v>130157.0</c:v>
                </c:pt>
                <c:pt idx="15">
                  <c:v>130157.0</c:v>
                </c:pt>
                <c:pt idx="16">
                  <c:v>130157.0</c:v>
                </c:pt>
                <c:pt idx="17">
                  <c:v>129177.0</c:v>
                </c:pt>
                <c:pt idx="18">
                  <c:v>124395.0</c:v>
                </c:pt>
                <c:pt idx="19">
                  <c:v>123285.0</c:v>
                </c:pt>
                <c:pt idx="20">
                  <c:v>120955.0</c:v>
                </c:pt>
                <c:pt idx="21">
                  <c:v>116677.0</c:v>
                </c:pt>
                <c:pt idx="22">
                  <c:v>116204.0</c:v>
                </c:pt>
                <c:pt idx="23">
                  <c:v>113969.0</c:v>
                </c:pt>
                <c:pt idx="24">
                  <c:v>110749.0</c:v>
                </c:pt>
                <c:pt idx="25">
                  <c:v>108676.0</c:v>
                </c:pt>
                <c:pt idx="26">
                  <c:v>102840.0</c:v>
                </c:pt>
                <c:pt idx="27">
                  <c:v>101985.0</c:v>
                </c:pt>
                <c:pt idx="28">
                  <c:v>101497.0</c:v>
                </c:pt>
                <c:pt idx="29">
                  <c:v>100544.0</c:v>
                </c:pt>
                <c:pt idx="30">
                  <c:v>100056.0</c:v>
                </c:pt>
              </c:numCache>
            </c:numRef>
          </c:val>
        </c:ser>
        <c:ser>
          <c:idx val="1"/>
          <c:order val="1"/>
          <c:tx>
            <c:v>New build</c:v>
          </c:tx>
          <c:spPr>
            <a:solidFill>
              <a:srgbClr val="00B9E4"/>
            </a:solidFill>
            <a:ln>
              <a:solidFill>
                <a:srgbClr val="808080"/>
              </a:solidFill>
            </a:ln>
          </c:spPr>
          <c:dLbls>
            <c:dLbl>
              <c:idx val="0"/>
              <c:layout>
                <c:manualLayout>
                  <c:x val="0.287555083179854"/>
                  <c:y val="0.0553027805666589"/>
                </c:manualLayout>
              </c:layout>
              <c:showLegendKey val="0"/>
              <c:showVal val="0"/>
              <c:showCatName val="0"/>
              <c:showSerName val="1"/>
              <c:showPercent val="0"/>
              <c:showBubbleSize val="0"/>
            </c:dLbl>
            <c:txPr>
              <a:bodyPr/>
              <a:lstStyle/>
              <a:p>
                <a:pPr>
                  <a:defRPr>
                    <a:solidFill>
                      <a:schemeClr val="bg1"/>
                    </a:solidFill>
                  </a:defRPr>
                </a:pPr>
                <a:endParaRPr lang="en-US"/>
              </a:p>
            </c:txPr>
            <c:showLegendKey val="0"/>
            <c:showVal val="0"/>
            <c:showCatName val="0"/>
            <c:showSerName val="1"/>
            <c:showPercent val="0"/>
            <c:showBubbleSize val="0"/>
            <c:showLeaderLines val="0"/>
          </c:dLbls>
          <c:cat>
            <c:numRef>
              <c:f>Totals!$AE$3:$BI$3</c:f>
              <c:numCache>
                <c:formatCode>General</c:formatCode>
                <c:ptCount val="31"/>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pt idx="20">
                  <c:v>2020.0</c:v>
                </c:pt>
                <c:pt idx="21">
                  <c:v>2021.0</c:v>
                </c:pt>
                <c:pt idx="22">
                  <c:v>2022.0</c:v>
                </c:pt>
                <c:pt idx="23">
                  <c:v>2023.0</c:v>
                </c:pt>
                <c:pt idx="24">
                  <c:v>2024.0</c:v>
                </c:pt>
                <c:pt idx="25">
                  <c:v>2025.0</c:v>
                </c:pt>
                <c:pt idx="26">
                  <c:v>2026.0</c:v>
                </c:pt>
                <c:pt idx="27">
                  <c:v>2027.0</c:v>
                </c:pt>
                <c:pt idx="28">
                  <c:v>2028.0</c:v>
                </c:pt>
                <c:pt idx="29">
                  <c:v>2029.0</c:v>
                </c:pt>
                <c:pt idx="30">
                  <c:v>2030.0</c:v>
                </c:pt>
              </c:numCache>
            </c:numRef>
          </c:cat>
          <c:val>
            <c:numRef>
              <c:f>Totals!$AE$38:$BI$38</c:f>
              <c:numCache>
                <c:formatCode>General</c:formatCode>
                <c:ptCount val="31"/>
                <c:pt idx="0">
                  <c:v>0.0</c:v>
                </c:pt>
                <c:pt idx="1">
                  <c:v>0.0</c:v>
                </c:pt>
                <c:pt idx="2">
                  <c:v>0.0</c:v>
                </c:pt>
                <c:pt idx="3">
                  <c:v>0.0</c:v>
                </c:pt>
                <c:pt idx="4">
                  <c:v>0.0</c:v>
                </c:pt>
                <c:pt idx="5">
                  <c:v>0.0</c:v>
                </c:pt>
                <c:pt idx="6">
                  <c:v>0.0</c:v>
                </c:pt>
                <c:pt idx="7">
                  <c:v>0.0</c:v>
                </c:pt>
                <c:pt idx="8">
                  <c:v>0.0</c:v>
                </c:pt>
                <c:pt idx="9">
                  <c:v>0.0</c:v>
                </c:pt>
                <c:pt idx="10">
                  <c:v>0.0</c:v>
                </c:pt>
                <c:pt idx="11">
                  <c:v>405.0</c:v>
                </c:pt>
                <c:pt idx="12">
                  <c:v>2460.0</c:v>
                </c:pt>
                <c:pt idx="13">
                  <c:v>2460.0</c:v>
                </c:pt>
                <c:pt idx="14">
                  <c:v>4110.0</c:v>
                </c:pt>
                <c:pt idx="15">
                  <c:v>4110.0</c:v>
                </c:pt>
                <c:pt idx="16">
                  <c:v>4110.0</c:v>
                </c:pt>
                <c:pt idx="17">
                  <c:v>4830.0</c:v>
                </c:pt>
                <c:pt idx="18">
                  <c:v>11840.0</c:v>
                </c:pt>
                <c:pt idx="19">
                  <c:v>15180.0</c:v>
                </c:pt>
                <c:pt idx="20">
                  <c:v>23870.0</c:v>
                </c:pt>
                <c:pt idx="21">
                  <c:v>25270.0</c:v>
                </c:pt>
                <c:pt idx="22">
                  <c:v>36520.0</c:v>
                </c:pt>
                <c:pt idx="23">
                  <c:v>41220.0</c:v>
                </c:pt>
                <c:pt idx="24">
                  <c:v>42870.0</c:v>
                </c:pt>
                <c:pt idx="25">
                  <c:v>47320.0</c:v>
                </c:pt>
                <c:pt idx="26">
                  <c:v>51370.0</c:v>
                </c:pt>
                <c:pt idx="27">
                  <c:v>51370.0</c:v>
                </c:pt>
                <c:pt idx="28">
                  <c:v>52820.0</c:v>
                </c:pt>
                <c:pt idx="29">
                  <c:v>52820.0</c:v>
                </c:pt>
                <c:pt idx="30">
                  <c:v>55620.0</c:v>
                </c:pt>
              </c:numCache>
            </c:numRef>
          </c:val>
        </c:ser>
        <c:dLbls>
          <c:showLegendKey val="0"/>
          <c:showVal val="0"/>
          <c:showCatName val="0"/>
          <c:showSerName val="0"/>
          <c:showPercent val="0"/>
          <c:showBubbleSize val="0"/>
        </c:dLbls>
        <c:axId val="642929608"/>
        <c:axId val="642932584"/>
      </c:areaChart>
      <c:catAx>
        <c:axId val="642929608"/>
        <c:scaling>
          <c:orientation val="minMax"/>
        </c:scaling>
        <c:delete val="0"/>
        <c:axPos val="b"/>
        <c:numFmt formatCode="General" sourceLinked="1"/>
        <c:majorTickMark val="none"/>
        <c:minorTickMark val="none"/>
        <c:tickLblPos val="nextTo"/>
        <c:crossAx val="642932584"/>
        <c:crosses val="autoZero"/>
        <c:auto val="1"/>
        <c:lblAlgn val="ctr"/>
        <c:lblOffset val="100"/>
        <c:tickLblSkip val="5"/>
        <c:tickMarkSkip val="5"/>
        <c:noMultiLvlLbl val="0"/>
      </c:catAx>
      <c:valAx>
        <c:axId val="642932584"/>
        <c:scaling>
          <c:orientation val="minMax"/>
          <c:min val="0.0"/>
        </c:scaling>
        <c:delete val="0"/>
        <c:axPos val="l"/>
        <c:majorGridlines>
          <c:spPr>
            <a:ln>
              <a:solidFill>
                <a:srgbClr val="808080"/>
              </a:solidFill>
              <a:prstDash val="sysDash"/>
            </a:ln>
          </c:spPr>
        </c:majorGridlines>
        <c:numFmt formatCode="#,##0" sourceLinked="0"/>
        <c:majorTickMark val="none"/>
        <c:minorTickMark val="none"/>
        <c:tickLblPos val="nextTo"/>
        <c:crossAx val="642929608"/>
        <c:crosses val="autoZero"/>
        <c:crossBetween val="midCat"/>
        <c:dispUnits>
          <c:builtInUnit val="thousands"/>
        </c:dispUnits>
      </c:valAx>
    </c:plotArea>
    <c:plotVisOnly val="1"/>
    <c:dispBlanksAs val="zero"/>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1871441061786"/>
          <c:y val="0.08125652112194"/>
          <c:w val="0.809583712912967"/>
          <c:h val="0.686419084619923"/>
        </c:manualLayout>
      </c:layout>
      <c:barChart>
        <c:barDir val="col"/>
        <c:grouping val="clustered"/>
        <c:varyColors val="0"/>
        <c:ser>
          <c:idx val="0"/>
          <c:order val="0"/>
          <c:tx>
            <c:strRef>
              <c:f>Charts!$B$4</c:f>
              <c:strCache>
                <c:ptCount val="1"/>
                <c:pt idx="0">
                  <c:v>1. Existing capacity</c:v>
                </c:pt>
              </c:strCache>
            </c:strRef>
          </c:tx>
          <c:spPr>
            <a:solidFill>
              <a:srgbClr val="725492"/>
            </a:solidFill>
            <a:ln w="12700">
              <a:solidFill>
                <a:srgbClr val="B2B2B2"/>
              </a:solidFill>
            </a:ln>
          </c:spPr>
          <c:invertIfNegative val="0"/>
          <c:cat>
            <c:numRef>
              <c:f>Charts!$C$3:$M$3</c:f>
              <c:numCache>
                <c:formatCode>General</c:formatCode>
                <c:ptCount val="11"/>
                <c:pt idx="0">
                  <c:v>2010.0</c:v>
                </c:pt>
                <c:pt idx="1">
                  <c:v>2011.0</c:v>
                </c:pt>
                <c:pt idx="2">
                  <c:v>2012.0</c:v>
                </c:pt>
                <c:pt idx="3">
                  <c:v>2013.0</c:v>
                </c:pt>
                <c:pt idx="4">
                  <c:v>2014.0</c:v>
                </c:pt>
                <c:pt idx="5">
                  <c:v>2015.0</c:v>
                </c:pt>
                <c:pt idx="6">
                  <c:v>2016.0</c:v>
                </c:pt>
                <c:pt idx="7">
                  <c:v>2017.0</c:v>
                </c:pt>
                <c:pt idx="8">
                  <c:v>2018.0</c:v>
                </c:pt>
                <c:pt idx="9">
                  <c:v>2019.0</c:v>
                </c:pt>
                <c:pt idx="10">
                  <c:v>2020.0</c:v>
                </c:pt>
              </c:numCache>
            </c:numRef>
          </c:cat>
          <c:val>
            <c:numRef>
              <c:f>Charts!$C$4:$M$4</c:f>
              <c:numCache>
                <c:formatCode>_-* #,##0_-;\-* #,##0_-;_-* "-"??_-;_-@_-</c:formatCode>
                <c:ptCount val="11"/>
                <c:pt idx="0">
                  <c:v>70725.79400000001</c:v>
                </c:pt>
                <c:pt idx="1">
                  <c:v>72173.394</c:v>
                </c:pt>
                <c:pt idx="2">
                  <c:v>71571.59400000001</c:v>
                </c:pt>
                <c:pt idx="3">
                  <c:v>71571.59400000001</c:v>
                </c:pt>
                <c:pt idx="4">
                  <c:v>68040.29399999988</c:v>
                </c:pt>
                <c:pt idx="5">
                  <c:v>68040.29399999988</c:v>
                </c:pt>
                <c:pt idx="6">
                  <c:v>60684.094</c:v>
                </c:pt>
                <c:pt idx="7">
                  <c:v>58372.594</c:v>
                </c:pt>
                <c:pt idx="8">
                  <c:v>58372.594</c:v>
                </c:pt>
                <c:pt idx="9">
                  <c:v>57555.094</c:v>
                </c:pt>
                <c:pt idx="10">
                  <c:v>55792.594</c:v>
                </c:pt>
              </c:numCache>
            </c:numRef>
          </c:val>
        </c:ser>
        <c:ser>
          <c:idx val="1"/>
          <c:order val="1"/>
          <c:tx>
            <c:strRef>
              <c:f>Charts!$B$5</c:f>
              <c:strCache>
                <c:ptCount val="1"/>
                <c:pt idx="0">
                  <c:v>2. Including under construction</c:v>
                </c:pt>
              </c:strCache>
            </c:strRef>
          </c:tx>
          <c:spPr>
            <a:solidFill>
              <a:srgbClr val="6F75B4"/>
            </a:solidFill>
            <a:ln w="12700">
              <a:solidFill>
                <a:srgbClr val="B2B2B2"/>
              </a:solidFill>
            </a:ln>
          </c:spPr>
          <c:invertIfNegative val="0"/>
          <c:cat>
            <c:numRef>
              <c:f>Charts!$C$3:$M$3</c:f>
              <c:numCache>
                <c:formatCode>General</c:formatCode>
                <c:ptCount val="11"/>
                <c:pt idx="0">
                  <c:v>2010.0</c:v>
                </c:pt>
                <c:pt idx="1">
                  <c:v>2011.0</c:v>
                </c:pt>
                <c:pt idx="2">
                  <c:v>2012.0</c:v>
                </c:pt>
                <c:pt idx="3">
                  <c:v>2013.0</c:v>
                </c:pt>
                <c:pt idx="4">
                  <c:v>2014.0</c:v>
                </c:pt>
                <c:pt idx="5">
                  <c:v>2015.0</c:v>
                </c:pt>
                <c:pt idx="6">
                  <c:v>2016.0</c:v>
                </c:pt>
                <c:pt idx="7">
                  <c:v>2017.0</c:v>
                </c:pt>
                <c:pt idx="8">
                  <c:v>2018.0</c:v>
                </c:pt>
                <c:pt idx="9">
                  <c:v>2019.0</c:v>
                </c:pt>
                <c:pt idx="10">
                  <c:v>2020.0</c:v>
                </c:pt>
              </c:numCache>
            </c:numRef>
          </c:cat>
          <c:val>
            <c:numRef>
              <c:f>Charts!$C$5:$M$5</c:f>
              <c:numCache>
                <c:formatCode>_-* #,##0_-;\-* #,##0_-;_-* "-"??_-;_-@_-</c:formatCode>
                <c:ptCount val="11"/>
                <c:pt idx="0">
                  <c:v>70725.79400000001</c:v>
                </c:pt>
                <c:pt idx="1">
                  <c:v>74565.864</c:v>
                </c:pt>
                <c:pt idx="2">
                  <c:v>76095.99550000002</c:v>
                </c:pt>
                <c:pt idx="3">
                  <c:v>76173.51699999998</c:v>
                </c:pt>
                <c:pt idx="4">
                  <c:v>72642.21699999986</c:v>
                </c:pt>
                <c:pt idx="5">
                  <c:v>72642.21699999986</c:v>
                </c:pt>
                <c:pt idx="6">
                  <c:v>65286.017</c:v>
                </c:pt>
                <c:pt idx="7">
                  <c:v>62974.517</c:v>
                </c:pt>
                <c:pt idx="8">
                  <c:v>62974.517</c:v>
                </c:pt>
                <c:pt idx="9">
                  <c:v>62157.017</c:v>
                </c:pt>
                <c:pt idx="10">
                  <c:v>60394.517</c:v>
                </c:pt>
              </c:numCache>
            </c:numRef>
          </c:val>
        </c:ser>
        <c:ser>
          <c:idx val="2"/>
          <c:order val="2"/>
          <c:tx>
            <c:strRef>
              <c:f>Charts!$B$6</c:f>
              <c:strCache>
                <c:ptCount val="1"/>
                <c:pt idx="0">
                  <c:v>3. Including planned</c:v>
                </c:pt>
              </c:strCache>
            </c:strRef>
          </c:tx>
          <c:spPr>
            <a:solidFill>
              <a:srgbClr val="BCA6D0"/>
            </a:solidFill>
            <a:ln w="12700">
              <a:solidFill>
                <a:srgbClr val="B2B2B2"/>
              </a:solidFill>
            </a:ln>
          </c:spPr>
          <c:invertIfNegative val="0"/>
          <c:cat>
            <c:numRef>
              <c:f>Charts!$C$3:$M$3</c:f>
              <c:numCache>
                <c:formatCode>General</c:formatCode>
                <c:ptCount val="11"/>
                <c:pt idx="0">
                  <c:v>2010.0</c:v>
                </c:pt>
                <c:pt idx="1">
                  <c:v>2011.0</c:v>
                </c:pt>
                <c:pt idx="2">
                  <c:v>2012.0</c:v>
                </c:pt>
                <c:pt idx="3">
                  <c:v>2013.0</c:v>
                </c:pt>
                <c:pt idx="4">
                  <c:v>2014.0</c:v>
                </c:pt>
                <c:pt idx="5">
                  <c:v>2015.0</c:v>
                </c:pt>
                <c:pt idx="6">
                  <c:v>2016.0</c:v>
                </c:pt>
                <c:pt idx="7">
                  <c:v>2017.0</c:v>
                </c:pt>
                <c:pt idx="8">
                  <c:v>2018.0</c:v>
                </c:pt>
                <c:pt idx="9">
                  <c:v>2019.0</c:v>
                </c:pt>
                <c:pt idx="10">
                  <c:v>2020.0</c:v>
                </c:pt>
              </c:numCache>
            </c:numRef>
          </c:cat>
          <c:val>
            <c:numRef>
              <c:f>Charts!$C$6:$M$6</c:f>
              <c:numCache>
                <c:formatCode>_-* #,##0_-;\-* #,##0_-;_-* "-"??_-;_-@_-</c:formatCode>
                <c:ptCount val="11"/>
                <c:pt idx="0">
                  <c:v>70725.79400000001</c:v>
                </c:pt>
                <c:pt idx="1">
                  <c:v>74565.864</c:v>
                </c:pt>
                <c:pt idx="2">
                  <c:v>76128.72100000001</c:v>
                </c:pt>
                <c:pt idx="3">
                  <c:v>76294.39649999999</c:v>
                </c:pt>
                <c:pt idx="4">
                  <c:v>74189.3705</c:v>
                </c:pt>
                <c:pt idx="5">
                  <c:v>76088.062</c:v>
                </c:pt>
                <c:pt idx="6">
                  <c:v>70482.782</c:v>
                </c:pt>
                <c:pt idx="7">
                  <c:v>69900.15199999998</c:v>
                </c:pt>
                <c:pt idx="8">
                  <c:v>71629.02199999998</c:v>
                </c:pt>
                <c:pt idx="9">
                  <c:v>71600.79199999997</c:v>
                </c:pt>
                <c:pt idx="10">
                  <c:v>70627.562</c:v>
                </c:pt>
              </c:numCache>
            </c:numRef>
          </c:val>
        </c:ser>
        <c:dLbls>
          <c:showLegendKey val="0"/>
          <c:showVal val="0"/>
          <c:showCatName val="0"/>
          <c:showSerName val="0"/>
          <c:showPercent val="0"/>
          <c:showBubbleSize val="0"/>
        </c:dLbls>
        <c:gapWidth val="84"/>
        <c:axId val="629564568"/>
        <c:axId val="629568008"/>
      </c:barChart>
      <c:lineChart>
        <c:grouping val="standard"/>
        <c:varyColors val="0"/>
        <c:ser>
          <c:idx val="3"/>
          <c:order val="3"/>
          <c:tx>
            <c:strRef>
              <c:f>Charts!$B$7</c:f>
              <c:strCache>
                <c:ptCount val="1"/>
                <c:pt idx="0">
                  <c:v>Peak Demand</c:v>
                </c:pt>
              </c:strCache>
            </c:strRef>
          </c:tx>
          <c:spPr>
            <a:ln w="44450">
              <a:solidFill>
                <a:srgbClr val="EA2839"/>
              </a:solidFill>
            </a:ln>
          </c:spPr>
          <c:marker>
            <c:symbol val="none"/>
          </c:marker>
          <c:cat>
            <c:numRef>
              <c:f>Charts!$C$3:$M$3</c:f>
              <c:numCache>
                <c:formatCode>General</c:formatCode>
                <c:ptCount val="11"/>
                <c:pt idx="0">
                  <c:v>2010.0</c:v>
                </c:pt>
                <c:pt idx="1">
                  <c:v>2011.0</c:v>
                </c:pt>
                <c:pt idx="2">
                  <c:v>2012.0</c:v>
                </c:pt>
                <c:pt idx="3">
                  <c:v>2013.0</c:v>
                </c:pt>
                <c:pt idx="4">
                  <c:v>2014.0</c:v>
                </c:pt>
                <c:pt idx="5">
                  <c:v>2015.0</c:v>
                </c:pt>
                <c:pt idx="6">
                  <c:v>2016.0</c:v>
                </c:pt>
                <c:pt idx="7">
                  <c:v>2017.0</c:v>
                </c:pt>
                <c:pt idx="8">
                  <c:v>2018.0</c:v>
                </c:pt>
                <c:pt idx="9">
                  <c:v>2019.0</c:v>
                </c:pt>
                <c:pt idx="10">
                  <c:v>2020.0</c:v>
                </c:pt>
              </c:numCache>
            </c:numRef>
          </c:cat>
          <c:val>
            <c:numRef>
              <c:f>Charts!$C$7:$M$7</c:f>
              <c:numCache>
                <c:formatCode>_-* #,##0_-;\-* #,##0_-;_-* "-"??_-;_-@_-</c:formatCode>
                <c:ptCount val="11"/>
                <c:pt idx="0">
                  <c:v>57678.7971060429</c:v>
                </c:pt>
                <c:pt idx="1">
                  <c:v>57796.95684613008</c:v>
                </c:pt>
                <c:pt idx="2">
                  <c:v>57885.86033356059</c:v>
                </c:pt>
                <c:pt idx="3">
                  <c:v>57950.97230362057</c:v>
                </c:pt>
                <c:pt idx="4">
                  <c:v>58272.23449103512</c:v>
                </c:pt>
                <c:pt idx="5">
                  <c:v>58458.5456713959</c:v>
                </c:pt>
                <c:pt idx="6">
                  <c:v>58387.32902254911</c:v>
                </c:pt>
                <c:pt idx="7">
                  <c:v>58562.49100961668</c:v>
                </c:pt>
                <c:pt idx="8">
                  <c:v>58738.17848264558</c:v>
                </c:pt>
                <c:pt idx="9">
                  <c:v>58914.39301809354</c:v>
                </c:pt>
                <c:pt idx="10">
                  <c:v>59091.13619714781</c:v>
                </c:pt>
              </c:numCache>
            </c:numRef>
          </c:val>
          <c:smooth val="0"/>
        </c:ser>
        <c:dLbls>
          <c:showLegendKey val="0"/>
          <c:showVal val="0"/>
          <c:showCatName val="0"/>
          <c:showSerName val="0"/>
          <c:showPercent val="0"/>
          <c:showBubbleSize val="0"/>
        </c:dLbls>
        <c:marker val="1"/>
        <c:smooth val="0"/>
        <c:axId val="629564568"/>
        <c:axId val="629568008"/>
      </c:lineChart>
      <c:catAx>
        <c:axId val="629564568"/>
        <c:scaling>
          <c:orientation val="minMax"/>
        </c:scaling>
        <c:delete val="0"/>
        <c:axPos val="b"/>
        <c:numFmt formatCode="General" sourceLinked="1"/>
        <c:majorTickMark val="out"/>
        <c:minorTickMark val="none"/>
        <c:tickLblPos val="nextTo"/>
        <c:spPr>
          <a:ln>
            <a:solidFill>
              <a:srgbClr val="808080"/>
            </a:solidFill>
          </a:ln>
        </c:spPr>
        <c:txPr>
          <a:bodyPr rot="0" vert="horz"/>
          <a:lstStyle/>
          <a:p>
            <a:pPr>
              <a:defRPr sz="1600" b="0" i="0" u="none" strike="noStrike" baseline="0">
                <a:solidFill>
                  <a:srgbClr val="000000"/>
                </a:solidFill>
                <a:latin typeface="Arial"/>
                <a:ea typeface="Arial"/>
                <a:cs typeface="Arial"/>
              </a:defRPr>
            </a:pPr>
            <a:endParaRPr lang="en-US"/>
          </a:p>
        </c:txPr>
        <c:crossAx val="629568008"/>
        <c:crosses val="autoZero"/>
        <c:auto val="1"/>
        <c:lblAlgn val="ctr"/>
        <c:lblOffset val="100"/>
        <c:noMultiLvlLbl val="0"/>
      </c:catAx>
      <c:valAx>
        <c:axId val="629568008"/>
        <c:scaling>
          <c:orientation val="minMax"/>
        </c:scaling>
        <c:delete val="0"/>
        <c:axPos val="l"/>
        <c:majorGridlines>
          <c:spPr>
            <a:ln w="3175">
              <a:solidFill>
                <a:srgbClr val="C0C0C0"/>
              </a:solidFill>
              <a:prstDash val="sysDash"/>
            </a:ln>
          </c:spPr>
        </c:majorGridlines>
        <c:numFmt formatCode="#,##0" sourceLinked="0"/>
        <c:majorTickMark val="out"/>
        <c:minorTickMark val="none"/>
        <c:tickLblPos val="nextTo"/>
        <c:spPr>
          <a:ln>
            <a:solidFill>
              <a:srgbClr val="808080"/>
            </a:solidFill>
          </a:ln>
        </c:spPr>
        <c:txPr>
          <a:bodyPr rot="0" vert="horz"/>
          <a:lstStyle/>
          <a:p>
            <a:pPr>
              <a:defRPr sz="1600" b="0" i="0" u="none" strike="noStrike" baseline="0">
                <a:solidFill>
                  <a:srgbClr val="000000"/>
                </a:solidFill>
                <a:latin typeface="Arial"/>
                <a:ea typeface="Arial"/>
                <a:cs typeface="Arial"/>
              </a:defRPr>
            </a:pPr>
            <a:endParaRPr lang="en-US"/>
          </a:p>
        </c:txPr>
        <c:crossAx val="629564568"/>
        <c:crosses val="autoZero"/>
        <c:crossBetween val="between"/>
      </c:valAx>
    </c:plotArea>
    <c:legend>
      <c:legendPos val="b"/>
      <c:layout>
        <c:manualLayout>
          <c:xMode val="edge"/>
          <c:yMode val="edge"/>
          <c:x val="0.0731682514061702"/>
          <c:y val="0.854179712048344"/>
          <c:w val="0.881903313401363"/>
          <c:h val="0.12728829948888"/>
        </c:manualLayout>
      </c:layout>
      <c:overlay val="0"/>
      <c:txPr>
        <a:bodyPr/>
        <a:lstStyle/>
        <a:p>
          <a:pPr>
            <a:defRPr sz="1470" b="0"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354273285644"/>
          <c:y val="0.0577953125361408"/>
          <c:w val="0.804637459296025"/>
          <c:h val="0.699779129738928"/>
        </c:manualLayout>
      </c:layout>
      <c:barChart>
        <c:barDir val="col"/>
        <c:grouping val="stacked"/>
        <c:varyColors val="0"/>
        <c:ser>
          <c:idx val="2"/>
          <c:order val="0"/>
          <c:tx>
            <c:strRef>
              <c:f>Charts!$B$50</c:f>
              <c:strCache>
                <c:ptCount val="1"/>
                <c:pt idx="0">
                  <c:v>Nuclear</c:v>
                </c:pt>
              </c:strCache>
            </c:strRef>
          </c:tx>
          <c:spPr>
            <a:solidFill>
              <a:srgbClr val="725492"/>
            </a:solidFill>
            <a:ln>
              <a:solidFill>
                <a:srgbClr val="ADADAD"/>
              </a:solidFill>
            </a:ln>
          </c:spPr>
          <c:invertIfNegative val="0"/>
          <c:cat>
            <c:numRef>
              <c:f>Charts!$C$49:$L$49</c:f>
              <c:numCache>
                <c:formatCode>General</c:formatCode>
                <c:ptCount val="10"/>
                <c:pt idx="0">
                  <c:v>2011.0</c:v>
                </c:pt>
                <c:pt idx="1">
                  <c:v>2012.0</c:v>
                </c:pt>
                <c:pt idx="2">
                  <c:v>2013.0</c:v>
                </c:pt>
                <c:pt idx="3">
                  <c:v>2014.0</c:v>
                </c:pt>
                <c:pt idx="4">
                  <c:v>2015.0</c:v>
                </c:pt>
                <c:pt idx="5">
                  <c:v>2016.0</c:v>
                </c:pt>
                <c:pt idx="6">
                  <c:v>2017.0</c:v>
                </c:pt>
                <c:pt idx="7">
                  <c:v>2018.0</c:v>
                </c:pt>
                <c:pt idx="8">
                  <c:v>2019.0</c:v>
                </c:pt>
                <c:pt idx="9">
                  <c:v>2020.0</c:v>
                </c:pt>
              </c:numCache>
            </c:numRef>
          </c:cat>
          <c:val>
            <c:numRef>
              <c:f>Charts!$C$50:$L$50</c:f>
              <c:numCache>
                <c:formatCode>_-* #,##0_-;\-* #,##0_-;_-* "-"??_-;_-@_-</c:formatCode>
                <c:ptCount val="10"/>
                <c:pt idx="0">
                  <c:v>470.0</c:v>
                </c:pt>
                <c:pt idx="1">
                  <c:v>1450.0</c:v>
                </c:pt>
                <c:pt idx="2">
                  <c:v>1450.0</c:v>
                </c:pt>
                <c:pt idx="3">
                  <c:v>1450.0</c:v>
                </c:pt>
                <c:pt idx="4">
                  <c:v>1450.0</c:v>
                </c:pt>
                <c:pt idx="5">
                  <c:v>1450.0</c:v>
                </c:pt>
                <c:pt idx="6">
                  <c:v>3860.0</c:v>
                </c:pt>
                <c:pt idx="7">
                  <c:v>3860.0</c:v>
                </c:pt>
                <c:pt idx="8">
                  <c:v>4950.0</c:v>
                </c:pt>
                <c:pt idx="9">
                  <c:v>7300.0</c:v>
                </c:pt>
              </c:numCache>
            </c:numRef>
          </c:val>
        </c:ser>
        <c:ser>
          <c:idx val="3"/>
          <c:order val="1"/>
          <c:tx>
            <c:strRef>
              <c:f>Charts!$B$51</c:f>
              <c:strCache>
                <c:ptCount val="1"/>
                <c:pt idx="0">
                  <c:v>Coal</c:v>
                </c:pt>
              </c:strCache>
            </c:strRef>
          </c:tx>
          <c:spPr>
            <a:solidFill>
              <a:srgbClr val="6F75B4"/>
            </a:solidFill>
            <a:ln>
              <a:solidFill>
                <a:srgbClr val="ADADAD"/>
              </a:solidFill>
            </a:ln>
          </c:spPr>
          <c:invertIfNegative val="0"/>
          <c:cat>
            <c:numRef>
              <c:f>Charts!$C$49:$L$49</c:f>
              <c:numCache>
                <c:formatCode>General</c:formatCode>
                <c:ptCount val="10"/>
                <c:pt idx="0">
                  <c:v>2011.0</c:v>
                </c:pt>
                <c:pt idx="1">
                  <c:v>2012.0</c:v>
                </c:pt>
                <c:pt idx="2">
                  <c:v>2013.0</c:v>
                </c:pt>
                <c:pt idx="3">
                  <c:v>2014.0</c:v>
                </c:pt>
                <c:pt idx="4">
                  <c:v>2015.0</c:v>
                </c:pt>
                <c:pt idx="5">
                  <c:v>2016.0</c:v>
                </c:pt>
                <c:pt idx="6">
                  <c:v>2017.0</c:v>
                </c:pt>
                <c:pt idx="7">
                  <c:v>2018.0</c:v>
                </c:pt>
                <c:pt idx="8">
                  <c:v>2019.0</c:v>
                </c:pt>
                <c:pt idx="9">
                  <c:v>2020.0</c:v>
                </c:pt>
              </c:numCache>
            </c:numRef>
          </c:cat>
          <c:val>
            <c:numRef>
              <c:f>Charts!$C$51:$L$51</c:f>
              <c:numCache>
                <c:formatCode>_-* #,##0_-;\-* #,##0_-;_-* "-"??_-;_-@_-</c:formatCode>
                <c:ptCount val="10"/>
                <c:pt idx="0">
                  <c:v>0.0</c:v>
                </c:pt>
                <c:pt idx="1">
                  <c:v>602.0</c:v>
                </c:pt>
                <c:pt idx="2">
                  <c:v>602.0</c:v>
                </c:pt>
                <c:pt idx="3">
                  <c:v>3092.0</c:v>
                </c:pt>
                <c:pt idx="4">
                  <c:v>3092.0</c:v>
                </c:pt>
                <c:pt idx="5">
                  <c:v>7000.0</c:v>
                </c:pt>
                <c:pt idx="6">
                  <c:v>7560.0</c:v>
                </c:pt>
                <c:pt idx="7">
                  <c:v>7560.0</c:v>
                </c:pt>
                <c:pt idx="8">
                  <c:v>7560.0</c:v>
                </c:pt>
                <c:pt idx="9">
                  <c:v>7560.0</c:v>
                </c:pt>
              </c:numCache>
            </c:numRef>
          </c:val>
        </c:ser>
        <c:ser>
          <c:idx val="0"/>
          <c:order val="2"/>
          <c:tx>
            <c:strRef>
              <c:f>Charts!$B$52</c:f>
              <c:strCache>
                <c:ptCount val="1"/>
                <c:pt idx="0">
                  <c:v>Oil</c:v>
                </c:pt>
              </c:strCache>
            </c:strRef>
          </c:tx>
          <c:spPr>
            <a:solidFill>
              <a:srgbClr val="BCA6D0"/>
            </a:solidFill>
            <a:ln>
              <a:solidFill>
                <a:srgbClr val="ADADAD"/>
              </a:solidFill>
            </a:ln>
          </c:spPr>
          <c:invertIfNegative val="0"/>
          <c:cat>
            <c:numRef>
              <c:f>Charts!$C$49:$L$49</c:f>
              <c:numCache>
                <c:formatCode>General</c:formatCode>
                <c:ptCount val="10"/>
                <c:pt idx="0">
                  <c:v>2011.0</c:v>
                </c:pt>
                <c:pt idx="1">
                  <c:v>2012.0</c:v>
                </c:pt>
                <c:pt idx="2">
                  <c:v>2013.0</c:v>
                </c:pt>
                <c:pt idx="3">
                  <c:v>2014.0</c:v>
                </c:pt>
                <c:pt idx="4">
                  <c:v>2015.0</c:v>
                </c:pt>
                <c:pt idx="5">
                  <c:v>2016.0</c:v>
                </c:pt>
                <c:pt idx="6">
                  <c:v>2017.0</c:v>
                </c:pt>
                <c:pt idx="7">
                  <c:v>2018.0</c:v>
                </c:pt>
                <c:pt idx="8">
                  <c:v>2019.0</c:v>
                </c:pt>
                <c:pt idx="9">
                  <c:v>2020.0</c:v>
                </c:pt>
              </c:numCache>
            </c:numRef>
          </c:cat>
          <c:val>
            <c:numRef>
              <c:f>Charts!$C$52:$L$52</c:f>
              <c:numCache>
                <c:formatCode>_-* #,##0_-;\-* #,##0_-;_-* "-"??_-;_-@_-</c:formatCode>
                <c:ptCount val="10"/>
                <c:pt idx="0">
                  <c:v>0.0</c:v>
                </c:pt>
                <c:pt idx="1">
                  <c:v>0.0</c:v>
                </c:pt>
                <c:pt idx="2">
                  <c:v>0.0</c:v>
                </c:pt>
                <c:pt idx="3">
                  <c:v>102.0</c:v>
                </c:pt>
                <c:pt idx="4">
                  <c:v>102.0</c:v>
                </c:pt>
                <c:pt idx="5">
                  <c:v>4057.0</c:v>
                </c:pt>
                <c:pt idx="6">
                  <c:v>4057.0</c:v>
                </c:pt>
                <c:pt idx="7">
                  <c:v>4057.0</c:v>
                </c:pt>
                <c:pt idx="8">
                  <c:v>4057.0</c:v>
                </c:pt>
                <c:pt idx="9">
                  <c:v>4057.0</c:v>
                </c:pt>
              </c:numCache>
            </c:numRef>
          </c:val>
        </c:ser>
        <c:dLbls>
          <c:showLegendKey val="0"/>
          <c:showVal val="0"/>
          <c:showCatName val="0"/>
          <c:showSerName val="0"/>
          <c:showPercent val="0"/>
          <c:showBubbleSize val="0"/>
        </c:dLbls>
        <c:gapWidth val="66"/>
        <c:overlap val="100"/>
        <c:axId val="643830840"/>
        <c:axId val="643834168"/>
      </c:barChart>
      <c:catAx>
        <c:axId val="643830840"/>
        <c:scaling>
          <c:orientation val="minMax"/>
        </c:scaling>
        <c:delete val="0"/>
        <c:axPos val="b"/>
        <c:numFmt formatCode="General" sourceLinked="1"/>
        <c:majorTickMark val="out"/>
        <c:minorTickMark val="none"/>
        <c:tickLblPos val="nextTo"/>
        <c:spPr>
          <a:ln>
            <a:solidFill>
              <a:srgbClr val="808080"/>
            </a:solidFill>
          </a:ln>
        </c:spPr>
        <c:txPr>
          <a:bodyPr rot="0" vert="horz"/>
          <a:lstStyle/>
          <a:p>
            <a:pPr>
              <a:defRPr/>
            </a:pPr>
            <a:endParaRPr lang="en-US"/>
          </a:p>
        </c:txPr>
        <c:crossAx val="643834168"/>
        <c:crosses val="autoZero"/>
        <c:auto val="1"/>
        <c:lblAlgn val="ctr"/>
        <c:lblOffset val="100"/>
        <c:noMultiLvlLbl val="0"/>
      </c:catAx>
      <c:valAx>
        <c:axId val="643834168"/>
        <c:scaling>
          <c:orientation val="minMax"/>
        </c:scaling>
        <c:delete val="0"/>
        <c:axPos val="l"/>
        <c:majorGridlines>
          <c:spPr>
            <a:ln w="6350">
              <a:solidFill>
                <a:srgbClr val="C0C0C0"/>
              </a:solidFill>
              <a:prstDash val="sysDash"/>
            </a:ln>
          </c:spPr>
        </c:majorGridlines>
        <c:numFmt formatCode="#,##0" sourceLinked="0"/>
        <c:majorTickMark val="out"/>
        <c:minorTickMark val="none"/>
        <c:tickLblPos val="nextTo"/>
        <c:spPr>
          <a:ln>
            <a:solidFill>
              <a:srgbClr val="808080"/>
            </a:solidFill>
          </a:ln>
        </c:spPr>
        <c:txPr>
          <a:bodyPr rot="0" vert="horz"/>
          <a:lstStyle/>
          <a:p>
            <a:pPr>
              <a:defRPr/>
            </a:pPr>
            <a:endParaRPr lang="en-US"/>
          </a:p>
        </c:txPr>
        <c:crossAx val="643830840"/>
        <c:crosses val="autoZero"/>
        <c:crossBetween val="between"/>
        <c:majorUnit val="4000.0"/>
      </c:valAx>
      <c:spPr>
        <a:ln w="28575"/>
      </c:spPr>
    </c:plotArea>
    <c:legend>
      <c:legendPos val="b"/>
      <c:layout>
        <c:manualLayout>
          <c:xMode val="edge"/>
          <c:yMode val="edge"/>
          <c:x val="0.340440366801397"/>
          <c:y val="0.860818475276799"/>
          <c:w val="0.427603714872776"/>
          <c:h val="0.0763436276307685"/>
        </c:manualLayout>
      </c:layout>
      <c:overlay val="0"/>
    </c:legend>
    <c:plotVisOnly val="1"/>
    <c:dispBlanksAs val="gap"/>
    <c:showDLblsOverMax val="0"/>
  </c:chart>
  <c:spPr>
    <a:ln>
      <a:noFill/>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354273285644"/>
          <c:y val="0.0577953125361408"/>
          <c:w val="0.804637459296025"/>
          <c:h val="0.699779129738928"/>
        </c:manualLayout>
      </c:layout>
      <c:barChart>
        <c:barDir val="col"/>
        <c:grouping val="stacked"/>
        <c:varyColors val="0"/>
        <c:ser>
          <c:idx val="2"/>
          <c:order val="0"/>
          <c:tx>
            <c:strRef>
              <c:f>Charts!$B$50</c:f>
              <c:strCache>
                <c:ptCount val="1"/>
                <c:pt idx="0">
                  <c:v>Nuclear</c:v>
                </c:pt>
              </c:strCache>
            </c:strRef>
          </c:tx>
          <c:spPr>
            <a:solidFill>
              <a:srgbClr val="725492"/>
            </a:solidFill>
          </c:spPr>
          <c:invertIfNegative val="0"/>
          <c:cat>
            <c:numRef>
              <c:f>Charts!$C$49:$L$49</c:f>
              <c:numCache>
                <c:formatCode>General</c:formatCode>
                <c:ptCount val="10"/>
                <c:pt idx="0">
                  <c:v>2011.0</c:v>
                </c:pt>
                <c:pt idx="1">
                  <c:v>2012.0</c:v>
                </c:pt>
                <c:pt idx="2">
                  <c:v>2013.0</c:v>
                </c:pt>
                <c:pt idx="3">
                  <c:v>2014.0</c:v>
                </c:pt>
                <c:pt idx="4">
                  <c:v>2015.0</c:v>
                </c:pt>
                <c:pt idx="5">
                  <c:v>2016.0</c:v>
                </c:pt>
                <c:pt idx="6">
                  <c:v>2017.0</c:v>
                </c:pt>
                <c:pt idx="7">
                  <c:v>2018.0</c:v>
                </c:pt>
                <c:pt idx="8">
                  <c:v>2019.0</c:v>
                </c:pt>
                <c:pt idx="9">
                  <c:v>2020.0</c:v>
                </c:pt>
              </c:numCache>
            </c:numRef>
          </c:cat>
          <c:val>
            <c:numRef>
              <c:f>Charts!$C$50:$L$50</c:f>
              <c:numCache>
                <c:formatCode>_-* #,##0_-;\-* #,##0_-;_-* "-"??_-;_-@_-</c:formatCode>
                <c:ptCount val="10"/>
                <c:pt idx="0">
                  <c:v>470.0</c:v>
                </c:pt>
                <c:pt idx="1">
                  <c:v>1450.0</c:v>
                </c:pt>
                <c:pt idx="2">
                  <c:v>1450.0</c:v>
                </c:pt>
                <c:pt idx="3">
                  <c:v>1450.0</c:v>
                </c:pt>
                <c:pt idx="4">
                  <c:v>1450.0</c:v>
                </c:pt>
                <c:pt idx="5">
                  <c:v>1450.0</c:v>
                </c:pt>
                <c:pt idx="6">
                  <c:v>3860.0</c:v>
                </c:pt>
                <c:pt idx="7">
                  <c:v>3860.0</c:v>
                </c:pt>
                <c:pt idx="8">
                  <c:v>4950.0</c:v>
                </c:pt>
                <c:pt idx="9">
                  <c:v>7300.0</c:v>
                </c:pt>
              </c:numCache>
            </c:numRef>
          </c:val>
        </c:ser>
        <c:ser>
          <c:idx val="3"/>
          <c:order val="1"/>
          <c:tx>
            <c:strRef>
              <c:f>Charts!$B$51</c:f>
              <c:strCache>
                <c:ptCount val="1"/>
                <c:pt idx="0">
                  <c:v>Coal</c:v>
                </c:pt>
              </c:strCache>
            </c:strRef>
          </c:tx>
          <c:spPr>
            <a:solidFill>
              <a:srgbClr val="6F75B4"/>
            </a:solidFill>
          </c:spPr>
          <c:invertIfNegative val="0"/>
          <c:cat>
            <c:numRef>
              <c:f>Charts!$C$49:$L$49</c:f>
              <c:numCache>
                <c:formatCode>General</c:formatCode>
                <c:ptCount val="10"/>
                <c:pt idx="0">
                  <c:v>2011.0</c:v>
                </c:pt>
                <c:pt idx="1">
                  <c:v>2012.0</c:v>
                </c:pt>
                <c:pt idx="2">
                  <c:v>2013.0</c:v>
                </c:pt>
                <c:pt idx="3">
                  <c:v>2014.0</c:v>
                </c:pt>
                <c:pt idx="4">
                  <c:v>2015.0</c:v>
                </c:pt>
                <c:pt idx="5">
                  <c:v>2016.0</c:v>
                </c:pt>
                <c:pt idx="6">
                  <c:v>2017.0</c:v>
                </c:pt>
                <c:pt idx="7">
                  <c:v>2018.0</c:v>
                </c:pt>
                <c:pt idx="8">
                  <c:v>2019.0</c:v>
                </c:pt>
                <c:pt idx="9">
                  <c:v>2020.0</c:v>
                </c:pt>
              </c:numCache>
            </c:numRef>
          </c:cat>
          <c:val>
            <c:numRef>
              <c:f>Charts!$C$51:$L$51</c:f>
              <c:numCache>
                <c:formatCode>_-* #,##0_-;\-* #,##0_-;_-* "-"??_-;_-@_-</c:formatCode>
                <c:ptCount val="10"/>
                <c:pt idx="0">
                  <c:v>0.0</c:v>
                </c:pt>
                <c:pt idx="1">
                  <c:v>602.0</c:v>
                </c:pt>
                <c:pt idx="2">
                  <c:v>602.0</c:v>
                </c:pt>
                <c:pt idx="3">
                  <c:v>3092.0</c:v>
                </c:pt>
                <c:pt idx="4">
                  <c:v>3092.0</c:v>
                </c:pt>
                <c:pt idx="5">
                  <c:v>7000.0</c:v>
                </c:pt>
                <c:pt idx="6">
                  <c:v>7560.0</c:v>
                </c:pt>
                <c:pt idx="7">
                  <c:v>7560.0</c:v>
                </c:pt>
                <c:pt idx="8">
                  <c:v>7560.0</c:v>
                </c:pt>
                <c:pt idx="9">
                  <c:v>7560.0</c:v>
                </c:pt>
              </c:numCache>
            </c:numRef>
          </c:val>
        </c:ser>
        <c:ser>
          <c:idx val="0"/>
          <c:order val="2"/>
          <c:tx>
            <c:strRef>
              <c:f>Charts!$B$52</c:f>
              <c:strCache>
                <c:ptCount val="1"/>
                <c:pt idx="0">
                  <c:v>Oil</c:v>
                </c:pt>
              </c:strCache>
            </c:strRef>
          </c:tx>
          <c:spPr>
            <a:solidFill>
              <a:srgbClr val="BCA6D0"/>
            </a:solidFill>
          </c:spPr>
          <c:invertIfNegative val="0"/>
          <c:cat>
            <c:numRef>
              <c:f>Charts!$C$49:$L$49</c:f>
              <c:numCache>
                <c:formatCode>General</c:formatCode>
                <c:ptCount val="10"/>
                <c:pt idx="0">
                  <c:v>2011.0</c:v>
                </c:pt>
                <c:pt idx="1">
                  <c:v>2012.0</c:v>
                </c:pt>
                <c:pt idx="2">
                  <c:v>2013.0</c:v>
                </c:pt>
                <c:pt idx="3">
                  <c:v>2014.0</c:v>
                </c:pt>
                <c:pt idx="4">
                  <c:v>2015.0</c:v>
                </c:pt>
                <c:pt idx="5">
                  <c:v>2016.0</c:v>
                </c:pt>
                <c:pt idx="6">
                  <c:v>2017.0</c:v>
                </c:pt>
                <c:pt idx="7">
                  <c:v>2018.0</c:v>
                </c:pt>
                <c:pt idx="8">
                  <c:v>2019.0</c:v>
                </c:pt>
                <c:pt idx="9">
                  <c:v>2020.0</c:v>
                </c:pt>
              </c:numCache>
            </c:numRef>
          </c:cat>
          <c:val>
            <c:numRef>
              <c:f>Charts!$C$52:$L$52</c:f>
              <c:numCache>
                <c:formatCode>_-* #,##0_-;\-* #,##0_-;_-* "-"??_-;_-@_-</c:formatCode>
                <c:ptCount val="10"/>
                <c:pt idx="0">
                  <c:v>0.0</c:v>
                </c:pt>
                <c:pt idx="1">
                  <c:v>0.0</c:v>
                </c:pt>
                <c:pt idx="2">
                  <c:v>0.0</c:v>
                </c:pt>
                <c:pt idx="3">
                  <c:v>102.0</c:v>
                </c:pt>
                <c:pt idx="4">
                  <c:v>102.0</c:v>
                </c:pt>
                <c:pt idx="5">
                  <c:v>4057.0</c:v>
                </c:pt>
                <c:pt idx="6">
                  <c:v>4057.0</c:v>
                </c:pt>
                <c:pt idx="7">
                  <c:v>4057.0</c:v>
                </c:pt>
                <c:pt idx="8">
                  <c:v>4057.0</c:v>
                </c:pt>
                <c:pt idx="9">
                  <c:v>4057.0</c:v>
                </c:pt>
              </c:numCache>
            </c:numRef>
          </c:val>
        </c:ser>
        <c:dLbls>
          <c:showLegendKey val="0"/>
          <c:showVal val="0"/>
          <c:showCatName val="0"/>
          <c:showSerName val="0"/>
          <c:showPercent val="0"/>
          <c:showBubbleSize val="0"/>
        </c:dLbls>
        <c:gapWidth val="150"/>
        <c:overlap val="100"/>
        <c:axId val="643884392"/>
        <c:axId val="643887672"/>
      </c:barChart>
      <c:catAx>
        <c:axId val="643884392"/>
        <c:scaling>
          <c:orientation val="minMax"/>
        </c:scaling>
        <c:delete val="0"/>
        <c:axPos val="b"/>
        <c:numFmt formatCode="General" sourceLinked="1"/>
        <c:majorTickMark val="out"/>
        <c:minorTickMark val="none"/>
        <c:tickLblPos val="nextTo"/>
        <c:spPr>
          <a:ln>
            <a:solidFill>
              <a:srgbClr val="808080"/>
            </a:solidFill>
          </a:ln>
        </c:spPr>
        <c:txPr>
          <a:bodyPr rot="0" vert="horz"/>
          <a:lstStyle/>
          <a:p>
            <a:pPr>
              <a:defRPr/>
            </a:pPr>
            <a:endParaRPr lang="en-US"/>
          </a:p>
        </c:txPr>
        <c:crossAx val="643887672"/>
        <c:crosses val="autoZero"/>
        <c:auto val="1"/>
        <c:lblAlgn val="ctr"/>
        <c:lblOffset val="100"/>
        <c:noMultiLvlLbl val="0"/>
      </c:catAx>
      <c:valAx>
        <c:axId val="643887672"/>
        <c:scaling>
          <c:orientation val="minMax"/>
        </c:scaling>
        <c:delete val="0"/>
        <c:axPos val="l"/>
        <c:majorGridlines>
          <c:spPr>
            <a:ln w="6350">
              <a:solidFill>
                <a:srgbClr val="C0C0C0"/>
              </a:solidFill>
              <a:prstDash val="sysDash"/>
            </a:ln>
          </c:spPr>
        </c:majorGridlines>
        <c:numFmt formatCode="#,##0" sourceLinked="0"/>
        <c:majorTickMark val="out"/>
        <c:minorTickMark val="none"/>
        <c:tickLblPos val="nextTo"/>
        <c:spPr>
          <a:ln>
            <a:solidFill>
              <a:srgbClr val="808080"/>
            </a:solidFill>
          </a:ln>
        </c:spPr>
        <c:txPr>
          <a:bodyPr rot="0" vert="horz"/>
          <a:lstStyle/>
          <a:p>
            <a:pPr>
              <a:defRPr/>
            </a:pPr>
            <a:endParaRPr lang="en-US"/>
          </a:p>
        </c:txPr>
        <c:crossAx val="643884392"/>
        <c:crosses val="autoZero"/>
        <c:crossBetween val="between"/>
        <c:majorUnit val="4000.0"/>
      </c:valAx>
      <c:spPr>
        <a:ln w="28575"/>
      </c:spPr>
    </c:plotArea>
    <c:legend>
      <c:legendPos val="b"/>
      <c:layout>
        <c:manualLayout>
          <c:xMode val="edge"/>
          <c:yMode val="edge"/>
          <c:x val="0.340440366801397"/>
          <c:y val="0.860818475276799"/>
          <c:w val="0.427603714872776"/>
          <c:h val="0.0763436276307685"/>
        </c:manualLayout>
      </c:layout>
      <c:overlay val="0"/>
    </c:legend>
    <c:plotVisOnly val="1"/>
    <c:dispBlanksAs val="gap"/>
    <c:showDLblsOverMax val="0"/>
  </c:chart>
  <c:spPr>
    <a:ln>
      <a:noFill/>
    </a:ln>
  </c:spPr>
  <c:txPr>
    <a:bodyPr/>
    <a:lstStyle/>
    <a:p>
      <a:pPr>
        <a:defRPr sz="16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0429953834610958"/>
          <c:y val="0.0936234149391376"/>
          <c:w val="0.788663980583302"/>
          <c:h val="0.808883952223593"/>
        </c:manualLayout>
      </c:layout>
      <c:areaChart>
        <c:grouping val="stacked"/>
        <c:varyColors val="0"/>
        <c:ser>
          <c:idx val="0"/>
          <c:order val="0"/>
          <c:tx>
            <c:strRef>
              <c:f>US!$A$10</c:f>
              <c:strCache>
                <c:ptCount val="1"/>
                <c:pt idx="0">
                  <c:v>Installed Capacity</c:v>
                </c:pt>
              </c:strCache>
            </c:strRef>
          </c:tx>
          <c:spPr>
            <a:solidFill>
              <a:schemeClr val="accent1"/>
            </a:solidFill>
            <a:ln>
              <a:solidFill>
                <a:srgbClr val="4D4D4D">
                  <a:tint val="75000"/>
                  <a:shade val="95000"/>
                  <a:satMod val="105000"/>
                </a:srgbClr>
              </a:solidFill>
            </a:ln>
          </c:spPr>
          <c:dLbls>
            <c:dLbl>
              <c:idx val="0"/>
              <c:layout/>
              <c:tx>
                <c:rich>
                  <a:bodyPr/>
                  <a:lstStyle/>
                  <a:p>
                    <a:r>
                      <a:rPr lang="en-US">
                        <a:solidFill>
                          <a:schemeClr val="bg1"/>
                        </a:solidFill>
                      </a:rPr>
                      <a:t>Installed </a:t>
                    </a:r>
                    <a:r>
                      <a:rPr lang="en-US" smtClean="0">
                        <a:solidFill>
                          <a:schemeClr val="bg1"/>
                        </a:solidFill>
                      </a:rPr>
                      <a:t>capacity</a:t>
                    </a:r>
                    <a:endParaRPr lang="en-US" dirty="0">
                      <a:solidFill>
                        <a:schemeClr val="bg1"/>
                      </a:solidFill>
                    </a:endParaRPr>
                  </a:p>
                </c:rich>
              </c:tx>
              <c:showLegendKey val="0"/>
              <c:showVal val="0"/>
              <c:showCatName val="0"/>
              <c:showSerName val="1"/>
              <c:showPercent val="0"/>
              <c:showBubbleSize val="0"/>
            </c:dLbl>
            <c:txPr>
              <a:bodyPr/>
              <a:lstStyle/>
              <a:p>
                <a:pPr>
                  <a:defRPr>
                    <a:solidFill>
                      <a:schemeClr val="bg1"/>
                    </a:solidFill>
                  </a:defRPr>
                </a:pPr>
                <a:endParaRPr lang="en-US"/>
              </a:p>
            </c:txPr>
            <c:showLegendKey val="0"/>
            <c:showVal val="0"/>
            <c:showCatName val="0"/>
            <c:showSerName val="1"/>
            <c:showPercent val="0"/>
            <c:showBubbleSize val="0"/>
            <c:showLeaderLines val="0"/>
          </c:dLbls>
          <c:cat>
            <c:numRef>
              <c:f>US!$C$9:$AA$9</c:f>
              <c:numCache>
                <c:formatCode>General</c:formatCode>
                <c:ptCount val="25"/>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pt idx="14">
                  <c:v>2020.0</c:v>
                </c:pt>
                <c:pt idx="15">
                  <c:v>2021.0</c:v>
                </c:pt>
                <c:pt idx="16">
                  <c:v>2022.0</c:v>
                </c:pt>
                <c:pt idx="17">
                  <c:v>2023.0</c:v>
                </c:pt>
                <c:pt idx="18">
                  <c:v>2024.0</c:v>
                </c:pt>
                <c:pt idx="19">
                  <c:v>2025.0</c:v>
                </c:pt>
                <c:pt idx="20">
                  <c:v>2026.0</c:v>
                </c:pt>
                <c:pt idx="21">
                  <c:v>2027.0</c:v>
                </c:pt>
                <c:pt idx="22">
                  <c:v>2028.0</c:v>
                </c:pt>
                <c:pt idx="23">
                  <c:v>2029.0</c:v>
                </c:pt>
                <c:pt idx="24">
                  <c:v>2030.0</c:v>
                </c:pt>
              </c:numCache>
            </c:numRef>
          </c:cat>
          <c:val>
            <c:numRef>
              <c:f>US!$C$10:$AA$10</c:f>
              <c:numCache>
                <c:formatCode>General</c:formatCode>
                <c:ptCount val="25"/>
                <c:pt idx="0">
                  <c:v>100.32</c:v>
                </c:pt>
                <c:pt idx="1">
                  <c:v>100.387</c:v>
                </c:pt>
                <c:pt idx="2">
                  <c:v>100.687</c:v>
                </c:pt>
                <c:pt idx="3">
                  <c:v>100.743</c:v>
                </c:pt>
                <c:pt idx="4">
                  <c:v>101.249</c:v>
                </c:pt>
                <c:pt idx="5">
                  <c:v>101.249</c:v>
                </c:pt>
                <c:pt idx="6">
                  <c:v>101.249</c:v>
                </c:pt>
                <c:pt idx="7">
                  <c:v>101.249</c:v>
                </c:pt>
                <c:pt idx="8">
                  <c:v>101.249</c:v>
                </c:pt>
                <c:pt idx="9">
                  <c:v>101.249</c:v>
                </c:pt>
                <c:pt idx="10">
                  <c:v>101.249</c:v>
                </c:pt>
                <c:pt idx="11">
                  <c:v>101.249</c:v>
                </c:pt>
                <c:pt idx="12">
                  <c:v>101.249</c:v>
                </c:pt>
                <c:pt idx="13">
                  <c:v>101.249</c:v>
                </c:pt>
                <c:pt idx="14">
                  <c:v>101.249</c:v>
                </c:pt>
                <c:pt idx="15">
                  <c:v>101.249</c:v>
                </c:pt>
                <c:pt idx="16">
                  <c:v>101.249</c:v>
                </c:pt>
                <c:pt idx="17">
                  <c:v>100.249</c:v>
                </c:pt>
                <c:pt idx="18">
                  <c:v>100.249</c:v>
                </c:pt>
                <c:pt idx="19">
                  <c:v>99.249</c:v>
                </c:pt>
                <c:pt idx="20">
                  <c:v>99.249</c:v>
                </c:pt>
                <c:pt idx="21">
                  <c:v>98.249</c:v>
                </c:pt>
                <c:pt idx="22">
                  <c:v>98.249</c:v>
                </c:pt>
                <c:pt idx="23">
                  <c:v>98.249</c:v>
                </c:pt>
                <c:pt idx="24">
                  <c:v>98.249</c:v>
                </c:pt>
              </c:numCache>
            </c:numRef>
          </c:val>
        </c:ser>
        <c:ser>
          <c:idx val="1"/>
          <c:order val="1"/>
          <c:tx>
            <c:strRef>
              <c:f>US!$A$11</c:f>
              <c:strCache>
                <c:ptCount val="1"/>
                <c:pt idx="0">
                  <c:v>Uprates </c:v>
                </c:pt>
              </c:strCache>
            </c:strRef>
          </c:tx>
          <c:spPr>
            <a:solidFill>
              <a:schemeClr val="accent3"/>
            </a:solidFill>
            <a:ln>
              <a:solidFill>
                <a:srgbClr val="4D4D4D">
                  <a:tint val="75000"/>
                  <a:shade val="95000"/>
                  <a:satMod val="105000"/>
                </a:srgbClr>
              </a:solidFill>
            </a:ln>
          </c:spPr>
          <c:dLbls>
            <c:dLbl>
              <c:idx val="0"/>
              <c:layout>
                <c:manualLayout>
                  <c:x val="0.446252967107495"/>
                  <c:y val="0.0247524752475248"/>
                </c:manualLayout>
              </c:layout>
              <c:showLegendKey val="0"/>
              <c:showVal val="0"/>
              <c:showCatName val="0"/>
              <c:showSerName val="1"/>
              <c:showPercent val="0"/>
              <c:showBubbleSize val="0"/>
            </c:dLbl>
            <c:showLegendKey val="0"/>
            <c:showVal val="0"/>
            <c:showCatName val="0"/>
            <c:showSerName val="1"/>
            <c:showPercent val="0"/>
            <c:showBubbleSize val="0"/>
            <c:showLeaderLines val="0"/>
          </c:dLbls>
          <c:cat>
            <c:numRef>
              <c:f>US!$C$9:$AA$9</c:f>
              <c:numCache>
                <c:formatCode>General</c:formatCode>
                <c:ptCount val="25"/>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pt idx="14">
                  <c:v>2020.0</c:v>
                </c:pt>
                <c:pt idx="15">
                  <c:v>2021.0</c:v>
                </c:pt>
                <c:pt idx="16">
                  <c:v>2022.0</c:v>
                </c:pt>
                <c:pt idx="17">
                  <c:v>2023.0</c:v>
                </c:pt>
                <c:pt idx="18">
                  <c:v>2024.0</c:v>
                </c:pt>
                <c:pt idx="19">
                  <c:v>2025.0</c:v>
                </c:pt>
                <c:pt idx="20">
                  <c:v>2026.0</c:v>
                </c:pt>
                <c:pt idx="21">
                  <c:v>2027.0</c:v>
                </c:pt>
                <c:pt idx="22">
                  <c:v>2028.0</c:v>
                </c:pt>
                <c:pt idx="23">
                  <c:v>2029.0</c:v>
                </c:pt>
                <c:pt idx="24">
                  <c:v>2030.0</c:v>
                </c:pt>
              </c:numCache>
            </c:numRef>
          </c:cat>
          <c:val>
            <c:numRef>
              <c:f>US!$C$11:$AA$11</c:f>
              <c:numCache>
                <c:formatCode>General</c:formatCode>
                <c:ptCount val="25"/>
                <c:pt idx="5">
                  <c:v>0.541</c:v>
                </c:pt>
                <c:pt idx="6">
                  <c:v>0.669000000000003</c:v>
                </c:pt>
                <c:pt idx="7">
                  <c:v>0.277</c:v>
                </c:pt>
                <c:pt idx="8">
                  <c:v>0.406</c:v>
                </c:pt>
              </c:numCache>
            </c:numRef>
          </c:val>
        </c:ser>
        <c:ser>
          <c:idx val="2"/>
          <c:order val="2"/>
          <c:tx>
            <c:strRef>
              <c:f>US!$A$12</c:f>
              <c:strCache>
                <c:ptCount val="1"/>
                <c:pt idx="0">
                  <c:v>New Build (High)</c:v>
                </c:pt>
              </c:strCache>
            </c:strRef>
          </c:tx>
          <c:spPr>
            <a:solidFill>
              <a:schemeClr val="accent3"/>
            </a:solidFill>
            <a:ln>
              <a:solidFill>
                <a:srgbClr val="4D4D4D">
                  <a:tint val="75000"/>
                  <a:shade val="95000"/>
                  <a:satMod val="105000"/>
                </a:srgbClr>
              </a:solidFill>
            </a:ln>
          </c:spPr>
          <c:dLbls>
            <c:dLbl>
              <c:idx val="0"/>
              <c:layout>
                <c:manualLayout>
                  <c:x val="0.23872499152255"/>
                  <c:y val="-0.0965346534653466"/>
                </c:manualLayout>
              </c:layout>
              <c:tx>
                <c:rich>
                  <a:bodyPr/>
                  <a:lstStyle/>
                  <a:p>
                    <a:r>
                      <a:rPr lang="en-US"/>
                      <a:t>New </a:t>
                    </a:r>
                    <a:r>
                      <a:rPr lang="en-US" smtClean="0"/>
                      <a:t>build (high</a:t>
                    </a:r>
                    <a:r>
                      <a:rPr lang="en-US" dirty="0"/>
                      <a:t>)</a:t>
                    </a:r>
                  </a:p>
                </c:rich>
              </c:tx>
              <c:showLegendKey val="0"/>
              <c:showVal val="0"/>
              <c:showCatName val="0"/>
              <c:showSerName val="1"/>
              <c:showPercent val="0"/>
              <c:showBubbleSize val="0"/>
            </c:dLbl>
            <c:showLegendKey val="0"/>
            <c:showVal val="0"/>
            <c:showCatName val="0"/>
            <c:showSerName val="1"/>
            <c:showPercent val="0"/>
            <c:showBubbleSize val="0"/>
            <c:showLeaderLines val="0"/>
          </c:dLbls>
          <c:cat>
            <c:numRef>
              <c:f>US!$C$9:$AA$9</c:f>
              <c:numCache>
                <c:formatCode>General</c:formatCode>
                <c:ptCount val="25"/>
                <c:pt idx="0">
                  <c:v>2006.0</c:v>
                </c:pt>
                <c:pt idx="1">
                  <c:v>2007.0</c:v>
                </c:pt>
                <c:pt idx="2">
                  <c:v>2008.0</c:v>
                </c:pt>
                <c:pt idx="3">
                  <c:v>2009.0</c:v>
                </c:pt>
                <c:pt idx="4">
                  <c:v>2010.0</c:v>
                </c:pt>
                <c:pt idx="5">
                  <c:v>2011.0</c:v>
                </c:pt>
                <c:pt idx="6">
                  <c:v>2012.0</c:v>
                </c:pt>
                <c:pt idx="7">
                  <c:v>2013.0</c:v>
                </c:pt>
                <c:pt idx="8">
                  <c:v>2014.0</c:v>
                </c:pt>
                <c:pt idx="9">
                  <c:v>2015.0</c:v>
                </c:pt>
                <c:pt idx="10">
                  <c:v>2016.0</c:v>
                </c:pt>
                <c:pt idx="11">
                  <c:v>2017.0</c:v>
                </c:pt>
                <c:pt idx="12">
                  <c:v>2018.0</c:v>
                </c:pt>
                <c:pt idx="13">
                  <c:v>2019.0</c:v>
                </c:pt>
                <c:pt idx="14">
                  <c:v>2020.0</c:v>
                </c:pt>
                <c:pt idx="15">
                  <c:v>2021.0</c:v>
                </c:pt>
                <c:pt idx="16">
                  <c:v>2022.0</c:v>
                </c:pt>
                <c:pt idx="17">
                  <c:v>2023.0</c:v>
                </c:pt>
                <c:pt idx="18">
                  <c:v>2024.0</c:v>
                </c:pt>
                <c:pt idx="19">
                  <c:v>2025.0</c:v>
                </c:pt>
                <c:pt idx="20">
                  <c:v>2026.0</c:v>
                </c:pt>
                <c:pt idx="21">
                  <c:v>2027.0</c:v>
                </c:pt>
                <c:pt idx="22">
                  <c:v>2028.0</c:v>
                </c:pt>
                <c:pt idx="23">
                  <c:v>2029.0</c:v>
                </c:pt>
                <c:pt idx="24">
                  <c:v>2030.0</c:v>
                </c:pt>
              </c:numCache>
            </c:numRef>
          </c:cat>
          <c:val>
            <c:numRef>
              <c:f>US!$C$12:$AA$12</c:f>
              <c:numCache>
                <c:formatCode>General</c:formatCode>
                <c:ptCount val="25"/>
                <c:pt idx="9">
                  <c:v>1.1</c:v>
                </c:pt>
                <c:pt idx="10">
                  <c:v>2.75</c:v>
                </c:pt>
                <c:pt idx="11">
                  <c:v>3.849999999999999</c:v>
                </c:pt>
                <c:pt idx="12">
                  <c:v>5.5</c:v>
                </c:pt>
                <c:pt idx="13">
                  <c:v>6.6</c:v>
                </c:pt>
                <c:pt idx="14">
                  <c:v>6.6</c:v>
                </c:pt>
                <c:pt idx="15">
                  <c:v>6.6</c:v>
                </c:pt>
                <c:pt idx="16">
                  <c:v>7.699999999999997</c:v>
                </c:pt>
                <c:pt idx="17">
                  <c:v>7.699999999999997</c:v>
                </c:pt>
                <c:pt idx="18">
                  <c:v>10.3</c:v>
                </c:pt>
                <c:pt idx="19">
                  <c:v>10.3</c:v>
                </c:pt>
                <c:pt idx="20">
                  <c:v>14.0</c:v>
                </c:pt>
                <c:pt idx="21">
                  <c:v>14.0</c:v>
                </c:pt>
                <c:pt idx="22">
                  <c:v>17.7</c:v>
                </c:pt>
                <c:pt idx="23">
                  <c:v>19.9</c:v>
                </c:pt>
                <c:pt idx="24">
                  <c:v>21.5</c:v>
                </c:pt>
              </c:numCache>
            </c:numRef>
          </c:val>
        </c:ser>
        <c:dLbls>
          <c:showLegendKey val="0"/>
          <c:showVal val="0"/>
          <c:showCatName val="0"/>
          <c:showSerName val="0"/>
          <c:showPercent val="0"/>
          <c:showBubbleSize val="0"/>
        </c:dLbls>
        <c:axId val="621996568"/>
        <c:axId val="622459256"/>
      </c:areaChart>
      <c:dateAx>
        <c:axId val="62199656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622459256"/>
        <c:crosses val="autoZero"/>
        <c:auto val="0"/>
        <c:lblOffset val="100"/>
        <c:baseTimeUnit val="days"/>
      </c:dateAx>
      <c:valAx>
        <c:axId val="622459256"/>
        <c:scaling>
          <c:orientation val="minMax"/>
          <c:max val="140.0"/>
          <c:min val="50.0"/>
        </c:scaling>
        <c:delete val="0"/>
        <c:axPos val="l"/>
        <c:majorGridlines>
          <c:spPr>
            <a:ln>
              <a:prstDash val="sysDash"/>
            </a:ln>
          </c:spPr>
        </c:majorGridlines>
        <c:numFmt formatCode="General" sourceLinked="1"/>
        <c:majorTickMark val="out"/>
        <c:minorTickMark val="none"/>
        <c:tickLblPos val="nextTo"/>
        <c:crossAx val="621996568"/>
        <c:crosses val="autoZero"/>
        <c:crossBetween val="midCat"/>
      </c:valAx>
    </c:plotArea>
    <c:plotVisOnly val="1"/>
    <c:dispBlanksAs val="zero"/>
    <c:showDLblsOverMax val="0"/>
  </c:chart>
  <c:txPr>
    <a:bodyPr/>
    <a:lstStyle/>
    <a:p>
      <a:pPr>
        <a:defRPr sz="14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553228684155724"/>
          <c:y val="0.0240529164161155"/>
          <c:w val="0.93181079848936"/>
          <c:h val="0.803772520016477"/>
        </c:manualLayout>
      </c:layout>
      <c:lineChart>
        <c:grouping val="standard"/>
        <c:varyColors val="0"/>
        <c:ser>
          <c:idx val="0"/>
          <c:order val="0"/>
          <c:tx>
            <c:strRef>
              <c:f>Sheet1!$A$4</c:f>
              <c:strCache>
                <c:ptCount val="1"/>
                <c:pt idx="0">
                  <c:v>weather normalized</c:v>
                </c:pt>
              </c:strCache>
            </c:strRef>
          </c:tx>
          <c:spPr>
            <a:ln w="38100"/>
          </c:spPr>
          <c:marker>
            <c:spPr>
              <a:ln w="38100"/>
            </c:spPr>
          </c:marker>
          <c:cat>
            <c:numRef>
              <c:f>Sheet1!$B$3:$W$3</c:f>
              <c:numCache>
                <c:formatCode>General</c:formatCode>
                <c:ptCount val="2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pt idx="20">
                  <c:v>2020.0</c:v>
                </c:pt>
                <c:pt idx="21">
                  <c:v>2021.0</c:v>
                </c:pt>
              </c:numCache>
            </c:numRef>
          </c:cat>
          <c:val>
            <c:numRef>
              <c:f>Sheet1!$B$4:$W$4</c:f>
              <c:numCache>
                <c:formatCode>General</c:formatCode>
                <c:ptCount val="22"/>
                <c:pt idx="0">
                  <c:v>156.0</c:v>
                </c:pt>
                <c:pt idx="1">
                  <c:v>155.0</c:v>
                </c:pt>
                <c:pt idx="2">
                  <c:v>157.0</c:v>
                </c:pt>
                <c:pt idx="3">
                  <c:v>158.0</c:v>
                </c:pt>
                <c:pt idx="4">
                  <c:v>161.0</c:v>
                </c:pt>
                <c:pt idx="5">
                  <c:v>164.0</c:v>
                </c:pt>
                <c:pt idx="6">
                  <c:v>163.0</c:v>
                </c:pt>
                <c:pt idx="7">
                  <c:v>165.0</c:v>
                </c:pt>
                <c:pt idx="8">
                  <c:v>166.0</c:v>
                </c:pt>
                <c:pt idx="9">
                  <c:v>161.0</c:v>
                </c:pt>
                <c:pt idx="10">
                  <c:v>162.0</c:v>
                </c:pt>
              </c:numCache>
            </c:numRef>
          </c:val>
          <c:smooth val="0"/>
        </c:ser>
        <c:ser>
          <c:idx val="1"/>
          <c:order val="1"/>
          <c:tx>
            <c:strRef>
              <c:f>Sheet1!$A$5</c:f>
              <c:strCache>
                <c:ptCount val="1"/>
              </c:strCache>
            </c:strRef>
          </c:tx>
          <c:cat>
            <c:numRef>
              <c:f>Sheet1!$B$3:$W$3</c:f>
              <c:numCache>
                <c:formatCode>General</c:formatCode>
                <c:ptCount val="2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pt idx="20">
                  <c:v>2020.0</c:v>
                </c:pt>
                <c:pt idx="21">
                  <c:v>2021.0</c:v>
                </c:pt>
              </c:numCache>
            </c:numRef>
          </c:cat>
          <c:val>
            <c:numRef>
              <c:f>Sheet1!$B$5:$W$5</c:f>
              <c:numCache>
                <c:formatCode>General</c:formatCode>
                <c:ptCount val="22"/>
              </c:numCache>
            </c:numRef>
          </c:val>
          <c:smooth val="0"/>
        </c:ser>
        <c:ser>
          <c:idx val="2"/>
          <c:order val="2"/>
          <c:tx>
            <c:strRef>
              <c:f>Sheet1!$A$6</c:f>
              <c:strCache>
                <c:ptCount val="1"/>
                <c:pt idx="0">
                  <c:v>energy efficiency goal</c:v>
                </c:pt>
              </c:strCache>
            </c:strRef>
          </c:tx>
          <c:spPr>
            <a:ln w="38100"/>
          </c:spPr>
          <c:marker>
            <c:spPr>
              <a:ln w="38100"/>
            </c:spPr>
          </c:marker>
          <c:cat>
            <c:numRef>
              <c:f>Sheet1!$B$3:$W$3</c:f>
              <c:numCache>
                <c:formatCode>General</c:formatCode>
                <c:ptCount val="2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pt idx="20">
                  <c:v>2020.0</c:v>
                </c:pt>
                <c:pt idx="21">
                  <c:v>2021.0</c:v>
                </c:pt>
              </c:numCache>
            </c:numRef>
          </c:cat>
          <c:val>
            <c:numRef>
              <c:f>Sheet1!$B$6:$W$6</c:f>
              <c:numCache>
                <c:formatCode>General</c:formatCode>
                <c:ptCount val="22"/>
                <c:pt idx="11">
                  <c:v>161.0</c:v>
                </c:pt>
                <c:pt idx="12">
                  <c:v>160.0</c:v>
                </c:pt>
                <c:pt idx="13">
                  <c:v>159.0</c:v>
                </c:pt>
                <c:pt idx="14">
                  <c:v>158.0</c:v>
                </c:pt>
                <c:pt idx="15">
                  <c:v>157.0</c:v>
                </c:pt>
                <c:pt idx="16">
                  <c:v>159.0</c:v>
                </c:pt>
                <c:pt idx="17">
                  <c:v>161.0</c:v>
                </c:pt>
                <c:pt idx="18">
                  <c:v>163.0</c:v>
                </c:pt>
                <c:pt idx="19">
                  <c:v>164.0</c:v>
                </c:pt>
                <c:pt idx="20">
                  <c:v>166.0</c:v>
                </c:pt>
                <c:pt idx="21">
                  <c:v>167.0</c:v>
                </c:pt>
              </c:numCache>
            </c:numRef>
          </c:val>
          <c:smooth val="0"/>
        </c:ser>
        <c:ser>
          <c:idx val="3"/>
          <c:order val="3"/>
          <c:tx>
            <c:strRef>
              <c:f>Sheet1!$A$7</c:f>
              <c:strCache>
                <c:ptCount val="1"/>
                <c:pt idx="0">
                  <c:v>forecast with energy efficiency</c:v>
                </c:pt>
              </c:strCache>
            </c:strRef>
          </c:tx>
          <c:spPr>
            <a:ln w="38100"/>
          </c:spPr>
          <c:marker>
            <c:spPr>
              <a:ln w="38100"/>
            </c:spPr>
          </c:marker>
          <c:cat>
            <c:numRef>
              <c:f>Sheet1!$B$3:$W$3</c:f>
              <c:numCache>
                <c:formatCode>General</c:formatCode>
                <c:ptCount val="2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pt idx="20">
                  <c:v>2020.0</c:v>
                </c:pt>
                <c:pt idx="21">
                  <c:v>2021.0</c:v>
                </c:pt>
              </c:numCache>
            </c:numRef>
          </c:cat>
          <c:val>
            <c:numRef>
              <c:f>Sheet1!$B$7:$W$7</c:f>
              <c:numCache>
                <c:formatCode>General</c:formatCode>
                <c:ptCount val="22"/>
                <c:pt idx="11">
                  <c:v>163.0</c:v>
                </c:pt>
                <c:pt idx="12">
                  <c:v>164.0</c:v>
                </c:pt>
                <c:pt idx="13">
                  <c:v>165.0</c:v>
                </c:pt>
                <c:pt idx="14">
                  <c:v>165.0</c:v>
                </c:pt>
                <c:pt idx="15">
                  <c:v>165.0</c:v>
                </c:pt>
                <c:pt idx="16">
                  <c:v>165.5</c:v>
                </c:pt>
                <c:pt idx="17">
                  <c:v>165.5</c:v>
                </c:pt>
                <c:pt idx="18">
                  <c:v>166.0</c:v>
                </c:pt>
                <c:pt idx="19">
                  <c:v>167.0</c:v>
                </c:pt>
                <c:pt idx="20">
                  <c:v>169.0</c:v>
                </c:pt>
                <c:pt idx="21">
                  <c:v>170.0</c:v>
                </c:pt>
              </c:numCache>
            </c:numRef>
          </c:val>
          <c:smooth val="0"/>
        </c:ser>
        <c:ser>
          <c:idx val="4"/>
          <c:order val="4"/>
          <c:tx>
            <c:strRef>
              <c:f>Sheet1!$A$8</c:f>
              <c:strCache>
                <c:ptCount val="1"/>
                <c:pt idx="0">
                  <c:v>forecast w/o energy efficiency</c:v>
                </c:pt>
              </c:strCache>
            </c:strRef>
          </c:tx>
          <c:spPr>
            <a:ln w="38100"/>
          </c:spPr>
          <c:marker>
            <c:spPr>
              <a:ln w="38100"/>
            </c:spPr>
          </c:marker>
          <c:cat>
            <c:numRef>
              <c:f>Sheet1!$B$3:$W$3</c:f>
              <c:numCache>
                <c:formatCode>General</c:formatCode>
                <c:ptCount val="22"/>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pt idx="14">
                  <c:v>2014.0</c:v>
                </c:pt>
                <c:pt idx="15">
                  <c:v>2015.0</c:v>
                </c:pt>
                <c:pt idx="16">
                  <c:v>2016.0</c:v>
                </c:pt>
                <c:pt idx="17">
                  <c:v>2017.0</c:v>
                </c:pt>
                <c:pt idx="18">
                  <c:v>2018.0</c:v>
                </c:pt>
                <c:pt idx="19">
                  <c:v>2019.0</c:v>
                </c:pt>
                <c:pt idx="20">
                  <c:v>2020.0</c:v>
                </c:pt>
                <c:pt idx="21">
                  <c:v>2021.0</c:v>
                </c:pt>
              </c:numCache>
            </c:numRef>
          </c:cat>
          <c:val>
            <c:numRef>
              <c:f>Sheet1!$B$8:$W$8</c:f>
              <c:numCache>
                <c:formatCode>General</c:formatCode>
                <c:ptCount val="22"/>
                <c:pt idx="11">
                  <c:v>165.0</c:v>
                </c:pt>
                <c:pt idx="12">
                  <c:v>168.5</c:v>
                </c:pt>
                <c:pt idx="13">
                  <c:v>170.5</c:v>
                </c:pt>
                <c:pt idx="14">
                  <c:v>173.0</c:v>
                </c:pt>
                <c:pt idx="15">
                  <c:v>174.0</c:v>
                </c:pt>
                <c:pt idx="16">
                  <c:v>182.0</c:v>
                </c:pt>
                <c:pt idx="17">
                  <c:v>183.0</c:v>
                </c:pt>
                <c:pt idx="18">
                  <c:v>184.0</c:v>
                </c:pt>
                <c:pt idx="19">
                  <c:v>185.5</c:v>
                </c:pt>
                <c:pt idx="20">
                  <c:v>187.0</c:v>
                </c:pt>
                <c:pt idx="21">
                  <c:v>189.0</c:v>
                </c:pt>
              </c:numCache>
            </c:numRef>
          </c:val>
          <c:smooth val="0"/>
        </c:ser>
        <c:dLbls>
          <c:showLegendKey val="0"/>
          <c:showVal val="0"/>
          <c:showCatName val="0"/>
          <c:showSerName val="0"/>
          <c:showPercent val="0"/>
          <c:showBubbleSize val="0"/>
        </c:dLbls>
        <c:marker val="1"/>
        <c:smooth val="0"/>
        <c:axId val="622692712"/>
        <c:axId val="622697736"/>
      </c:lineChart>
      <c:catAx>
        <c:axId val="622692712"/>
        <c:scaling>
          <c:orientation val="minMax"/>
        </c:scaling>
        <c:delete val="0"/>
        <c:axPos val="b"/>
        <c:numFmt formatCode="General" sourceLinked="1"/>
        <c:majorTickMark val="out"/>
        <c:minorTickMark val="none"/>
        <c:tickLblPos val="nextTo"/>
        <c:crossAx val="622697736"/>
        <c:crosses val="autoZero"/>
        <c:auto val="1"/>
        <c:lblAlgn val="ctr"/>
        <c:lblOffset val="100"/>
        <c:noMultiLvlLbl val="0"/>
      </c:catAx>
      <c:valAx>
        <c:axId val="622697736"/>
        <c:scaling>
          <c:orientation val="minMax"/>
          <c:max val="190.0"/>
          <c:min val="150.0"/>
        </c:scaling>
        <c:delete val="0"/>
        <c:axPos val="l"/>
        <c:majorGridlines/>
        <c:numFmt formatCode="General" sourceLinked="1"/>
        <c:majorTickMark val="out"/>
        <c:minorTickMark val="none"/>
        <c:tickLblPos val="nextTo"/>
        <c:crossAx val="622692712"/>
        <c:crosses val="autoZero"/>
        <c:crossBetween val="between"/>
      </c:valAx>
    </c:plotArea>
    <c:legend>
      <c:legendPos val="b"/>
      <c:legendEntry>
        <c:idx val="1"/>
        <c:delete val="1"/>
      </c:legendEntry>
      <c:layout/>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82861662305652"/>
          <c:y val="0.0869849696096515"/>
          <c:w val="0.90469454581161"/>
          <c:h val="0.725398241283978"/>
        </c:manualLayout>
      </c:layout>
      <c:barChart>
        <c:barDir val="col"/>
        <c:grouping val="clustered"/>
        <c:varyColors val="0"/>
        <c:ser>
          <c:idx val="0"/>
          <c:order val="0"/>
          <c:spPr>
            <a:solidFill>
              <a:srgbClr val="00B0F0"/>
            </a:solidFill>
            <a:ln>
              <a:solidFill>
                <a:srgbClr val="00B0F0"/>
              </a:solidFill>
            </a:ln>
          </c:spPr>
          <c:invertIfNegative val="0"/>
          <c:cat>
            <c:strRef>
              <c:f>Sheet1!$A$2:$A$19</c:f>
              <c:strCache>
                <c:ptCount val="18"/>
                <c:pt idx="0">
                  <c:v>North America</c:v>
                </c:pt>
                <c:pt idx="1">
                  <c:v>World</c:v>
                </c:pt>
                <c:pt idx="2">
                  <c:v>SE Asia</c:v>
                </c:pt>
                <c:pt idx="3">
                  <c:v>Iraq</c:v>
                </c:pt>
                <c:pt idx="4">
                  <c:v>Syria</c:v>
                </c:pt>
                <c:pt idx="5">
                  <c:v>Sudan</c:v>
                </c:pt>
                <c:pt idx="6">
                  <c:v>ESCWA</c:v>
                </c:pt>
                <c:pt idx="7">
                  <c:v>Lebanon</c:v>
                </c:pt>
                <c:pt idx="8">
                  <c:v>Oman</c:v>
                </c:pt>
                <c:pt idx="9">
                  <c:v>Egypt</c:v>
                </c:pt>
                <c:pt idx="10">
                  <c:v>Palestine</c:v>
                </c:pt>
                <c:pt idx="11">
                  <c:v>Yemen</c:v>
                </c:pt>
                <c:pt idx="12">
                  <c:v>Jordan</c:v>
                </c:pt>
                <c:pt idx="13">
                  <c:v>Bahrain</c:v>
                </c:pt>
                <c:pt idx="14">
                  <c:v>Saudi Arabia</c:v>
                </c:pt>
                <c:pt idx="15">
                  <c:v>UAE</c:v>
                </c:pt>
                <c:pt idx="16">
                  <c:v>Qatar</c:v>
                </c:pt>
                <c:pt idx="17">
                  <c:v>Kuwait</c:v>
                </c:pt>
              </c:strCache>
            </c:strRef>
          </c:cat>
          <c:val>
            <c:numRef>
              <c:f>Sheet1!$B$2:$B$19</c:f>
              <c:numCache>
                <c:formatCode>#,##0</c:formatCode>
                <c:ptCount val="18"/>
                <c:pt idx="0">
                  <c:v>16368.0</c:v>
                </c:pt>
                <c:pt idx="1">
                  <c:v>7243.0</c:v>
                </c:pt>
                <c:pt idx="2">
                  <c:v>3518.0</c:v>
                </c:pt>
                <c:pt idx="3">
                  <c:v>3770.0</c:v>
                </c:pt>
                <c:pt idx="4">
                  <c:v>2790.0</c:v>
                </c:pt>
                <c:pt idx="5">
                  <c:v>1780.0</c:v>
                </c:pt>
                <c:pt idx="6">
                  <c:v>1336.0</c:v>
                </c:pt>
                <c:pt idx="7">
                  <c:v>1200.0</c:v>
                </c:pt>
                <c:pt idx="8">
                  <c:v>860.0</c:v>
                </c:pt>
                <c:pt idx="9">
                  <c:v>810.0</c:v>
                </c:pt>
                <c:pt idx="10">
                  <c:v>290.0</c:v>
                </c:pt>
                <c:pt idx="11">
                  <c:v>190.0</c:v>
                </c:pt>
                <c:pt idx="12">
                  <c:v>160.0</c:v>
                </c:pt>
                <c:pt idx="13">
                  <c:v>150.0</c:v>
                </c:pt>
                <c:pt idx="14">
                  <c:v>100.0</c:v>
                </c:pt>
                <c:pt idx="15">
                  <c:v>50.0</c:v>
                </c:pt>
                <c:pt idx="16">
                  <c:v>40.0</c:v>
                </c:pt>
                <c:pt idx="17">
                  <c:v>10.0</c:v>
                </c:pt>
              </c:numCache>
            </c:numRef>
          </c:val>
        </c:ser>
        <c:dLbls>
          <c:showLegendKey val="0"/>
          <c:showVal val="0"/>
          <c:showCatName val="0"/>
          <c:showSerName val="0"/>
          <c:showPercent val="0"/>
          <c:showBubbleSize val="0"/>
        </c:dLbls>
        <c:gapWidth val="150"/>
        <c:axId val="630037816"/>
        <c:axId val="630040856"/>
      </c:barChart>
      <c:catAx>
        <c:axId val="630037816"/>
        <c:scaling>
          <c:orientation val="minMax"/>
        </c:scaling>
        <c:delete val="0"/>
        <c:axPos val="b"/>
        <c:majorTickMark val="out"/>
        <c:minorTickMark val="none"/>
        <c:tickLblPos val="nextTo"/>
        <c:txPr>
          <a:bodyPr rot="-5400000" vert="horz"/>
          <a:lstStyle/>
          <a:p>
            <a:pPr>
              <a:defRPr/>
            </a:pPr>
            <a:endParaRPr lang="en-US"/>
          </a:p>
        </c:txPr>
        <c:crossAx val="630040856"/>
        <c:crosses val="autoZero"/>
        <c:auto val="1"/>
        <c:lblAlgn val="ctr"/>
        <c:lblOffset val="100"/>
        <c:noMultiLvlLbl val="0"/>
      </c:catAx>
      <c:valAx>
        <c:axId val="630040856"/>
        <c:scaling>
          <c:orientation val="minMax"/>
        </c:scaling>
        <c:delete val="0"/>
        <c:axPos val="l"/>
        <c:majorGridlines>
          <c:spPr>
            <a:ln>
              <a:solidFill>
                <a:srgbClr val="C0C0C0"/>
              </a:solidFill>
              <a:prstDash val="sysDash"/>
            </a:ln>
          </c:spPr>
        </c:majorGridlines>
        <c:numFmt formatCode="#,##0" sourceLinked="1"/>
        <c:majorTickMark val="out"/>
        <c:minorTickMark val="none"/>
        <c:tickLblPos val="nextTo"/>
        <c:crossAx val="630037816"/>
        <c:crosses val="autoZero"/>
        <c:crossBetween val="between"/>
      </c:valAx>
    </c:plotArea>
    <c:plotVisOnly val="1"/>
    <c:dispBlanksAs val="gap"/>
    <c:showDLblsOverMax val="0"/>
  </c:chart>
  <c:txPr>
    <a:bodyPr/>
    <a:lstStyle/>
    <a:p>
      <a:pPr>
        <a:defRPr sz="12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0.66374</cdr:x>
      <cdr:y>0.10432</cdr:y>
    </cdr:from>
    <cdr:to>
      <cdr:x>0.93998</cdr:x>
      <cdr:y>0.52599</cdr:y>
    </cdr:to>
    <cdr:sp macro="" textlink="">
      <cdr:nvSpPr>
        <cdr:cNvPr id="3" name="Straight Arrow Connector 2"/>
        <cdr:cNvSpPr/>
      </cdr:nvSpPr>
      <cdr:spPr>
        <a:xfrm xmlns:a="http://schemas.openxmlformats.org/drawingml/2006/main" flipV="1">
          <a:off x="5567371" y="581450"/>
          <a:ext cx="2317051" cy="2350256"/>
        </a:xfrm>
        <a:prstGeom xmlns:a="http://schemas.openxmlformats.org/drawingml/2006/main" prst="straightConnector1">
          <a:avLst/>
        </a:prstGeom>
        <a:ln xmlns:a="http://schemas.openxmlformats.org/drawingml/2006/main" w="28575">
          <a:solidFill>
            <a:srgbClr val="EA2839"/>
          </a:solidFill>
          <a:prstDash val="dash"/>
          <a:tailEnd type="arrow"/>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solidFill>
              <a:srgbClr val="FF0000"/>
            </a:solidFill>
          </a:endParaRPr>
        </a:p>
      </cdr:txBody>
    </cdr:sp>
  </cdr:relSizeAnchor>
  <cdr:relSizeAnchor xmlns:cdr="http://schemas.openxmlformats.org/drawingml/2006/chartDrawing">
    <cdr:from>
      <cdr:x>0.35444</cdr:x>
      <cdr:y>0.31446</cdr:y>
    </cdr:from>
    <cdr:to>
      <cdr:x>0.77005</cdr:x>
      <cdr:y>0.39649</cdr:y>
    </cdr:to>
    <cdr:sp macro="" textlink="">
      <cdr:nvSpPr>
        <cdr:cNvPr id="4" name="TextBox 3"/>
        <cdr:cNvSpPr txBox="1"/>
      </cdr:nvSpPr>
      <cdr:spPr>
        <a:xfrm xmlns:a="http://schemas.openxmlformats.org/drawingml/2006/main">
          <a:off x="2973027" y="1752726"/>
          <a:ext cx="3486019" cy="4572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600" dirty="0" smtClean="0">
              <a:solidFill>
                <a:srgbClr val="EA2839"/>
              </a:solidFill>
            </a:rPr>
            <a:t>Other industry projections</a:t>
          </a:r>
          <a:endParaRPr lang="en-US" sz="1600" dirty="0">
            <a:solidFill>
              <a:srgbClr val="EA2839"/>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0.84938</cdr:x>
      <cdr:y>0.32979</cdr:y>
    </cdr:from>
    <cdr:to>
      <cdr:x>0.98225</cdr:x>
      <cdr:y>0.50671</cdr:y>
    </cdr:to>
    <cdr:sp macro="" textlink="">
      <cdr:nvSpPr>
        <cdr:cNvPr id="2" name="TextBox 1"/>
        <cdr:cNvSpPr txBox="1"/>
      </cdr:nvSpPr>
      <cdr:spPr>
        <a:xfrm xmlns:a="http://schemas.openxmlformats.org/drawingml/2006/main">
          <a:off x="7341054" y="1664880"/>
          <a:ext cx="1148374" cy="8931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EA2839"/>
              </a:solidFill>
            </a:rPr>
            <a:t>Possible</a:t>
          </a:r>
          <a:br>
            <a:rPr lang="en-US" sz="1400" b="1" dirty="0" smtClean="0">
              <a:solidFill>
                <a:srgbClr val="EA2839"/>
              </a:solidFill>
            </a:rPr>
          </a:br>
          <a:r>
            <a:rPr lang="en-US" sz="1400" b="1" dirty="0" smtClean="0">
              <a:solidFill>
                <a:srgbClr val="EA2839"/>
              </a:solidFill>
            </a:rPr>
            <a:t>Revised Capacity?</a:t>
          </a:r>
          <a:endParaRPr lang="en-US" sz="1400" b="1" dirty="0">
            <a:solidFill>
              <a:srgbClr val="EA2839"/>
            </a:solidFill>
          </a:endParaRPr>
        </a:p>
      </cdr:txBody>
    </cdr:sp>
  </cdr:relSizeAnchor>
  <cdr:relSizeAnchor xmlns:cdr="http://schemas.openxmlformats.org/drawingml/2006/chartDrawing">
    <cdr:from>
      <cdr:x>0.39789</cdr:x>
      <cdr:y>0.32558</cdr:y>
    </cdr:from>
    <cdr:to>
      <cdr:x>0.84938</cdr:x>
      <cdr:y>0.52198</cdr:y>
    </cdr:to>
    <cdr:sp macro="" textlink="">
      <cdr:nvSpPr>
        <cdr:cNvPr id="8" name="Straight Connector 7"/>
        <cdr:cNvSpPr/>
      </cdr:nvSpPr>
      <cdr:spPr>
        <a:xfrm xmlns:a="http://schemas.openxmlformats.org/drawingml/2006/main">
          <a:off x="3438916" y="1558514"/>
          <a:ext cx="3902147" cy="940137"/>
        </a:xfrm>
        <a:prstGeom xmlns:a="http://schemas.openxmlformats.org/drawingml/2006/main" prst="line">
          <a:avLst/>
        </a:prstGeom>
        <a:ln xmlns:a="http://schemas.openxmlformats.org/drawingml/2006/main" w="28575">
          <a:solidFill>
            <a:schemeClr val="bg2"/>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0.39666</cdr:x>
      <cdr:y>0.30031</cdr:y>
    </cdr:from>
    <cdr:to>
      <cdr:x>0.39912</cdr:x>
      <cdr:y>0.32979</cdr:y>
    </cdr:to>
    <cdr:sp macro="" textlink="">
      <cdr:nvSpPr>
        <cdr:cNvPr id="10" name="Straight Connector 9"/>
        <cdr:cNvSpPr/>
      </cdr:nvSpPr>
      <cdr:spPr>
        <a:xfrm xmlns:a="http://schemas.openxmlformats.org/drawingml/2006/main" rot="16200000" flipH="1">
          <a:off x="3428283" y="1516024"/>
          <a:ext cx="21265" cy="14885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0.18388</cdr:x>
      <cdr:y>0.20434</cdr:y>
    </cdr:from>
    <cdr:to>
      <cdr:x>0.48111</cdr:x>
      <cdr:y>0.52674</cdr:y>
    </cdr:to>
    <cdr:sp macro="" textlink="">
      <cdr:nvSpPr>
        <cdr:cNvPr id="3" name="TextBox 2"/>
        <cdr:cNvSpPr txBox="1"/>
      </cdr:nvSpPr>
      <cdr:spPr>
        <a:xfrm xmlns:a="http://schemas.openxmlformats.org/drawingml/2006/main">
          <a:off x="1552388" y="1051314"/>
          <a:ext cx="2509291" cy="16586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spcBef>
              <a:spcPts val="600"/>
            </a:spcBef>
          </a:pPr>
          <a:r>
            <a:rPr lang="en-US" sz="1600" b="1" dirty="0" smtClean="0">
              <a:solidFill>
                <a:srgbClr val="EA2839"/>
              </a:solidFill>
            </a:rPr>
            <a:t>What will fill the gap?</a:t>
          </a:r>
        </a:p>
        <a:p xmlns:a="http://schemas.openxmlformats.org/drawingml/2006/main">
          <a:pPr marL="180975" indent="-180975">
            <a:spcBef>
              <a:spcPts val="400"/>
            </a:spcBef>
            <a:buFont typeface="Arial" pitchFamily="34" charset="0"/>
            <a:buChar char="•"/>
          </a:pPr>
          <a:r>
            <a:rPr lang="en-US" sz="1400" b="1" dirty="0" smtClean="0">
              <a:solidFill>
                <a:srgbClr val="EA2839"/>
              </a:solidFill>
            </a:rPr>
            <a:t> 1GW large nuclear </a:t>
          </a:r>
        </a:p>
        <a:p xmlns:a="http://schemas.openxmlformats.org/drawingml/2006/main">
          <a:pPr marL="180975" indent="-180975">
            <a:spcBef>
              <a:spcPts val="400"/>
            </a:spcBef>
            <a:buFont typeface="Arial" pitchFamily="34" charset="0"/>
            <a:buChar char="•"/>
          </a:pPr>
          <a:r>
            <a:rPr lang="en-US" sz="1400" b="1" dirty="0">
              <a:solidFill>
                <a:srgbClr val="EA2839"/>
              </a:solidFill>
            </a:rPr>
            <a:t> </a:t>
          </a:r>
          <a:r>
            <a:rPr lang="en-US" sz="1400" b="1" dirty="0" smtClean="0">
              <a:solidFill>
                <a:srgbClr val="EA2839"/>
              </a:solidFill>
            </a:rPr>
            <a:t>Dash to gas</a:t>
          </a:r>
        </a:p>
        <a:p xmlns:a="http://schemas.openxmlformats.org/drawingml/2006/main">
          <a:pPr marL="180975" indent="-180975">
            <a:spcBef>
              <a:spcPts val="400"/>
            </a:spcBef>
            <a:buFont typeface="Arial" pitchFamily="34" charset="0"/>
            <a:buChar char="•"/>
          </a:pPr>
          <a:r>
            <a:rPr lang="en-US" sz="1400" b="1" dirty="0" smtClean="0">
              <a:solidFill>
                <a:srgbClr val="EA2839"/>
              </a:solidFill>
            </a:rPr>
            <a:t> Offshore wind</a:t>
          </a:r>
        </a:p>
        <a:p xmlns:a="http://schemas.openxmlformats.org/drawingml/2006/main">
          <a:pPr marL="180975" indent="-180975">
            <a:spcBef>
              <a:spcPts val="400"/>
            </a:spcBef>
            <a:buFont typeface="Arial" pitchFamily="34" charset="0"/>
            <a:buChar char="•"/>
          </a:pPr>
          <a:r>
            <a:rPr lang="en-US" sz="1400" b="1" dirty="0" smtClean="0">
              <a:solidFill>
                <a:srgbClr val="EA2839"/>
              </a:solidFill>
            </a:rPr>
            <a:t> Small modular reactors </a:t>
          </a:r>
          <a:endParaRPr lang="en-US" sz="1400" b="1" dirty="0">
            <a:solidFill>
              <a:srgbClr val="EA2839"/>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0.43272</cdr:x>
      <cdr:y>0.34729</cdr:y>
    </cdr:from>
    <cdr:to>
      <cdr:x>0.84065</cdr:x>
      <cdr:y>0.41565</cdr:y>
    </cdr:to>
    <cdr:sp macro="" textlink="">
      <cdr:nvSpPr>
        <cdr:cNvPr id="6" name="Freeform 5"/>
        <cdr:cNvSpPr/>
      </cdr:nvSpPr>
      <cdr:spPr>
        <a:xfrm xmlns:a="http://schemas.openxmlformats.org/drawingml/2006/main">
          <a:off x="3739935" y="1781900"/>
          <a:ext cx="3525673" cy="350741"/>
        </a:xfrm>
        <a:custGeom xmlns:a="http://schemas.openxmlformats.org/drawingml/2006/main">
          <a:avLst/>
          <a:gdLst>
            <a:gd name="connsiteX0" fmla="*/ 0 w 3819507"/>
            <a:gd name="connsiteY0" fmla="*/ 381000 h 381000"/>
            <a:gd name="connsiteX1" fmla="*/ 76200 w 3819507"/>
            <a:gd name="connsiteY1" fmla="*/ 295275 h 381000"/>
            <a:gd name="connsiteX2" fmla="*/ 123825 w 3819507"/>
            <a:gd name="connsiteY2" fmla="*/ 257175 h 381000"/>
            <a:gd name="connsiteX3" fmla="*/ 152400 w 3819507"/>
            <a:gd name="connsiteY3" fmla="*/ 247650 h 381000"/>
            <a:gd name="connsiteX4" fmla="*/ 333375 w 3819507"/>
            <a:gd name="connsiteY4" fmla="*/ 257175 h 381000"/>
            <a:gd name="connsiteX5" fmla="*/ 381000 w 3819507"/>
            <a:gd name="connsiteY5" fmla="*/ 266700 h 381000"/>
            <a:gd name="connsiteX6" fmla="*/ 819150 w 3819507"/>
            <a:gd name="connsiteY6" fmla="*/ 257175 h 381000"/>
            <a:gd name="connsiteX7" fmla="*/ 885825 w 3819507"/>
            <a:gd name="connsiteY7" fmla="*/ 247650 h 381000"/>
            <a:gd name="connsiteX8" fmla="*/ 942975 w 3819507"/>
            <a:gd name="connsiteY8" fmla="*/ 228600 h 381000"/>
            <a:gd name="connsiteX9" fmla="*/ 1009650 w 3819507"/>
            <a:gd name="connsiteY9" fmla="*/ 209550 h 381000"/>
            <a:gd name="connsiteX10" fmla="*/ 1143000 w 3819507"/>
            <a:gd name="connsiteY10" fmla="*/ 219075 h 381000"/>
            <a:gd name="connsiteX11" fmla="*/ 1190625 w 3819507"/>
            <a:gd name="connsiteY11" fmla="*/ 209550 h 381000"/>
            <a:gd name="connsiteX12" fmla="*/ 1390650 w 3819507"/>
            <a:gd name="connsiteY12" fmla="*/ 219075 h 381000"/>
            <a:gd name="connsiteX13" fmla="*/ 1809750 w 3819507"/>
            <a:gd name="connsiteY13" fmla="*/ 209550 h 381000"/>
            <a:gd name="connsiteX14" fmla="*/ 2762250 w 3819507"/>
            <a:gd name="connsiteY14" fmla="*/ 190500 h 381000"/>
            <a:gd name="connsiteX15" fmla="*/ 2809875 w 3819507"/>
            <a:gd name="connsiteY15" fmla="*/ 180975 h 381000"/>
            <a:gd name="connsiteX16" fmla="*/ 3143250 w 3819507"/>
            <a:gd name="connsiteY16" fmla="*/ 219075 h 381000"/>
            <a:gd name="connsiteX17" fmla="*/ 3248025 w 3819507"/>
            <a:gd name="connsiteY17" fmla="*/ 152400 h 381000"/>
            <a:gd name="connsiteX18" fmla="*/ 3314700 w 3819507"/>
            <a:gd name="connsiteY18" fmla="*/ 95250 h 381000"/>
            <a:gd name="connsiteX19" fmla="*/ 3467100 w 3819507"/>
            <a:gd name="connsiteY19" fmla="*/ 76200 h 381000"/>
            <a:gd name="connsiteX20" fmla="*/ 3571875 w 3819507"/>
            <a:gd name="connsiteY20" fmla="*/ 28575 h 381000"/>
            <a:gd name="connsiteX21" fmla="*/ 3762375 w 3819507"/>
            <a:gd name="connsiteY21"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19507" h="381000">
              <a:moveTo>
                <a:pt x="0" y="381000"/>
              </a:moveTo>
              <a:cubicBezTo>
                <a:pt x="26073" y="341890"/>
                <a:pt x="29597" y="332558"/>
                <a:pt x="76200" y="295275"/>
              </a:cubicBezTo>
              <a:cubicBezTo>
                <a:pt x="92075" y="282575"/>
                <a:pt x="106585" y="267950"/>
                <a:pt x="123825" y="257175"/>
              </a:cubicBezTo>
              <a:cubicBezTo>
                <a:pt x="132339" y="251854"/>
                <a:pt x="142875" y="250825"/>
                <a:pt x="152400" y="247650"/>
              </a:cubicBezTo>
              <a:cubicBezTo>
                <a:pt x="212725" y="250825"/>
                <a:pt x="273175" y="252158"/>
                <a:pt x="333375" y="257175"/>
              </a:cubicBezTo>
              <a:cubicBezTo>
                <a:pt x="349508" y="258519"/>
                <a:pt x="364811" y="266700"/>
                <a:pt x="381000" y="266700"/>
              </a:cubicBezTo>
              <a:cubicBezTo>
                <a:pt x="527085" y="266700"/>
                <a:pt x="673100" y="260350"/>
                <a:pt x="819150" y="257175"/>
              </a:cubicBezTo>
              <a:cubicBezTo>
                <a:pt x="841375" y="254000"/>
                <a:pt x="863949" y="252698"/>
                <a:pt x="885825" y="247650"/>
              </a:cubicBezTo>
              <a:cubicBezTo>
                <a:pt x="905391" y="243135"/>
                <a:pt x="923783" y="234505"/>
                <a:pt x="942975" y="228600"/>
              </a:cubicBezTo>
              <a:cubicBezTo>
                <a:pt x="965067" y="221802"/>
                <a:pt x="987425" y="215900"/>
                <a:pt x="1009650" y="209550"/>
              </a:cubicBezTo>
              <a:cubicBezTo>
                <a:pt x="1054100" y="212725"/>
                <a:pt x="1098437" y="219075"/>
                <a:pt x="1143000" y="219075"/>
              </a:cubicBezTo>
              <a:cubicBezTo>
                <a:pt x="1159189" y="219075"/>
                <a:pt x="1174436" y="209550"/>
                <a:pt x="1190625" y="209550"/>
              </a:cubicBezTo>
              <a:cubicBezTo>
                <a:pt x="1257376" y="209550"/>
                <a:pt x="1323975" y="215900"/>
                <a:pt x="1390650" y="219075"/>
              </a:cubicBezTo>
              <a:lnTo>
                <a:pt x="1809750" y="209550"/>
              </a:lnTo>
              <a:cubicBezTo>
                <a:pt x="2722213" y="194342"/>
                <a:pt x="2257046" y="211550"/>
                <a:pt x="2762250" y="190500"/>
              </a:cubicBezTo>
              <a:cubicBezTo>
                <a:pt x="2778125" y="187325"/>
                <a:pt x="2793717" y="179965"/>
                <a:pt x="2809875" y="180975"/>
              </a:cubicBezTo>
              <a:cubicBezTo>
                <a:pt x="2872679" y="184900"/>
                <a:pt x="3046699" y="207006"/>
                <a:pt x="3143250" y="219075"/>
              </a:cubicBezTo>
              <a:cubicBezTo>
                <a:pt x="3201946" y="199510"/>
                <a:pt x="3163793" y="215574"/>
                <a:pt x="3248025" y="152400"/>
              </a:cubicBezTo>
              <a:cubicBezTo>
                <a:pt x="3294896" y="117247"/>
                <a:pt x="3270750" y="117225"/>
                <a:pt x="3314700" y="95250"/>
              </a:cubicBezTo>
              <a:cubicBezTo>
                <a:pt x="3355820" y="74690"/>
                <a:pt x="3443466" y="78018"/>
                <a:pt x="3467100" y="76200"/>
              </a:cubicBezTo>
              <a:cubicBezTo>
                <a:pt x="3522509" y="39260"/>
                <a:pt x="3512555" y="35420"/>
                <a:pt x="3571875" y="28575"/>
              </a:cubicBezTo>
              <a:cubicBezTo>
                <a:pt x="3772676" y="5406"/>
                <a:pt x="3819507" y="57132"/>
                <a:pt x="3762375" y="0"/>
              </a:cubicBezTo>
            </a:path>
          </a:pathLst>
        </a:custGeom>
        <a:noFill xmlns:a="http://schemas.openxmlformats.org/drawingml/2006/main"/>
        <a:ln xmlns:a="http://schemas.openxmlformats.org/drawingml/2006/main" w="38100">
          <a:solidFill>
            <a:srgbClr val="CE615F"/>
          </a:solidFill>
          <a:prstDash val="dash"/>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0.84519</cdr:x>
      <cdr:y>0.44603</cdr:y>
    </cdr:from>
    <cdr:to>
      <cdr:x>0.86186</cdr:x>
      <cdr:y>0.44603</cdr:y>
    </cdr:to>
    <cdr:sp macro="" textlink="">
      <cdr:nvSpPr>
        <cdr:cNvPr id="4" name="Straight Connector 3"/>
        <cdr:cNvSpPr/>
      </cdr:nvSpPr>
      <cdr:spPr>
        <a:xfrm xmlns:a="http://schemas.openxmlformats.org/drawingml/2006/main" rot="10800000" flipV="1">
          <a:off x="7913533" y="2288477"/>
          <a:ext cx="156116" cy="1"/>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0.0593</cdr:x>
      <cdr:y>0.03801</cdr:y>
    </cdr:from>
    <cdr:to>
      <cdr:x>0.16223</cdr:x>
      <cdr:y>0.09238</cdr:y>
    </cdr:to>
    <cdr:sp macro="" textlink="">
      <cdr:nvSpPr>
        <cdr:cNvPr id="2" name="TextBox 1"/>
        <cdr:cNvSpPr txBox="1"/>
      </cdr:nvSpPr>
      <cdr:spPr>
        <a:xfrm xmlns:a="http://schemas.openxmlformats.org/drawingml/2006/main">
          <a:off x="526828" y="200690"/>
          <a:ext cx="914400" cy="2870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smtClean="0"/>
            <a:t>GWH x 1000</a:t>
          </a:r>
          <a:endParaRPr lang="en-US" sz="11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0.09456</cdr:x>
      <cdr:y>0</cdr:y>
    </cdr:from>
    <cdr:to>
      <cdr:x>0.98446</cdr:x>
      <cdr:y>0.09424</cdr:y>
    </cdr:to>
    <cdr:sp macro="" textlink="">
      <cdr:nvSpPr>
        <cdr:cNvPr id="3" name="TextBox 2"/>
        <cdr:cNvSpPr txBox="1"/>
      </cdr:nvSpPr>
      <cdr:spPr>
        <a:xfrm xmlns:a="http://schemas.openxmlformats.org/drawingml/2006/main">
          <a:off x="776185" y="-11937"/>
          <a:ext cx="7304597" cy="467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TOTAL RENEWABLE WATER RESOURCES PER CAPITA</a:t>
          </a:r>
          <a:endParaRPr lang="en-US" sz="18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0.09197</cdr:x>
      <cdr:y>0.02544</cdr:y>
    </cdr:from>
    <cdr:to>
      <cdr:x>0.98187</cdr:x>
      <cdr:y>0.11968</cdr:y>
    </cdr:to>
    <cdr:sp macro="" textlink="">
      <cdr:nvSpPr>
        <cdr:cNvPr id="3" name="TextBox 2"/>
        <cdr:cNvSpPr txBox="1"/>
      </cdr:nvSpPr>
      <cdr:spPr>
        <a:xfrm xmlns:a="http://schemas.openxmlformats.org/drawingml/2006/main">
          <a:off x="754910" y="126262"/>
          <a:ext cx="7304568" cy="4678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TOTAL RENEWABLE WATER RESOURCES PER CAPITA</a:t>
          </a:r>
          <a:endParaRPr lang="en-US" sz="1800" b="1" dirty="0"/>
        </a:p>
      </cdr:txBody>
    </cdr:sp>
  </cdr:relSizeAnchor>
  <cdr:relSizeAnchor xmlns:cdr="http://schemas.openxmlformats.org/drawingml/2006/chartDrawing">
    <cdr:from>
      <cdr:x>0.67228</cdr:x>
      <cdr:y>0.66586</cdr:y>
    </cdr:from>
    <cdr:to>
      <cdr:x>0.99741</cdr:x>
      <cdr:y>0.71299</cdr:y>
    </cdr:to>
    <cdr:sp macro="" textlink="">
      <cdr:nvSpPr>
        <cdr:cNvPr id="4" name="TextBox 3"/>
        <cdr:cNvSpPr txBox="1"/>
      </cdr:nvSpPr>
      <cdr:spPr>
        <a:xfrm xmlns:a="http://schemas.openxmlformats.org/drawingml/2006/main">
          <a:off x="5518297" y="3305397"/>
          <a:ext cx="2668772" cy="2339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smtClean="0">
              <a:solidFill>
                <a:srgbClr val="EA2839"/>
              </a:solidFill>
            </a:rPr>
            <a:t>DESALINATION OPPORTUNITIES?</a:t>
          </a:r>
          <a:endParaRPr lang="en-US" sz="1100" b="1" dirty="0">
            <a:solidFill>
              <a:srgbClr val="EA2839"/>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1750" y="0"/>
            <a:ext cx="2938463" cy="495300"/>
          </a:xfrm>
          <a:prstGeom prst="rect">
            <a:avLst/>
          </a:prstGeom>
        </p:spPr>
        <p:txBody>
          <a:bodyPr vert="horz" lIns="91440" tIns="45720" rIns="91440" bIns="45720" rtlCol="0"/>
          <a:lstStyle>
            <a:lvl1pPr algn="r">
              <a:defRPr sz="1200"/>
            </a:lvl1pPr>
          </a:lstStyle>
          <a:p>
            <a:fld id="{AC374198-A6F0-4739-9AEE-01DD284447DA}" type="datetimeFigureOut">
              <a:rPr lang="en-US" smtClean="0"/>
              <a:pPr/>
              <a:t>4/28/11</a:t>
            </a:fld>
            <a:endParaRPr lang="en-US"/>
          </a:p>
        </p:txBody>
      </p:sp>
      <p:sp>
        <p:nvSpPr>
          <p:cNvPr id="4" name="Footer Placeholder 3"/>
          <p:cNvSpPr>
            <a:spLocks noGrp="1"/>
          </p:cNvSpPr>
          <p:nvPr>
            <p:ph type="ftr" sz="quarter" idx="2"/>
          </p:nvPr>
        </p:nvSpPr>
        <p:spPr>
          <a:xfrm>
            <a:off x="0" y="9421813"/>
            <a:ext cx="293846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1750" y="9421813"/>
            <a:ext cx="2938463" cy="495300"/>
          </a:xfrm>
          <a:prstGeom prst="rect">
            <a:avLst/>
          </a:prstGeom>
        </p:spPr>
        <p:txBody>
          <a:bodyPr vert="horz" lIns="91440" tIns="45720" rIns="91440" bIns="45720" rtlCol="0" anchor="b"/>
          <a:lstStyle>
            <a:lvl1pPr algn="r">
              <a:defRPr sz="1200"/>
            </a:lvl1pPr>
          </a:lstStyle>
          <a:p>
            <a:fld id="{8AE9ED9E-B1F6-4238-B94E-9D4634187934}" type="slidenum">
              <a:rPr lang="en-US" smtClean="0"/>
              <a:pPr/>
              <a:t>‹#›</a:t>
            </a:fld>
            <a:endParaRPr lang="en-US"/>
          </a:p>
        </p:txBody>
      </p:sp>
    </p:spTree>
    <p:extLst>
      <p:ext uri="{BB962C8B-B14F-4D97-AF65-F5344CB8AC3E}">
        <p14:creationId xmlns:p14="http://schemas.microsoft.com/office/powerpoint/2010/main" val="2361710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3"/>
            <a:ext cx="2938982" cy="495396"/>
          </a:xfrm>
          <a:prstGeom prst="rect">
            <a:avLst/>
          </a:prstGeom>
          <a:noFill/>
          <a:ln w="9525">
            <a:noFill/>
            <a:miter lim="800000"/>
            <a:headEnd/>
            <a:tailEnd/>
          </a:ln>
          <a:effectLst/>
        </p:spPr>
        <p:txBody>
          <a:bodyPr vert="horz" wrap="square" lIns="93154" tIns="46577" rIns="93154" bIns="46577" numCol="1" anchor="t" anchorCtr="0" compatLnSpc="1">
            <a:prstTxWarp prst="textNoShape">
              <a:avLst/>
            </a:prstTxWarp>
          </a:bodyPr>
          <a:lstStyle>
            <a:lvl1pPr defTabSz="931655">
              <a:defRPr sz="1200">
                <a:cs typeface="+mn-cs"/>
              </a:defRPr>
            </a:lvl1pPr>
          </a:lstStyle>
          <a:p>
            <a:pPr>
              <a:defRPr/>
            </a:pPr>
            <a:endParaRPr lang="en-GB"/>
          </a:p>
        </p:txBody>
      </p:sp>
      <p:sp>
        <p:nvSpPr>
          <p:cNvPr id="3075" name="Rectangle 3"/>
          <p:cNvSpPr>
            <a:spLocks noGrp="1" noChangeArrowheads="1"/>
          </p:cNvSpPr>
          <p:nvPr>
            <p:ph type="dt" idx="1"/>
          </p:nvPr>
        </p:nvSpPr>
        <p:spPr bwMode="auto">
          <a:xfrm>
            <a:off x="3841304" y="3"/>
            <a:ext cx="2938982" cy="495396"/>
          </a:xfrm>
          <a:prstGeom prst="rect">
            <a:avLst/>
          </a:prstGeom>
          <a:noFill/>
          <a:ln w="9525">
            <a:noFill/>
            <a:miter lim="800000"/>
            <a:headEnd/>
            <a:tailEnd/>
          </a:ln>
          <a:effectLst/>
        </p:spPr>
        <p:txBody>
          <a:bodyPr vert="horz" wrap="square" lIns="93154" tIns="46577" rIns="93154" bIns="46577" numCol="1" anchor="t" anchorCtr="0" compatLnSpc="1">
            <a:prstTxWarp prst="textNoShape">
              <a:avLst/>
            </a:prstTxWarp>
          </a:bodyPr>
          <a:lstStyle>
            <a:lvl1pPr algn="r" defTabSz="931655">
              <a:defRPr sz="1200">
                <a:cs typeface="+mn-cs"/>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912813" y="744538"/>
            <a:ext cx="4957762" cy="37195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7878" y="4709347"/>
            <a:ext cx="5426047" cy="4464722"/>
          </a:xfrm>
          <a:prstGeom prst="rect">
            <a:avLst/>
          </a:prstGeom>
          <a:noFill/>
          <a:ln w="9525">
            <a:noFill/>
            <a:miter lim="800000"/>
            <a:headEnd/>
            <a:tailEnd/>
          </a:ln>
          <a:effectLst/>
        </p:spPr>
        <p:txBody>
          <a:bodyPr vert="horz" wrap="square" lIns="93154" tIns="46577" rIns="93154" bIns="465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3" y="9421769"/>
            <a:ext cx="2938982" cy="495396"/>
          </a:xfrm>
          <a:prstGeom prst="rect">
            <a:avLst/>
          </a:prstGeom>
          <a:noFill/>
          <a:ln w="9525">
            <a:noFill/>
            <a:miter lim="800000"/>
            <a:headEnd/>
            <a:tailEnd/>
          </a:ln>
          <a:effectLst/>
        </p:spPr>
        <p:txBody>
          <a:bodyPr vert="horz" wrap="square" lIns="93154" tIns="46577" rIns="93154" bIns="46577" numCol="1" anchor="b" anchorCtr="0" compatLnSpc="1">
            <a:prstTxWarp prst="textNoShape">
              <a:avLst/>
            </a:prstTxWarp>
          </a:bodyPr>
          <a:lstStyle>
            <a:lvl1pPr defTabSz="931655">
              <a:defRPr sz="1200">
                <a:cs typeface="+mn-cs"/>
              </a:defRPr>
            </a:lvl1pPr>
          </a:lstStyle>
          <a:p>
            <a:pPr>
              <a:defRPr/>
            </a:pPr>
            <a:endParaRPr lang="en-GB"/>
          </a:p>
        </p:txBody>
      </p:sp>
      <p:sp>
        <p:nvSpPr>
          <p:cNvPr id="3079" name="Rectangle 7"/>
          <p:cNvSpPr>
            <a:spLocks noGrp="1" noChangeArrowheads="1"/>
          </p:cNvSpPr>
          <p:nvPr>
            <p:ph type="sldNum" sz="quarter" idx="5"/>
          </p:nvPr>
        </p:nvSpPr>
        <p:spPr bwMode="auto">
          <a:xfrm>
            <a:off x="3841304" y="9421769"/>
            <a:ext cx="2938982" cy="495396"/>
          </a:xfrm>
          <a:prstGeom prst="rect">
            <a:avLst/>
          </a:prstGeom>
          <a:noFill/>
          <a:ln w="9525">
            <a:noFill/>
            <a:miter lim="800000"/>
            <a:headEnd/>
            <a:tailEnd/>
          </a:ln>
          <a:effectLst/>
        </p:spPr>
        <p:txBody>
          <a:bodyPr vert="horz" wrap="square" lIns="93154" tIns="46577" rIns="93154" bIns="46577" numCol="1" anchor="b" anchorCtr="0" compatLnSpc="1">
            <a:prstTxWarp prst="textNoShape">
              <a:avLst/>
            </a:prstTxWarp>
          </a:bodyPr>
          <a:lstStyle>
            <a:lvl1pPr algn="r" defTabSz="931655">
              <a:defRPr sz="1200">
                <a:cs typeface="+mn-cs"/>
              </a:defRPr>
            </a:lvl1pPr>
          </a:lstStyle>
          <a:p>
            <a:pPr>
              <a:defRPr/>
            </a:pPr>
            <a:fld id="{D646959E-2689-4DD1-8DEE-8BB31EDD8403}" type="slidenum">
              <a:rPr lang="en-GB"/>
              <a:pPr>
                <a:defRPr/>
              </a:pPr>
              <a:t>‹#›</a:t>
            </a:fld>
            <a:endParaRPr lang="en-GB"/>
          </a:p>
        </p:txBody>
      </p:sp>
    </p:spTree>
    <p:extLst>
      <p:ext uri="{BB962C8B-B14F-4D97-AF65-F5344CB8AC3E}">
        <p14:creationId xmlns:p14="http://schemas.microsoft.com/office/powerpoint/2010/main" val="4277510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to focus on this </a:t>
            </a:r>
            <a:r>
              <a:rPr lang="en-US" dirty="0" err="1" smtClean="0"/>
              <a:t>slide,which</a:t>
            </a:r>
            <a:r>
              <a:rPr lang="en-US" dirty="0" smtClean="0"/>
              <a:t> I believes suggestions one reason while the nuclear revival in this country is stalled.  With the exception of just a few  utilities, whom I believe are taking the appropriate long term 60-80 year view and are investing in new nuclear build, cheap natural gas has sank near tern new build plants, the question is whether it will also sink plans for SMRs and other renewable technology investments.</a:t>
            </a:r>
          </a:p>
          <a:p>
            <a:r>
              <a:rPr lang="en-US" dirty="0" smtClean="0"/>
              <a:t>Would there not be many more representatives from the financial community here today if we were looking at $14 gas instead of $4 gas?</a:t>
            </a:r>
            <a:endParaRPr lang="en-US"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18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there is $400bn being invested in large nuclear across the </a:t>
            </a:r>
            <a:r>
              <a:rPr lang="en-US" dirty="0" err="1" smtClean="0"/>
              <a:t>globe,there</a:t>
            </a:r>
            <a:r>
              <a:rPr lang="en-US" dirty="0" smtClean="0"/>
              <a:t> is far less being invested in SMRs in this country. But there is a lot of money being invested in other clean energy investments, and this money continues to increase. The chief executive of American Electric Power said at the Bloomberg New Energy Finance summit in New York just two weeks ago, that as business we need to keep a close eye on the competition. We are all strong advocates of nuclear power in this room, at least most of us anyway, but we need to recognize that </a:t>
            </a:r>
            <a:r>
              <a:rPr lang="en-US" dirty="0" err="1" smtClean="0"/>
              <a:t>electricty</a:t>
            </a:r>
            <a:r>
              <a:rPr lang="en-US" dirty="0" smtClean="0"/>
              <a:t> is a commodity , and that there are other green ways to  generate it that is attracting a lot of investment </a:t>
            </a:r>
            <a:r>
              <a:rPr lang="en-US" dirty="0" err="1" smtClean="0"/>
              <a:t>cpaital</a:t>
            </a:r>
            <a:r>
              <a:rPr lang="en-US" dirty="0" smtClean="0"/>
              <a:t> around the globe.</a:t>
            </a:r>
            <a:endParaRPr lang="en-US"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19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has not been a straight line,  but it is trending in the right direction. For everyone of you in this room who believes that nuclear is a necessary and vital technology, there are many more who believe  that it is not. Let us not be Ostriches. </a:t>
            </a:r>
            <a:endParaRPr lang="en-US"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20</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r>
              <a:rPr lang="en-US" dirty="0" smtClean="0"/>
              <a:t>Especially given that the billions of dollars invested in Europe and In China are driving the costs down of </a:t>
            </a:r>
            <a:r>
              <a:rPr lang="en-US" dirty="0" err="1" smtClean="0"/>
              <a:t>pv</a:t>
            </a:r>
            <a:r>
              <a:rPr lang="en-US" dirty="0" smtClean="0"/>
              <a:t> power. Solar </a:t>
            </a:r>
            <a:r>
              <a:rPr lang="en-US" dirty="0" err="1" smtClean="0"/>
              <a:t>rojects</a:t>
            </a:r>
            <a:r>
              <a:rPr lang="en-US" dirty="0" smtClean="0"/>
              <a:t> that are looking for financing in California are now in the 250 MW range. Please let us not close our eyes to this interest, even though it too may have many other challenges.</a:t>
            </a:r>
          </a:p>
        </p:txBody>
      </p:sp>
      <p:sp>
        <p:nvSpPr>
          <p:cNvPr id="4" name="Slide Number Placeholder 3"/>
          <p:cNvSpPr>
            <a:spLocks noGrp="1"/>
          </p:cNvSpPr>
          <p:nvPr>
            <p:ph type="sldNum" sz="quarter" idx="5"/>
          </p:nvPr>
        </p:nvSpPr>
        <p:spPr/>
        <p:txBody>
          <a:bodyPr/>
          <a:lstStyle/>
          <a:p>
            <a:pPr>
              <a:defRPr/>
            </a:pPr>
            <a:fld id="{5E66DBF2-7371-4990-B968-17FBA57AB8EC}" type="slidenum">
              <a:rPr lang="en-GB" smtClean="0"/>
              <a:pPr>
                <a:defRPr/>
              </a:pPr>
              <a:t>21</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ln/>
        </p:spPr>
      </p:sp>
      <p:sp>
        <p:nvSpPr>
          <p:cNvPr id="322563" name="Notes Placeholder 2"/>
          <p:cNvSpPr>
            <a:spLocks noGrp="1"/>
          </p:cNvSpPr>
          <p:nvPr>
            <p:ph type="body" idx="1"/>
          </p:nvPr>
        </p:nvSpPr>
        <p:spPr>
          <a:noFill/>
          <a:ln/>
        </p:spPr>
        <p:txBody>
          <a:bodyPr/>
          <a:lstStyle/>
          <a:p>
            <a:r>
              <a:rPr lang="en-US" dirty="0" smtClean="0"/>
              <a:t>The net result is that we forecast large </a:t>
            </a:r>
            <a:r>
              <a:rPr lang="en-US" dirty="0" err="1" smtClean="0"/>
              <a:t>pv</a:t>
            </a:r>
            <a:r>
              <a:rPr lang="en-US" dirty="0" smtClean="0"/>
              <a:t> projects to cost half of what they cost today 10 years from now. Can we say the same about SMRs?</a:t>
            </a:r>
          </a:p>
        </p:txBody>
      </p:sp>
      <p:sp>
        <p:nvSpPr>
          <p:cNvPr id="4" name="Slide Number Placeholder 3"/>
          <p:cNvSpPr txBox="1">
            <a:spLocks noGrp="1"/>
          </p:cNvSpPr>
          <p:nvPr/>
        </p:nvSpPr>
        <p:spPr bwMode="auto">
          <a:xfrm>
            <a:off x="3840871" y="9422427"/>
            <a:ext cx="2939394" cy="494580"/>
          </a:xfrm>
          <a:prstGeom prst="rect">
            <a:avLst/>
          </a:prstGeom>
          <a:noFill/>
          <a:ln>
            <a:miter lim="800000"/>
            <a:headEnd/>
            <a:tailEnd/>
          </a:ln>
        </p:spPr>
        <p:txBody>
          <a:bodyPr lIns="93154" tIns="46577" rIns="93154" bIns="46577" anchor="b"/>
          <a:lstStyle/>
          <a:p>
            <a:pPr algn="r" defTabSz="931655">
              <a:defRPr/>
            </a:pPr>
            <a:fld id="{E17D8376-048D-4BA1-ADB0-4DEB307D24A8}" type="slidenum">
              <a:rPr lang="en-GB" sz="1200">
                <a:cs typeface="+mn-cs"/>
              </a:rPr>
              <a:pPr algn="r" defTabSz="931655">
                <a:defRPr/>
              </a:pPr>
              <a:t>22</a:t>
            </a:fld>
            <a:endParaRPr lang="en-GB" sz="120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projections every six months now that say gas will stay lower, longer and there is a threshold that creates that resistance to building new nuclear versus gas plants. And I think the phenomena there, as mentioned, is that load growth in a lot of utilities is down and if there is small industrial growth coming back, it is very slow and it is not one that the utility is anxious to bank on to make large capital decisions. </a:t>
            </a:r>
          </a:p>
          <a:p>
            <a:r>
              <a:rPr lang="en-US" dirty="0" smtClean="0"/>
              <a:t>So everybody is kind of hoarding their cash or capital where-with-all in a way that creates their ability to recoup their earnings, monitor their own expenses and focus really on a short term view. </a:t>
            </a:r>
          </a:p>
          <a:p>
            <a:r>
              <a:rPr lang="en-US" dirty="0" smtClean="0"/>
              <a:t>We have also had issues with banks unwilling to loan money they could loan. The government has tried to create an easing situation because there is such a general fear of where we were beyond where anyone thought we were going to be two years ago, </a:t>
            </a:r>
          </a:p>
          <a:p>
            <a:endParaRPr lang="en-US" dirty="0" smtClean="0"/>
          </a:p>
          <a:p>
            <a:r>
              <a:rPr lang="en-US" dirty="0" err="1" smtClean="0"/>
              <a:t>nd</a:t>
            </a:r>
            <a:r>
              <a:rPr lang="en-US" dirty="0" smtClean="0"/>
              <a:t> this is very much a tactical view and my concern is because of this two to five year slump, or whatever it ends up being, five to ten years from now the United States will be sitting back saying ‘I wish we could have realized that eventually we would have come out of this and gas prices won’t be $4.’ But that’s the gamble you take when you take a short term view.</a:t>
            </a:r>
            <a:endParaRPr lang="en-US" dirty="0"/>
          </a:p>
        </p:txBody>
      </p:sp>
      <p:sp>
        <p:nvSpPr>
          <p:cNvPr id="4" name="Slide Number Placeholder 3"/>
          <p:cNvSpPr>
            <a:spLocks noGrp="1"/>
          </p:cNvSpPr>
          <p:nvPr>
            <p:ph type="sldNum" sz="quarter" idx="10"/>
          </p:nvPr>
        </p:nvSpPr>
        <p:spPr/>
        <p:txBody>
          <a:bodyPr/>
          <a:lstStyle/>
          <a:p>
            <a:pPr>
              <a:defRPr/>
            </a:pPr>
            <a:fld id="{EDB3D262-1479-489C-83C3-3D6D2D7809A2}" type="slidenum">
              <a:rPr lang="en-GB" smtClean="0"/>
              <a:pPr>
                <a:defRPr/>
              </a:pPr>
              <a:t>23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24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25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For the small nuclear LCOE analysis we used company provided data as illustrated here. </a:t>
            </a:r>
          </a:p>
        </p:txBody>
      </p:sp>
      <p:sp>
        <p:nvSpPr>
          <p:cNvPr id="66564" name="Slide Number Placeholder 3"/>
          <p:cNvSpPr>
            <a:spLocks noGrp="1"/>
          </p:cNvSpPr>
          <p:nvPr>
            <p:ph type="sldNum" sz="quarter" idx="5"/>
          </p:nvPr>
        </p:nvSpPr>
        <p:spPr>
          <a:noFill/>
        </p:spPr>
        <p:txBody>
          <a:bodyPr/>
          <a:lstStyle/>
          <a:p>
            <a:fld id="{AC9D1EAB-82D9-47DD-857C-5C60E3E6832C}" type="slidenum">
              <a:rPr lang="en-GB" smtClean="0"/>
              <a:pPr/>
              <a:t>26</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Other leading global SMR efforts,, include the:</a:t>
            </a:r>
            <a:endParaRPr lang="en-US" dirty="0" smtClean="0"/>
          </a:p>
          <a:p>
            <a:r>
              <a:rPr lang="en-GB" dirty="0" smtClean="0"/>
              <a:t>335 MWe IRIS PWR reactor being developed by Westinghouse in the US.</a:t>
            </a:r>
            <a:endParaRPr lang="en-US" dirty="0" smtClean="0"/>
          </a:p>
          <a:p>
            <a:r>
              <a:rPr lang="en-GB" dirty="0" smtClean="0"/>
              <a:t>100 MWe KAERI PWR SMART design in Korea</a:t>
            </a:r>
            <a:endParaRPr lang="en-US" dirty="0" smtClean="0"/>
          </a:p>
          <a:p>
            <a:r>
              <a:rPr lang="en-GB" dirty="0" smtClean="0"/>
              <a:t>35 and 295MWe PWRs being developed by Russia's OKBM Afrikantov, and </a:t>
            </a:r>
            <a:endParaRPr lang="en-US" dirty="0" smtClean="0"/>
          </a:p>
          <a:p>
            <a:r>
              <a:rPr lang="en-GB" dirty="0" smtClean="0"/>
              <a:t>165, 210, 286MWe high temperature gas cooled reactors (HTR) being developed by PBMR (Pty) Ltd, in South Africa, by </a:t>
            </a:r>
            <a:r>
              <a:rPr lang="en-GB" dirty="0" err="1" smtClean="0"/>
              <a:t>Tsinghua</a:t>
            </a:r>
            <a:r>
              <a:rPr lang="en-GB" dirty="0" smtClean="0"/>
              <a:t> INET &amp; </a:t>
            </a:r>
            <a:r>
              <a:rPr lang="en-GB" dirty="0" err="1" smtClean="0"/>
              <a:t>Huaneg</a:t>
            </a:r>
            <a:r>
              <a:rPr lang="en-GB" dirty="0" smtClean="0"/>
              <a:t> in China, and by General Atomics in the US.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27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focus on four aspects of the SMR Business Case today that will leave you with our assessment of the challenges and </a:t>
            </a:r>
            <a:r>
              <a:rPr lang="en-US" dirty="0" err="1" smtClean="0"/>
              <a:t>and</a:t>
            </a:r>
            <a:r>
              <a:rPr lang="en-US" dirty="0" smtClean="0"/>
              <a:t> opportunities that lie ahead. </a:t>
            </a:r>
            <a:endParaRPr lang="en-US"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Several vendors have completed detailed engineering construction cost analysis that suggest small modular reactors will come to the market at an anticipated per kW of capacity cost estimated between $3700 to $5000.  Some vendors who provided </a:t>
            </a:r>
            <a:r>
              <a:rPr lang="en-GB" dirty="0" err="1" smtClean="0"/>
              <a:t>levelised</a:t>
            </a:r>
            <a:r>
              <a:rPr lang="en-GB" dirty="0" smtClean="0"/>
              <a:t> cost of energy (LCOE) estimates suggest a range between $70 to $100/MWh.  Those numbers place these reactors in a competitive position versus other renewable technologies as illustrated in Figure 2. </a:t>
            </a:r>
            <a:endParaRPr lang="en-US" dirty="0" smtClean="0"/>
          </a:p>
          <a:p>
            <a:r>
              <a:rPr lang="en-GB" dirty="0" smtClean="0"/>
              <a:t>LCOE analysis of the selected generating technology was calculated on the Bloomberg terminal LCOE model using November 2010 data. Nuclear estimates have been provided by different vendors and other industry analysis. A distinguishing point is that the non nuclear generating costs are real figures representing typical Q4 2010 costs. Nuclear figures are best estimates of anticipated costs of projects coming online between 2018 and 2020. The comparison analysis, accordingly, does not reflect any expected price declines for specific renewable technologies like offshore wind and solar </a:t>
            </a:r>
            <a:r>
              <a:rPr lang="en-GB" dirty="0" err="1" smtClean="0"/>
              <a:t>photovoltaics</a:t>
            </a:r>
            <a:r>
              <a:rPr lang="en-GB" dirty="0" smtClean="0"/>
              <a:t> over the next decade.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28</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India and China are growing 8 to 10 to 12 percent. </a:t>
            </a:r>
            <a:endParaRPr lang="en-US" dirty="0"/>
          </a:p>
        </p:txBody>
      </p:sp>
      <p:sp>
        <p:nvSpPr>
          <p:cNvPr id="4" name="Slide Number Placeholder 3"/>
          <p:cNvSpPr>
            <a:spLocks noGrp="1"/>
          </p:cNvSpPr>
          <p:nvPr>
            <p:ph type="sldNum" sz="quarter" idx="10"/>
          </p:nvPr>
        </p:nvSpPr>
        <p:spPr/>
        <p:txBody>
          <a:bodyPr/>
          <a:lstStyle/>
          <a:p>
            <a:pPr>
              <a:defRPr/>
            </a:pPr>
            <a:fld id="{EDB3D262-1479-489C-83C3-3D6D2D7809A2}" type="slidenum">
              <a:rPr lang="en-GB" smtClean="0"/>
              <a:pPr>
                <a:defRPr/>
              </a:pPr>
              <a:t>29</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Eastern Europe where they are really focused in on energy security which has nothing to do with growth either. Countries like Ukraine and the Baltic States are really looking to try and get independent of Russian gas because they have been held hostage politically on that supply for several years. I think you will see the developing countries, for a number of reasons including energy security, really moving forward.</a:t>
            </a:r>
            <a:endParaRPr lang="en-US" dirty="0"/>
          </a:p>
        </p:txBody>
      </p:sp>
      <p:sp>
        <p:nvSpPr>
          <p:cNvPr id="4" name="Slide Number Placeholder 3"/>
          <p:cNvSpPr>
            <a:spLocks noGrp="1"/>
          </p:cNvSpPr>
          <p:nvPr>
            <p:ph type="sldNum" sz="quarter" idx="10"/>
          </p:nvPr>
        </p:nvSpPr>
        <p:spPr/>
        <p:txBody>
          <a:bodyPr/>
          <a:lstStyle/>
          <a:p>
            <a:pPr>
              <a:defRPr/>
            </a:pPr>
            <a:fld id="{EDB3D262-1479-489C-83C3-3D6D2D7809A2}" type="slidenum">
              <a:rPr lang="en-GB" smtClean="0"/>
              <a:pPr>
                <a:defRPr/>
              </a:pPr>
              <a:t>30</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the current arrangements, it is difficult for nuclear to be built in the UK (it is difficult for even new CCGTs to be built in the UK at the moment). However, the Government is attempting to address this through its Electricity Market Reform. Four measures are proposed:</a:t>
            </a:r>
          </a:p>
          <a:p>
            <a:r>
              <a:rPr lang="en-US" dirty="0" smtClean="0"/>
              <a:t>1) A carbon price floor (this is going ahead from 2013)</a:t>
            </a:r>
          </a:p>
          <a:p>
            <a:r>
              <a:rPr lang="en-US" dirty="0" smtClean="0"/>
              <a:t>2) Emission performance standard which would ensure no new coal is built without CCS (doubtful this will go ahead as it is overkill on top of carbon floor)</a:t>
            </a:r>
          </a:p>
          <a:p>
            <a:r>
              <a:rPr lang="en-US" dirty="0" smtClean="0"/>
              <a:t>3) A feed in tariff for low-carbon generation</a:t>
            </a:r>
          </a:p>
          <a:p>
            <a:r>
              <a:rPr lang="en-US" dirty="0" smtClean="0"/>
              <a:t>4) Capacity payments</a:t>
            </a:r>
          </a:p>
          <a:p>
            <a:endParaRPr lang="en-US" dirty="0" smtClean="0"/>
          </a:p>
          <a:p>
            <a:r>
              <a:rPr lang="en-US" dirty="0" smtClean="0"/>
              <a:t>It is likely that the first and third measures will make building nuclear more attractive (capacity payments will probably only apply to demand response and </a:t>
            </a:r>
            <a:r>
              <a:rPr lang="en-US" dirty="0" err="1" smtClean="0"/>
              <a:t>peakers</a:t>
            </a:r>
            <a:r>
              <a:rPr lang="en-US" dirty="0" smtClean="0"/>
              <a:t>). We have done some research on the capacity payments mechanism but everyone is awaiting the White Paper to be release in June/July to see what the Government actually proposes (the consultation process closed in March).</a:t>
            </a:r>
            <a:endParaRPr lang="en-US"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31</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32</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33</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And then you have the more market driven energy industries and the U.S. and the U.K. are prototypes of that. And that is where we really see the impact of the recession and the strain in the financial markets having a big toll on the path forward that was charted around 2000 that was really centered on mega projects. Because the fact is that in a recessionary environment and in an area where you have the constrained capital markets, you just can’t get these projects off the ground in market driven economy and that’s why you see this whole issue with loan guarantees in the U.S. and everything kind of stalled out on the big reactor side.</a:t>
            </a:r>
          </a:p>
          <a:p>
            <a:r>
              <a:rPr lang="en-US" dirty="0" smtClean="0"/>
              <a:t>Here in the United States we tend to suffer from a lack of definitive action on energy policy, climate change, and job creation. New nuclear plants can significantly help address these major issues facing our country. Building a new plant not only creates thousands of jobs during construction and hundreds of jobs during the life of the plant it also produces clean energy without greenhouse gases and reduce our dependence on fossil fuel. The key point here is there is dichotomy. Countries with smaller economies than the U.S. adopt long term energy policies and find ways to build new nuclear plants while we continue to look short term in the U.S., focus on upfront capital costs and act tactically, rather than strategically. Now is the time to take advantage of the great opportunity to create thousands of jobs and generate affordable, clean energy.</a:t>
            </a:r>
          </a:p>
          <a:p>
            <a:r>
              <a:rPr lang="en-US" dirty="0" smtClean="0"/>
              <a:t>I still see us right now in the U.S. as not having all the real things in place that we need to make an aggressive new build program. We are still working a lot with our government trying to find ways to kick off and help the utility industry to want to invest this kind of money into new nuclear as well as all of us are improving our processes and fine tuning our pricing and supply chain so that we can accomplish this new build out when it happens. So we are still very bullish about it, but I still think we are still sitting in a two to five year slump here unless we find a way to somehow help the utilities to want to kick off projects here in the U.S.</a:t>
            </a:r>
          </a:p>
          <a:p>
            <a:r>
              <a:rPr lang="en-US" dirty="0" smtClean="0"/>
              <a:t>The dynamics haven’t changed. You still have to justify any new build or any acquisition based on the financial aspect. At Entergy, we have to be prudent with respect to how we invest our capital. With natural gas prices being where they are and the long-term outlook of natural gas prices, it looks pretty bearish. And not having a really strong U.S. energy policy, even though the President has increased the loan guarantees, means that there are still a lot of issues up in the air. Another area where dynamic haven’t changed but must be resolved is with this long-term issue of used fuel. That is something that has become more of a political issue than it is a science issue. So I think until such time as we get all these things ironed out, the outlook is probably a bit bearish for us on new nuclear.</a:t>
            </a:r>
          </a:p>
          <a:p>
            <a:endParaRPr lang="en-US" dirty="0" smtClean="0"/>
          </a:p>
          <a:p>
            <a:r>
              <a:rPr lang="en-US" dirty="0" smtClean="0"/>
              <a:t>Ten nuclear</a:t>
            </a:r>
            <a:r>
              <a:rPr lang="en-US" baseline="0" dirty="0" smtClean="0"/>
              <a:t> power projects submitted Part II loan guarantees applications in December 2008, which represented $93.2bn in loan volume. Eight projects remain in various stages of due diligence including the </a:t>
            </a:r>
            <a:r>
              <a:rPr lang="en-US" baseline="0" dirty="0" err="1" smtClean="0"/>
              <a:t>Vogtle</a:t>
            </a:r>
            <a:r>
              <a:rPr lang="en-US" baseline="0" dirty="0" smtClean="0"/>
              <a:t> plant. Doe has requested an additional $36bn in the FY2011 budget.</a:t>
            </a:r>
          </a:p>
          <a:p>
            <a:endParaRPr lang="en-US" dirty="0"/>
          </a:p>
        </p:txBody>
      </p:sp>
      <p:sp>
        <p:nvSpPr>
          <p:cNvPr id="4" name="Slide Number Placeholder 3"/>
          <p:cNvSpPr>
            <a:spLocks noGrp="1"/>
          </p:cNvSpPr>
          <p:nvPr>
            <p:ph type="sldNum" sz="quarter" idx="10"/>
          </p:nvPr>
        </p:nvSpPr>
        <p:spPr/>
        <p:txBody>
          <a:bodyPr/>
          <a:lstStyle/>
          <a:p>
            <a:pPr>
              <a:defRPr/>
            </a:pPr>
            <a:fld id="{EDB3D262-1479-489C-83C3-3D6D2D7809A2}" type="slidenum">
              <a:rPr lang="en-GB" smtClean="0"/>
              <a:pPr>
                <a:defRPr/>
              </a:pPr>
              <a:t>34</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37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38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start this presentation with going on the record to state to you that I see a future for small modular reactors, though it may seem at times within the next 30 minutes that I do not. </a:t>
            </a:r>
          </a:p>
          <a:p>
            <a:endParaRPr lang="en-US" dirty="0" smtClean="0"/>
          </a:p>
          <a:p>
            <a:r>
              <a:rPr lang="en-US" dirty="0" smtClean="0"/>
              <a:t>I want to emphasize that I am here not as a cheer leader for the industry, but rather as an analyst paid to perform objective analysis of the sectors that I follow, which is nuclear.</a:t>
            </a:r>
          </a:p>
          <a:p>
            <a:r>
              <a:rPr lang="en-US" dirty="0" smtClean="0"/>
              <a:t>New Energy </a:t>
            </a:r>
            <a:r>
              <a:rPr lang="en-US" dirty="0" err="1" smtClean="0"/>
              <a:t>Finace</a:t>
            </a:r>
            <a:r>
              <a:rPr lang="en-US" dirty="0" smtClean="0"/>
              <a:t> was founded by former </a:t>
            </a:r>
            <a:r>
              <a:rPr lang="en-US" dirty="0" err="1" smtClean="0"/>
              <a:t>McKenize</a:t>
            </a:r>
            <a:r>
              <a:rPr lang="en-US" dirty="0" smtClean="0"/>
              <a:t> consultants in London, and have offices in NY, Washington, San Francisco, Tokyo, Beijing, Australia, Delhi, South Africa, and Sao Paolo. Having been  acquired  by Bloomberg  14 months ago, we are now in the process of integrating ourselves into the other media outlets the company provides. I invite anyone to visit the </a:t>
            </a:r>
            <a:r>
              <a:rPr lang="en-US" dirty="0" err="1" smtClean="0"/>
              <a:t>nY</a:t>
            </a:r>
            <a:r>
              <a:rPr lang="en-US" dirty="0" smtClean="0"/>
              <a:t> office to get a sense of what we do, we are rapidly growing and a very aggressive company </a:t>
            </a:r>
            <a:r>
              <a:rPr lang="en-US" dirty="0" err="1" smtClean="0"/>
              <a:t>thatt</a:t>
            </a:r>
            <a:r>
              <a:rPr lang="en-US" dirty="0" smtClean="0"/>
              <a:t>, as I hope to prove to you, very data driven.</a:t>
            </a:r>
          </a:p>
          <a:p>
            <a:endParaRPr lang="en-US"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47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start this presentation with going on the record to state to you that I see a future for small modular reactors, though it may seem at times within the next 30 minutes that I do not. </a:t>
            </a:r>
          </a:p>
          <a:p>
            <a:endParaRPr lang="en-US" dirty="0" smtClean="0"/>
          </a:p>
          <a:p>
            <a:r>
              <a:rPr lang="en-US" dirty="0" smtClean="0"/>
              <a:t>I want to emphasize that I am here not as a cheer leader for the industry, but rather as an analyst paid to perform objective analysis of the sectors that I follow, which is nuclear.</a:t>
            </a:r>
          </a:p>
          <a:p>
            <a:r>
              <a:rPr lang="en-US" dirty="0" smtClean="0"/>
              <a:t>New Energy </a:t>
            </a:r>
            <a:r>
              <a:rPr lang="en-US" dirty="0" err="1" smtClean="0"/>
              <a:t>Finace</a:t>
            </a:r>
            <a:r>
              <a:rPr lang="en-US" dirty="0" smtClean="0"/>
              <a:t> was founded by former </a:t>
            </a:r>
            <a:r>
              <a:rPr lang="en-US" dirty="0" err="1" smtClean="0"/>
              <a:t>McKenize</a:t>
            </a:r>
            <a:r>
              <a:rPr lang="en-US" dirty="0" smtClean="0"/>
              <a:t> consultants in London, and have offices in NY, Washington, San Francisco, Tokyo, Beijing, Australia, Delhi, South Africa, and Sao Paolo. Having been  acquired  by Bloomberg  14 months ago, we are now in the process of integrating ourselves into the other media outlets the company provides. I invite anyone to visit the </a:t>
            </a:r>
            <a:r>
              <a:rPr lang="en-US" dirty="0" err="1" smtClean="0"/>
              <a:t>nY</a:t>
            </a:r>
            <a:r>
              <a:rPr lang="en-US" dirty="0" smtClean="0"/>
              <a:t> office to get a sense of what we do, we are rapidly growing and a very aggressive company </a:t>
            </a:r>
            <a:r>
              <a:rPr lang="en-US" dirty="0" err="1" smtClean="0"/>
              <a:t>thatt</a:t>
            </a:r>
            <a:r>
              <a:rPr lang="en-US" dirty="0" smtClean="0"/>
              <a:t>, as I hope to prove to you, very data driven.</a:t>
            </a:r>
          </a:p>
          <a:p>
            <a:endParaRPr lang="en-US"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912813" y="744538"/>
            <a:ext cx="4957762" cy="3719512"/>
          </a:xfrm>
          <a:ln/>
        </p:spPr>
      </p:sp>
      <p:sp>
        <p:nvSpPr>
          <p:cNvPr id="26627" name="Notes Placeholder 2"/>
          <p:cNvSpPr>
            <a:spLocks noGrp="1"/>
          </p:cNvSpPr>
          <p:nvPr>
            <p:ph type="body" idx="1"/>
          </p:nvPr>
        </p:nvSpPr>
        <p:spPr>
          <a:noFill/>
          <a:ln/>
        </p:spPr>
        <p:txBody>
          <a:bodyPr/>
          <a:lstStyle/>
          <a:p>
            <a:pPr eaLnBrk="1" hangingPunct="1"/>
            <a:endParaRPr lang="en-US" smtClean="0"/>
          </a:p>
        </p:txBody>
      </p:sp>
      <p:sp>
        <p:nvSpPr>
          <p:cNvPr id="26628" name="Slide Number Placeholder 3"/>
          <p:cNvSpPr>
            <a:spLocks noGrp="1"/>
          </p:cNvSpPr>
          <p:nvPr>
            <p:ph type="sldNum" sz="quarter" idx="5"/>
          </p:nvPr>
        </p:nvSpPr>
        <p:spPr>
          <a:noFill/>
        </p:spPr>
        <p:txBody>
          <a:bodyPr/>
          <a:lstStyle/>
          <a:p>
            <a:fld id="{C47475A8-F637-4806-B04C-6D80C320D16C}" type="slidenum">
              <a:rPr lang="en-GB" smtClean="0"/>
              <a:pPr/>
              <a:t>48</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largest projected new </a:t>
            </a:r>
            <a:r>
              <a:rPr lang="en-US" dirty="0" err="1" smtClean="0"/>
              <a:t>desal</a:t>
            </a:r>
            <a:r>
              <a:rPr lang="en-US" dirty="0" smtClean="0"/>
              <a:t> </a:t>
            </a:r>
            <a:r>
              <a:rPr lang="en-US" dirty="0" err="1" smtClean="0"/>
              <a:t>ination</a:t>
            </a:r>
            <a:r>
              <a:rPr lang="en-US" dirty="0" smtClean="0"/>
              <a:t> </a:t>
            </a:r>
            <a:r>
              <a:rPr lang="en-US" dirty="0" err="1" smtClean="0"/>
              <a:t>opportunites</a:t>
            </a:r>
            <a:r>
              <a:rPr lang="en-US" dirty="0" smtClean="0"/>
              <a:t>  2011 -2015 lie in Saudi Arabia, UAE, Kuwait, Qatar and Oman representing an additional 10 million cubic meters of capacity a day.</a:t>
            </a:r>
          </a:p>
          <a:p>
            <a:endParaRPr lang="en-US" dirty="0" smtClean="0"/>
          </a:p>
          <a:p>
            <a:r>
              <a:rPr lang="en-US" dirty="0" smtClean="0"/>
              <a:t>In comparison, the top 5 </a:t>
            </a:r>
            <a:r>
              <a:rPr lang="en-US" dirty="0" err="1" smtClean="0"/>
              <a:t>desaliination</a:t>
            </a:r>
            <a:r>
              <a:rPr lang="en-US" dirty="0" smtClean="0"/>
              <a:t> countries in 2008—Saudi Arabia, UAE, USA, Spain and China –had an installed capacity of 35.5 million cubic meters a day.</a:t>
            </a:r>
          </a:p>
          <a:p>
            <a:endParaRPr lang="en-US" dirty="0" smtClean="0"/>
          </a:p>
          <a:p>
            <a:r>
              <a:rPr lang="en-US" dirty="0" smtClean="0"/>
              <a:t>Remember not only is there an opportunity for new nuclear desalination in these markets, there is an opportunity cost for using fossil fuels to desalinate water for domestic consumption. Accordingly, there </a:t>
            </a:r>
            <a:r>
              <a:rPr lang="en-US" dirty="0" err="1" smtClean="0"/>
              <a:t>isa</a:t>
            </a:r>
            <a:r>
              <a:rPr lang="en-US" dirty="0" smtClean="0"/>
              <a:t> </a:t>
            </a:r>
            <a:r>
              <a:rPr lang="en-US" dirty="0" err="1" smtClean="0"/>
              <a:t>potenitial</a:t>
            </a:r>
            <a:r>
              <a:rPr lang="en-US" dirty="0" smtClean="0"/>
              <a:t> retrofit opportunity as countries in the region switch could switch to avoid CO2 emissions and reallocate domestic consumption for export markets. </a:t>
            </a:r>
          </a:p>
          <a:p>
            <a:r>
              <a:rPr lang="en-GB" dirty="0" smtClean="0"/>
              <a:t>Kuwait electricity demand, according to the Kuwait National Nuclear Energy Committee, is forecast to grow 7% annually through 2030 pushing the demand for capacity from 11GWs in 2010 to 25GWs in 2030. Kuwait currently burns 12% of its daily oil production--300,000 barrels--for electricity generation. At current oil prices of $100 a barrel, this translates into $10.5 </a:t>
            </a:r>
            <a:r>
              <a:rPr lang="en-GB" dirty="0" err="1" smtClean="0"/>
              <a:t>bn</a:t>
            </a:r>
            <a:r>
              <a:rPr lang="en-GB" dirty="0" smtClean="0"/>
              <a:t> to $11bn of foregone revenues each year.</a:t>
            </a:r>
            <a:endParaRPr lang="en-US" dirty="0" smtClean="0"/>
          </a:p>
          <a:p>
            <a:endParaRPr lang="en-US" dirty="0" smtClean="0"/>
          </a:p>
          <a:p>
            <a:r>
              <a:rPr lang="en-US" dirty="0" smtClean="0"/>
              <a:t>For manufacturers of SMRs, a threat also looms from large reactor vendors.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51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dirty="0" smtClean="0"/>
              <a:t>In the US, optimistic time frames for "first power" new large reactors are 2017-2018 with the Southern Company-led </a:t>
            </a:r>
            <a:r>
              <a:rPr lang="en-GB" dirty="0" err="1" smtClean="0"/>
              <a:t>Vogtle</a:t>
            </a:r>
            <a:r>
              <a:rPr lang="en-GB" dirty="0" smtClean="0"/>
              <a:t> 3 &amp; 4 and the SCANA Corporation's VC Summer 2 &amp; 3 projects leading the way. Both are Westinghouse AP1000 projects.  If applications for design certification for small reactors proceed in 2012, then optimistic time frames for "first power" for small modular reactors in the US may be realistic between 2018 and 2020. If true, then SMRs may appear on the US market shortly after the first of the four new AP1000s start generating power.  </a:t>
            </a:r>
            <a:endParaRPr lang="en-US" dirty="0" smtClean="0"/>
          </a:p>
          <a:p>
            <a:r>
              <a:rPr lang="en-GB" dirty="0" smtClean="0"/>
              <a:t>According to the International Atomic Energy Agency (IAEA) countries with small- and medium-sized electricity grids or limited energy demand growth, remote villages, towns and energy intensive industrial sites, rapidly developing and cash poor economies and merchant plants in liberalized electricity markets present significant market opportunities for SMRs. The IAEA has forecast 40-100 SMRs by 2030 with a potential upside of nearly 1000 reactors by 2040 to 2050. Our assessment suggests that this may be too conservative in the short term and too aggressive in the long term principally because we anticipate continuing price declines in the cost of other renewable technologies such as </a:t>
            </a:r>
            <a:r>
              <a:rPr lang="en-GB" dirty="0" err="1" smtClean="0"/>
              <a:t>photovoltaics</a:t>
            </a:r>
            <a:r>
              <a:rPr lang="en-GB" dirty="0" smtClean="0"/>
              <a:t> and storage devices which may erode some of the SMR market share at the far end of the forecast period.</a:t>
            </a:r>
            <a:endParaRPr lang="en-US" dirty="0" smtClean="0"/>
          </a:p>
          <a:p>
            <a:r>
              <a:rPr lang="en-GB" dirty="0" err="1" smtClean="0"/>
              <a:t>Rosatom's</a:t>
            </a:r>
            <a:r>
              <a:rPr lang="en-GB" dirty="0" smtClean="0"/>
              <a:t> first floating nuclear power plants may start generating electricity in 2012 and eventually ten may be deployed by the end of the decade--representing a $3.35bn market assuming an average price of $335m. Security and environmental concerns, however, may slow the market penetration of this technology beyond Russia despite the opportunity it provides for delivering robust amounts of electricity and desalinated water especially to rapidly developing ASEAN and MENA markets.  </a:t>
            </a:r>
            <a:endParaRPr lang="en-US" dirty="0" smtClean="0"/>
          </a:p>
          <a:p>
            <a:r>
              <a:rPr lang="en-GB" dirty="0" smtClean="0"/>
              <a:t> The team developing Argentina's CAREM 27MWe reactor is supposed to have a prototype operating by 2014-2015, but it is unclear how realistic this is given the long development time to date of the CAREM project. Perhaps more important, is how serious and eager are other potential customers in Latin American and Africa for this reactor. </a:t>
            </a:r>
            <a:endParaRPr lang="en-US" dirty="0" smtClean="0"/>
          </a:p>
          <a:p>
            <a:r>
              <a:rPr lang="en-GB" dirty="0" smtClean="0"/>
              <a:t>Globally, different market drivers are at work with different project economics. Analysis by Toshiba, suggested that key market segments such as hydrogen production and desalination present the most robust opportunities followed by industrial power, distributed generation and military market segments. When initially pursuing the Galena project, Toshiba had forecast a market of 4,000 10MWe reactors. At $30m each, that represents a potential market of $120bn.  </a:t>
            </a:r>
            <a:endParaRPr lang="en-US" dirty="0" smtClean="0"/>
          </a:p>
          <a:p>
            <a:r>
              <a:rPr lang="en-US" dirty="0" smtClean="0"/>
              <a:t>Vendor forecasts remain ‘business sensitive’, hence unavailable, but numbers forecast significantly exceed the IAEA forecasts.   Agency/consultant/industry models differ widely and a more granular approach is needed to accurately assess the market, nevertheless, hundreds of billions of dollars is not an unreasonable projection. </a:t>
            </a:r>
          </a:p>
          <a:p>
            <a:endParaRPr lang="en-US"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52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smtClean="0"/>
          </a:p>
        </p:txBody>
      </p:sp>
      <p:sp>
        <p:nvSpPr>
          <p:cNvPr id="30724" name="Slide Number Placeholder 3"/>
          <p:cNvSpPr>
            <a:spLocks noGrp="1"/>
          </p:cNvSpPr>
          <p:nvPr>
            <p:ph type="sldNum" sz="quarter" idx="5"/>
          </p:nvPr>
        </p:nvSpPr>
        <p:spPr>
          <a:noFill/>
        </p:spPr>
        <p:txBody>
          <a:bodyPr/>
          <a:lstStyle/>
          <a:p>
            <a:fld id="{FC5EA905-DCF7-4D51-8F3A-251E39A41A0C}"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r>
              <a:rPr lang="en-US" dirty="0" smtClean="0"/>
              <a:t>First of all, I would like to start with Fukushima. The impact is not to be casually ignored. The nuclear industry tends to be very inward looking. One of the advantages, that BNEF offers is that we have many analysts and journalists looking at very different markets and technologies and accordingly we can bring to you a less bias analysis –though that is often a very difficult thing to cull out. </a:t>
            </a:r>
          </a:p>
          <a:p>
            <a:endParaRPr lang="en-US" dirty="0" smtClean="0"/>
          </a:p>
        </p:txBody>
      </p:sp>
      <p:sp>
        <p:nvSpPr>
          <p:cNvPr id="4" name="Slide Number Placeholder 3"/>
          <p:cNvSpPr>
            <a:spLocks noGrp="1"/>
          </p:cNvSpPr>
          <p:nvPr>
            <p:ph type="sldNum" sz="quarter" idx="5"/>
          </p:nvPr>
        </p:nvSpPr>
        <p:spPr/>
        <p:txBody>
          <a:bodyPr/>
          <a:lstStyle/>
          <a:p>
            <a:pPr>
              <a:defRPr/>
            </a:pPr>
            <a:fld id="{E7EBA1BA-0CDF-4ABB-82B5-9BB6FEDE03EF}" type="slidenum">
              <a:rPr lang="en-GB" smtClean="0"/>
              <a:pPr>
                <a:defRPr/>
              </a:pPr>
              <a:t>7</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all due respect and with all of my condolences to the suffering that went on at Fukushima, it was a made for TV disaster that could only have become more captivating had Godzilla re-emerged from the radioactive waters off of the site. </a:t>
            </a:r>
          </a:p>
          <a:p>
            <a:r>
              <a:rPr lang="en-US" dirty="0" smtClean="0"/>
              <a:t>While one can argue that the technological impact of the event can be managed, going forward the nuclear energy industry should not ignore the psychological impact of Fukushima at. If it does so, it does at its own peril. </a:t>
            </a:r>
            <a:endParaRPr lang="en-US"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global assessment one week after Fukushima that its impact on global nuclear markets was not severe with only three European markets-Germany, Sweden, and Switzerland getting a chill. 17 countries are staying the course, five are unclear. </a:t>
            </a:r>
          </a:p>
          <a:p>
            <a:r>
              <a:rPr lang="en-US" dirty="0" smtClean="0"/>
              <a:t>There is one big caveat, however, that as the Fukushima problem continues to simmer, we anticipate that more countries  will join the unclear category, and hence, become  possible less attractive options for SMRs.</a:t>
            </a:r>
            <a:endParaRPr lang="en-US" dirty="0"/>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14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646959E-2689-4DD1-8DEE-8BB31EDD8403}" type="slidenum">
              <a:rPr lang="en-GB" smtClean="0"/>
              <a:pPr>
                <a:defRPr/>
              </a:pPr>
              <a:t>15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34" charset="0"/>
                <a:ea typeface="ＭＳ Ｐゴシック" pitchFamily="34" charset="-128"/>
              </a:rPr>
              <a:t>If you are a utility planning an investment in a nuclear power plant, as all of these in the US are or were, the financial risk of investing in a large nuclear plant suddenly becomes a lot more daunting. The term “betting the company” comes from of the </a:t>
            </a:r>
            <a:r>
              <a:rPr lang="en-US" dirty="0" err="1" smtClean="0">
                <a:latin typeface="Arial" pitchFamily="34" charset="0"/>
                <a:ea typeface="ＭＳ Ｐゴシック" pitchFamily="34" charset="-128"/>
              </a:rPr>
              <a:t>Ceo</a:t>
            </a:r>
            <a:r>
              <a:rPr lang="en-US" dirty="0" smtClean="0">
                <a:latin typeface="Arial" pitchFamily="34" charset="0"/>
                <a:ea typeface="ＭＳ Ｐゴシック" pitchFamily="34" charset="-128"/>
              </a:rPr>
              <a:t> of the company’s characterized here in reference to the size of a nuclear investment compared to the equity value of the company making the bet. Pursuit of large nuclear investments have </a:t>
            </a:r>
          </a:p>
          <a:p>
            <a:r>
              <a:rPr lang="en-US" dirty="0" smtClean="0"/>
              <a:t>Well I don’t want to speak for those utilities but I would say that it is a pretty big challenge for them. When they look at their total financial picture, loan guarantees are a significant issue that they are going to have to work through in order to be able to go forward with their new builds. Simply, loan guarantees are a “must” in order to be able to get the good financing that is needed to go ahead and build new nuclear plants. Is this going to undermine the opportunity to use traditional project</a:t>
            </a:r>
            <a:r>
              <a:rPr lang="en-US" baseline="0" dirty="0" smtClean="0"/>
              <a:t> finance structures to build new </a:t>
            </a:r>
            <a:r>
              <a:rPr lang="en-US" baseline="0" dirty="0" err="1" smtClean="0"/>
              <a:t>larege</a:t>
            </a:r>
            <a:r>
              <a:rPr lang="en-US" baseline="0" dirty="0" smtClean="0"/>
              <a:t> reactors?</a:t>
            </a:r>
          </a:p>
          <a:p>
            <a:r>
              <a:rPr lang="en-US" dirty="0" smtClean="0"/>
              <a:t/>
            </a:r>
            <a:br>
              <a:rPr lang="en-US" dirty="0" smtClean="0"/>
            </a:br>
            <a:endParaRPr lang="en-US" dirty="0" smtClean="0">
              <a:latin typeface="Arial" pitchFamily="34" charset="0"/>
              <a:ea typeface="ＭＳ Ｐゴシック" pitchFamily="34" charset="-128"/>
            </a:endParaRPr>
          </a:p>
        </p:txBody>
      </p:sp>
      <p:sp>
        <p:nvSpPr>
          <p:cNvPr id="54276" name="Slide Number Placeholder 3"/>
          <p:cNvSpPr>
            <a:spLocks noGrp="1"/>
          </p:cNvSpPr>
          <p:nvPr>
            <p:ph type="sldNum" sz="quarter" idx="5"/>
          </p:nvPr>
        </p:nvSpPr>
        <p:spPr>
          <a:noFill/>
        </p:spPr>
        <p:txBody>
          <a:bodyPr/>
          <a:lstStyle/>
          <a:p>
            <a:fld id="{92267AC3-B30B-4C14-BBA8-3FC4E10B0789}" type="slidenum">
              <a:rPr lang="en-GB" smtClean="0"/>
              <a:pPr/>
              <a:t>17</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9" name="Picture 7" descr="G:\NEF-Shared-LO\Templates\Style guide\REDESIGN 2010\Powerpoint\blue_background.jpg"/>
          <p:cNvPicPr preferRelativeResize="0">
            <a:picLocks noChangeArrowheads="1"/>
          </p:cNvPicPr>
          <p:nvPr userDrawn="1"/>
        </p:nvPicPr>
        <p:blipFill>
          <a:blip r:embed="rId2" cstate="print"/>
          <a:srcRect/>
          <a:stretch>
            <a:fillRect/>
          </a:stretch>
        </p:blipFill>
        <p:spPr bwMode="auto">
          <a:xfrm rot="10800000">
            <a:off x="0" y="0"/>
            <a:ext cx="9144000" cy="6858000"/>
          </a:xfrm>
          <a:prstGeom prst="rect">
            <a:avLst/>
          </a:prstGeom>
          <a:noFill/>
        </p:spPr>
      </p:pic>
      <p:pic>
        <p:nvPicPr>
          <p:cNvPr id="7" name="Picture 3" descr="G:\NEF-Shared-LO\BNEF Logos\bnef_white.png"/>
          <p:cNvPicPr>
            <a:picLocks noChangeAspect="1" noChangeArrowheads="1"/>
          </p:cNvPicPr>
          <p:nvPr userDrawn="1"/>
        </p:nvPicPr>
        <p:blipFill>
          <a:blip r:embed="rId3"/>
          <a:stretch>
            <a:fillRect/>
          </a:stretch>
        </p:blipFill>
        <p:spPr bwMode="auto">
          <a:xfrm>
            <a:off x="6594784" y="6133400"/>
            <a:ext cx="2342043" cy="544525"/>
          </a:xfrm>
          <a:prstGeom prst="rect">
            <a:avLst/>
          </a:prstGeom>
          <a:noFill/>
        </p:spPr>
      </p:pic>
      <p:sp>
        <p:nvSpPr>
          <p:cNvPr id="8" name="TextBox 7"/>
          <p:cNvSpPr txBox="1"/>
          <p:nvPr userDrawn="1"/>
        </p:nvSpPr>
        <p:spPr>
          <a:xfrm>
            <a:off x="162236" y="6227506"/>
            <a:ext cx="9124507" cy="58477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3200" b="1" dirty="0" smtClean="0">
                <a:solidFill>
                  <a:schemeClr val="bg1"/>
                </a:solidFill>
              </a:rPr>
              <a:t>/ / / / / / / / / / / / / / / / / / / / / / / / / / / / </a:t>
            </a:r>
            <a:endParaRPr lang="en-GB" sz="3200" b="1" dirty="0">
              <a:solidFill>
                <a:schemeClr val="bg1"/>
              </a:solidFill>
            </a:endParaRPr>
          </a:p>
        </p:txBody>
      </p:sp>
      <p:sp>
        <p:nvSpPr>
          <p:cNvPr id="10" name="Text Placeholder 9"/>
          <p:cNvSpPr>
            <a:spLocks noGrp="1"/>
          </p:cNvSpPr>
          <p:nvPr>
            <p:ph type="body" sz="quarter" idx="10"/>
          </p:nvPr>
        </p:nvSpPr>
        <p:spPr>
          <a:xfrm>
            <a:off x="271463" y="158058"/>
            <a:ext cx="8732837" cy="2684729"/>
          </a:xfrm>
        </p:spPr>
        <p:txBody>
          <a:bodyPr anchor="ctr" anchorCtr="0"/>
          <a:lstStyle>
            <a:lvl1pPr marL="0" indent="0">
              <a:lnSpc>
                <a:spcPct val="100000"/>
              </a:lnSpc>
              <a:spcBef>
                <a:spcPts val="0"/>
              </a:spcBef>
              <a:buNone/>
              <a:defRPr sz="6000" b="1" cap="all" baseline="0">
                <a:solidFill>
                  <a:schemeClr val="bg1"/>
                </a:solidFill>
              </a:defRPr>
            </a:lvl1pPr>
          </a:lstStyle>
          <a:p>
            <a:pPr lvl="0"/>
            <a:r>
              <a:rPr lang="en-US" smtClean="0"/>
              <a:t>Click to edit Master text styles</a:t>
            </a:r>
          </a:p>
        </p:txBody>
      </p:sp>
      <p:sp>
        <p:nvSpPr>
          <p:cNvPr id="12" name="Text Placeholder 11"/>
          <p:cNvSpPr>
            <a:spLocks noGrp="1"/>
          </p:cNvSpPr>
          <p:nvPr>
            <p:ph type="body" sz="quarter" idx="11"/>
          </p:nvPr>
        </p:nvSpPr>
        <p:spPr>
          <a:xfrm>
            <a:off x="271463" y="3124200"/>
            <a:ext cx="8736012" cy="1330325"/>
          </a:xfrm>
        </p:spPr>
        <p:txBody>
          <a:bodyPr/>
          <a:lstStyle>
            <a:lvl1pPr marL="0" indent="0">
              <a:buNone/>
              <a:defRPr sz="2800" b="1" i="0" cap="all" baseline="0"/>
            </a:lvl1pPr>
            <a:lvl2pPr>
              <a:buNone/>
              <a:defRPr/>
            </a:lvl2pPr>
          </a:lstStyle>
          <a:p>
            <a:pPr lvl="0"/>
            <a:r>
              <a:rPr lang="en-US" smtClean="0"/>
              <a:t>Click to edit Master text styles</a:t>
            </a:r>
          </a:p>
        </p:txBody>
      </p:sp>
      <p:sp>
        <p:nvSpPr>
          <p:cNvPr id="14" name="Text Placeholder 13"/>
          <p:cNvSpPr>
            <a:spLocks noGrp="1"/>
          </p:cNvSpPr>
          <p:nvPr>
            <p:ph type="body" sz="quarter" idx="12"/>
          </p:nvPr>
        </p:nvSpPr>
        <p:spPr>
          <a:xfrm>
            <a:off x="271463" y="5595041"/>
            <a:ext cx="8718550" cy="481307"/>
          </a:xfrm>
        </p:spPr>
        <p:txBody>
          <a:bodyPr anchor="b" anchorCtr="0"/>
          <a:lstStyle>
            <a:lvl1pPr marL="0" marR="0" indent="0" algn="l" defTabSz="914400" rtl="0" eaLnBrk="1" fontAlgn="base" latinLnBrk="0" hangingPunct="1">
              <a:lnSpc>
                <a:spcPct val="110000"/>
              </a:lnSpc>
              <a:spcBef>
                <a:spcPts val="600"/>
              </a:spcBef>
              <a:spcAft>
                <a:spcPct val="0"/>
              </a:spcAft>
              <a:buClr>
                <a:srgbClr val="00B9E4"/>
              </a:buClr>
              <a:buSzPct val="150000"/>
              <a:buFont typeface="Arial" charset="0"/>
              <a:buNone/>
              <a:tabLst/>
              <a:defRPr b="1" cap="all" baseline="0">
                <a:solidFill>
                  <a:schemeClr val="bg1"/>
                </a:solidFill>
              </a:defRPr>
            </a:lvl1pPr>
          </a:lstStyle>
          <a:p>
            <a:pPr marL="0" marR="0" lvl="0" indent="0" algn="l" defTabSz="914400" rtl="0" eaLnBrk="1" fontAlgn="base" latinLnBrk="0" hangingPunct="1">
              <a:lnSpc>
                <a:spcPct val="110000"/>
              </a:lnSpc>
              <a:spcBef>
                <a:spcPts val="600"/>
              </a:spcBef>
              <a:spcAft>
                <a:spcPct val="0"/>
              </a:spcAft>
              <a:buClr>
                <a:srgbClr val="00B9E4"/>
              </a:buClr>
              <a:buSzPct val="150000"/>
              <a:buFont typeface="Arial" charset="0"/>
              <a:buNone/>
              <a:tabLst/>
              <a:defRPr/>
            </a:pPr>
            <a:r>
              <a:rPr lang="en-US" smtClean="0"/>
              <a:t>Click to edit Master text styles</a:t>
            </a:r>
          </a:p>
        </p:txBody>
      </p:sp>
      <p:sp>
        <p:nvSpPr>
          <p:cNvPr id="15" name="Text Placeholder 13"/>
          <p:cNvSpPr>
            <a:spLocks noGrp="1"/>
          </p:cNvSpPr>
          <p:nvPr>
            <p:ph type="body" sz="quarter" idx="13"/>
          </p:nvPr>
        </p:nvSpPr>
        <p:spPr>
          <a:xfrm>
            <a:off x="271463" y="5051834"/>
            <a:ext cx="8718550" cy="470744"/>
          </a:xfrm>
        </p:spPr>
        <p:txBody>
          <a:bodyPr anchor="b" anchorCtr="0"/>
          <a:lstStyle>
            <a:lvl1pPr marL="0" marR="0" indent="0" algn="l" defTabSz="914400" rtl="0" eaLnBrk="1" fontAlgn="base" latinLnBrk="0" hangingPunct="1">
              <a:lnSpc>
                <a:spcPct val="110000"/>
              </a:lnSpc>
              <a:spcBef>
                <a:spcPts val="600"/>
              </a:spcBef>
              <a:spcAft>
                <a:spcPct val="0"/>
              </a:spcAft>
              <a:buClr>
                <a:srgbClr val="00B9E4"/>
              </a:buClr>
              <a:buSzPct val="150000"/>
              <a:buFont typeface="Arial" charset="0"/>
              <a:buNone/>
              <a:tabLst/>
              <a:defRPr b="1" cap="all" baseline="0">
                <a:solidFill>
                  <a:schemeClr val="bg1"/>
                </a:solidFill>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hasCustomPrompt="1"/>
          </p:nvPr>
        </p:nvSpPr>
        <p:spPr/>
        <p:txBody>
          <a:bodyPr/>
          <a:lstStyle>
            <a:lvl2pPr>
              <a:buClr>
                <a:schemeClr val="accent1"/>
              </a:buClr>
              <a:buFont typeface="Wingdings" pitchFamily="2" charset="2"/>
              <a:buChar char="§"/>
              <a:defRPr/>
            </a:lvl2pPr>
            <a:lvl3pPr>
              <a:buClr>
                <a:schemeClr val="accent1"/>
              </a:buClr>
              <a:buFont typeface="Wingdings" pitchFamily="2" charset="2"/>
              <a:buChar char="§"/>
              <a:defRPr/>
            </a:lvl3pPr>
            <a:lvl4pPr>
              <a:buClr>
                <a:schemeClr val="accent1"/>
              </a:buClr>
              <a:buFont typeface="Wingdings" pitchFamily="2" charset="2"/>
              <a:buChar char="§"/>
              <a:defRPr/>
            </a:lvl4pPr>
            <a:lvl5pPr>
              <a:buClr>
                <a:schemeClr val="accent1"/>
              </a:buClr>
              <a:buFont typeface="Wingdings" pitchFamily="2" charset="2"/>
              <a:buChar char="§"/>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a:xfrm>
            <a:off x="4089889" y="6400800"/>
            <a:ext cx="933450" cy="476250"/>
          </a:xfrm>
          <a:prstGeom prst="rect">
            <a:avLst/>
          </a:prstGeom>
        </p:spPr>
        <p:txBody>
          <a:bodyPr/>
          <a:lstStyle>
            <a:lvl1pPr>
              <a:defRPr/>
            </a:lvl1pPr>
          </a:lstStyle>
          <a:p>
            <a:fld id="{1F30D478-6342-4AC7-8F3F-43062540C4FE}" type="slidenum">
              <a:rPr lang="en-GB"/>
              <a:pPr/>
              <a:t>‹#›</a:t>
            </a:fld>
            <a:endParaRPr lang="en-GB"/>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tandar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2"/>
          <p:cNvSpPr>
            <a:spLocks noGrp="1"/>
          </p:cNvSpPr>
          <p:nvPr>
            <p:ph type="body" idx="10"/>
          </p:nvPr>
        </p:nvSpPr>
        <p:spPr>
          <a:xfrm>
            <a:off x="306930" y="5894751"/>
            <a:ext cx="8583120" cy="523875"/>
          </a:xfrm>
          <a:prstGeom prst="roundRect">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9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tandar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2"/>
          <p:cNvSpPr>
            <a:spLocks noGrp="1"/>
          </p:cNvSpPr>
          <p:nvPr>
            <p:ph type="body" idx="10"/>
          </p:nvPr>
        </p:nvSpPr>
        <p:spPr>
          <a:xfrm>
            <a:off x="306930" y="5894751"/>
            <a:ext cx="8583120" cy="523875"/>
          </a:xfrm>
          <a:prstGeom prst="roundRect">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9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Standar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2"/>
          <p:cNvSpPr>
            <a:spLocks noGrp="1"/>
          </p:cNvSpPr>
          <p:nvPr>
            <p:ph type="body" idx="10"/>
          </p:nvPr>
        </p:nvSpPr>
        <p:spPr>
          <a:xfrm>
            <a:off x="306930" y="5894751"/>
            <a:ext cx="8583120" cy="523875"/>
          </a:xfrm>
          <a:prstGeom prst="roundRect">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9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Standar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2"/>
          <p:cNvSpPr>
            <a:spLocks noGrp="1"/>
          </p:cNvSpPr>
          <p:nvPr>
            <p:ph type="body" idx="10"/>
          </p:nvPr>
        </p:nvSpPr>
        <p:spPr>
          <a:xfrm>
            <a:off x="306930" y="5894751"/>
            <a:ext cx="8583120" cy="523875"/>
          </a:xfrm>
          <a:prstGeom prst="roundRect">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9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Standar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2"/>
          <p:cNvSpPr>
            <a:spLocks noGrp="1"/>
          </p:cNvSpPr>
          <p:nvPr>
            <p:ph type="body" idx="10"/>
          </p:nvPr>
        </p:nvSpPr>
        <p:spPr>
          <a:xfrm>
            <a:off x="306930" y="5894751"/>
            <a:ext cx="8583120" cy="523875"/>
          </a:xfrm>
          <a:prstGeom prst="roundRect">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9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3" name="Title 12"/>
          <p:cNvSpPr>
            <a:spLocks noGrp="1"/>
          </p:cNvSpPr>
          <p:nvPr>
            <p:ph type="title"/>
          </p:nvPr>
        </p:nvSpPr>
        <p:spPr>
          <a:ln>
            <a:noFill/>
          </a:ln>
        </p:spPr>
        <p:txBody>
          <a:bodyPr/>
          <a:lstStyle>
            <a:lvl1pPr>
              <a:defRPr baseline="0"/>
            </a:lvl1pPr>
          </a:lstStyle>
          <a:p>
            <a:r>
              <a:rPr lang="en-US" smtClean="0"/>
              <a:t>Click to edit Master title style</a:t>
            </a:r>
            <a:endParaRPr lang="en-GB" dirty="0"/>
          </a:p>
        </p:txBody>
      </p:sp>
      <p:sp>
        <p:nvSpPr>
          <p:cNvPr id="8" name="Text Placeholder 7"/>
          <p:cNvSpPr>
            <a:spLocks noGrp="1"/>
          </p:cNvSpPr>
          <p:nvPr>
            <p:ph type="body" sz="quarter" idx="10" hasCustomPrompt="1"/>
          </p:nvPr>
        </p:nvSpPr>
        <p:spPr>
          <a:xfrm>
            <a:off x="114300" y="1300359"/>
            <a:ext cx="8893420" cy="792000"/>
          </a:xfrm>
        </p:spPr>
        <p:txBody>
          <a:bodyPr anchor="ctr" anchorCtr="0"/>
          <a:lstStyle>
            <a:lvl1pPr marL="358775" indent="-358775">
              <a:buNone/>
              <a:tabLst>
                <a:tab pos="358775" algn="l"/>
              </a:tabLst>
              <a:defRPr sz="2400"/>
            </a:lvl1pPr>
          </a:lstStyle>
          <a:p>
            <a:pPr lvl="0"/>
            <a:r>
              <a:rPr lang="en-US" dirty="0" smtClean="0"/>
              <a:t>1.	Click to edit Master text styles</a:t>
            </a:r>
          </a:p>
        </p:txBody>
      </p:sp>
      <p:sp>
        <p:nvSpPr>
          <p:cNvPr id="9" name="Text Placeholder 7"/>
          <p:cNvSpPr>
            <a:spLocks noGrp="1"/>
          </p:cNvSpPr>
          <p:nvPr>
            <p:ph type="body" sz="quarter" idx="11" hasCustomPrompt="1"/>
          </p:nvPr>
        </p:nvSpPr>
        <p:spPr>
          <a:xfrm>
            <a:off x="114300" y="2284936"/>
            <a:ext cx="8893420" cy="792000"/>
          </a:xfrm>
        </p:spPr>
        <p:txBody>
          <a:bodyPr anchor="ctr" anchorCtr="0"/>
          <a:lstStyle>
            <a:lvl1pPr marL="358775" indent="-358775">
              <a:buNone/>
              <a:tabLst>
                <a:tab pos="358775" algn="l"/>
              </a:tabLst>
              <a:defRPr sz="2400"/>
            </a:lvl1pPr>
          </a:lstStyle>
          <a:p>
            <a:pPr lvl="0"/>
            <a:r>
              <a:rPr lang="en-US" dirty="0" smtClean="0"/>
              <a:t>2.	Click to edit Master text styles</a:t>
            </a:r>
          </a:p>
        </p:txBody>
      </p:sp>
      <p:sp>
        <p:nvSpPr>
          <p:cNvPr id="10" name="Text Placeholder 7"/>
          <p:cNvSpPr>
            <a:spLocks noGrp="1"/>
          </p:cNvSpPr>
          <p:nvPr>
            <p:ph type="body" sz="quarter" idx="12" hasCustomPrompt="1"/>
          </p:nvPr>
        </p:nvSpPr>
        <p:spPr>
          <a:xfrm>
            <a:off x="114300" y="4254090"/>
            <a:ext cx="8893420" cy="792000"/>
          </a:xfrm>
        </p:spPr>
        <p:txBody>
          <a:bodyPr anchor="ctr" anchorCtr="0"/>
          <a:lstStyle>
            <a:lvl1pPr marL="358775" indent="-358775">
              <a:buNone/>
              <a:tabLst>
                <a:tab pos="358775" algn="l"/>
              </a:tabLst>
              <a:defRPr sz="2400"/>
            </a:lvl1pPr>
          </a:lstStyle>
          <a:p>
            <a:pPr lvl="0"/>
            <a:r>
              <a:rPr lang="en-US" dirty="0" smtClean="0"/>
              <a:t>4.	Click to edit Master text styles</a:t>
            </a:r>
          </a:p>
        </p:txBody>
      </p:sp>
      <p:sp>
        <p:nvSpPr>
          <p:cNvPr id="11" name="Text Placeholder 7"/>
          <p:cNvSpPr>
            <a:spLocks noGrp="1"/>
          </p:cNvSpPr>
          <p:nvPr>
            <p:ph type="body" sz="quarter" idx="13" hasCustomPrompt="1"/>
          </p:nvPr>
        </p:nvSpPr>
        <p:spPr>
          <a:xfrm>
            <a:off x="114300" y="3269513"/>
            <a:ext cx="8893420" cy="792000"/>
          </a:xfrm>
        </p:spPr>
        <p:txBody>
          <a:bodyPr anchor="ctr" anchorCtr="0"/>
          <a:lstStyle>
            <a:lvl1pPr marL="358775" indent="-358775">
              <a:buNone/>
              <a:tabLst>
                <a:tab pos="358775" algn="l"/>
              </a:tabLst>
              <a:defRPr sz="2400"/>
            </a:lvl1pPr>
          </a:lstStyle>
          <a:p>
            <a:pPr lvl="0"/>
            <a:r>
              <a:rPr lang="en-US" dirty="0" smtClean="0"/>
              <a:t>3.	Click to edit Master text styles</a:t>
            </a:r>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Standar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2"/>
          <p:cNvSpPr>
            <a:spLocks noGrp="1"/>
          </p:cNvSpPr>
          <p:nvPr>
            <p:ph type="body" idx="10"/>
          </p:nvPr>
        </p:nvSpPr>
        <p:spPr>
          <a:xfrm>
            <a:off x="306930" y="5894751"/>
            <a:ext cx="8583120" cy="523875"/>
          </a:xfrm>
          <a:prstGeom prst="roundRect">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9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Standar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2"/>
          <p:cNvSpPr>
            <a:spLocks noGrp="1"/>
          </p:cNvSpPr>
          <p:nvPr>
            <p:ph type="body" idx="10"/>
          </p:nvPr>
        </p:nvSpPr>
        <p:spPr>
          <a:xfrm>
            <a:off x="306930" y="5894751"/>
            <a:ext cx="8583120" cy="523875"/>
          </a:xfrm>
          <a:prstGeom prst="roundRect">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9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9E4"/>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rgbClr val="00B9E4"/>
              </a:buClr>
              <a:buSzPct val="150000"/>
              <a:defRPr/>
            </a:lvl1pPr>
            <a:lvl2pPr>
              <a:buClr>
                <a:srgbClr val="00B9E4"/>
              </a:buClr>
              <a:buSzPct val="150000"/>
              <a:defRPr/>
            </a:lvl2pPr>
            <a:lvl3pPr>
              <a:buClr>
                <a:srgbClr val="00B9E4"/>
              </a:buClr>
              <a:buSzPct val="150000"/>
              <a:defRPr/>
            </a:lvl3pPr>
            <a:lvl4pPr>
              <a:buClr>
                <a:srgbClr val="00B9E4"/>
              </a:buClr>
              <a:buSzPct val="15000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2"/>
          <p:cNvSpPr>
            <a:spLocks noGrp="1"/>
          </p:cNvSpPr>
          <p:nvPr>
            <p:ph type="body" idx="10" hasCustomPrompt="1"/>
          </p:nvPr>
        </p:nvSpPr>
        <p:spPr>
          <a:xfrm>
            <a:off x="5657010" y="5827162"/>
            <a:ext cx="3350710" cy="523875"/>
          </a:xfrm>
          <a:prstGeom prst="roundRect">
            <a:avLst>
              <a:gd name="adj" fmla="val 0"/>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10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Source: </a:t>
            </a:r>
          </a:p>
        </p:txBody>
      </p:sp>
      <p:sp>
        <p:nvSpPr>
          <p:cNvPr id="5" name="Text Placeholder 2"/>
          <p:cNvSpPr>
            <a:spLocks noGrp="1"/>
          </p:cNvSpPr>
          <p:nvPr>
            <p:ph type="body" idx="11" hasCustomPrompt="1"/>
          </p:nvPr>
        </p:nvSpPr>
        <p:spPr>
          <a:xfrm>
            <a:off x="114300" y="5833647"/>
            <a:ext cx="5390058" cy="523875"/>
          </a:xfrm>
          <a:prstGeom prst="roundRect">
            <a:avLst>
              <a:gd name="adj" fmla="val 0"/>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l">
              <a:buNone/>
              <a:defRPr sz="11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Note:</a:t>
            </a:r>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sz="half" idx="1"/>
          </p:nvPr>
        </p:nvSpPr>
        <p:spPr>
          <a:xfrm>
            <a:off x="257908" y="1003300"/>
            <a:ext cx="4149969" cy="5562600"/>
          </a:xfrm>
        </p:spPr>
        <p:txBody>
          <a:bodyPr/>
          <a:lstStyle>
            <a:lvl1pPr>
              <a:defRPr sz="2000"/>
            </a:lvl1pPr>
            <a:lvl2pPr>
              <a:defRPr sz="1600"/>
            </a:lvl2pPr>
            <a:lvl3pP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700954" y="990600"/>
            <a:ext cx="4185138" cy="5575300"/>
          </a:xfrm>
        </p:spPr>
        <p:txBody>
          <a:bodyPr/>
          <a:lstStyle>
            <a:lvl1pPr>
              <a:defRPr sz="2000"/>
            </a:lvl1pPr>
            <a:lvl2pPr>
              <a:defRPr sz="1600"/>
            </a:lvl2pPr>
            <a:lvl3pP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2"/>
          <p:cNvSpPr>
            <a:spLocks noGrp="1"/>
          </p:cNvSpPr>
          <p:nvPr>
            <p:ph type="body" idx="10"/>
          </p:nvPr>
        </p:nvSpPr>
        <p:spPr>
          <a:xfrm>
            <a:off x="4702628" y="5894751"/>
            <a:ext cx="4187422" cy="523875"/>
          </a:xfrm>
          <a:prstGeom prst="roundRect">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9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2"/>
          <p:cNvSpPr>
            <a:spLocks noGrp="1"/>
          </p:cNvSpPr>
          <p:nvPr>
            <p:ph type="body" idx="11"/>
          </p:nvPr>
        </p:nvSpPr>
        <p:spPr>
          <a:xfrm>
            <a:off x="217536" y="5904651"/>
            <a:ext cx="4187422" cy="523875"/>
          </a:xfrm>
          <a:prstGeom prst="roundRect">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9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with Sub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257908" y="1117600"/>
            <a:ext cx="4161692" cy="523875"/>
          </a:xfrm>
          <a:prstGeom prst="roundRect">
            <a:avLst/>
          </a:prstGeom>
          <a:solidFill>
            <a:srgbClr val="709CCA"/>
          </a:solidFill>
          <a:ln>
            <a:solidFill>
              <a:srgbClr val="709CCA"/>
            </a:solidFill>
          </a:ln>
          <a:effectLst>
            <a:outerShdw blurRad="50800" dist="38100" dir="2700000" algn="tl" rotWithShape="0">
              <a:prstClr val="black">
                <a:alpha val="40000"/>
              </a:prstClr>
            </a:outerShdw>
          </a:effectLst>
        </p:spPr>
        <p:txBody>
          <a:bodyPr anchor="ct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2"/>
          <p:cNvSpPr>
            <a:spLocks noGrp="1"/>
          </p:cNvSpPr>
          <p:nvPr>
            <p:ph sz="half" idx="11"/>
          </p:nvPr>
        </p:nvSpPr>
        <p:spPr>
          <a:xfrm>
            <a:off x="257908" y="1727200"/>
            <a:ext cx="4149969" cy="4838700"/>
          </a:xfrm>
        </p:spPr>
        <p:txBody>
          <a:bodyPr/>
          <a:lstStyle>
            <a:lvl1pPr>
              <a:defRPr sz="2000"/>
            </a:lvl1pPr>
            <a:lvl2pPr>
              <a:defRPr sz="1600"/>
            </a:lvl2pPr>
            <a:lvl3pP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3"/>
          <p:cNvSpPr>
            <a:spLocks noGrp="1"/>
          </p:cNvSpPr>
          <p:nvPr>
            <p:ph sz="half" idx="2"/>
          </p:nvPr>
        </p:nvSpPr>
        <p:spPr>
          <a:xfrm>
            <a:off x="4700954" y="1727200"/>
            <a:ext cx="4185138" cy="4838700"/>
          </a:xfrm>
        </p:spPr>
        <p:txBody>
          <a:bodyPr/>
          <a:lstStyle>
            <a:lvl1pPr>
              <a:defRPr sz="2000"/>
            </a:lvl1pPr>
            <a:lvl2pPr>
              <a:defRPr sz="1600"/>
            </a:lvl2pPr>
            <a:lvl3pP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2"/>
          <p:cNvSpPr>
            <a:spLocks noGrp="1"/>
          </p:cNvSpPr>
          <p:nvPr>
            <p:ph type="body" idx="12"/>
          </p:nvPr>
        </p:nvSpPr>
        <p:spPr>
          <a:xfrm>
            <a:off x="4700954" y="1117600"/>
            <a:ext cx="4161692" cy="523875"/>
          </a:xfrm>
          <a:prstGeom prst="roundRect">
            <a:avLst/>
          </a:prstGeom>
          <a:solidFill>
            <a:srgbClr val="709CCA"/>
          </a:solidFill>
          <a:ln>
            <a:solidFill>
              <a:srgbClr val="709CCA"/>
            </a:solidFill>
          </a:ln>
          <a:effectLst>
            <a:outerShdw blurRad="50800" dist="38100" dir="2700000" algn="tl" rotWithShape="0">
              <a:prstClr val="black">
                <a:alpha val="40000"/>
              </a:prstClr>
            </a:outerShdw>
          </a:effectLst>
        </p:spPr>
        <p:txBody>
          <a:bodyPr anchor="ctr"/>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Text Placeholder 2"/>
          <p:cNvSpPr>
            <a:spLocks noGrp="1"/>
          </p:cNvSpPr>
          <p:nvPr>
            <p:ph type="body" idx="10"/>
          </p:nvPr>
        </p:nvSpPr>
        <p:spPr>
          <a:xfrm>
            <a:off x="4702628" y="5894751"/>
            <a:ext cx="4187422" cy="523875"/>
          </a:xfrm>
          <a:prstGeom prst="roundRect">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9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2"/>
          <p:cNvSpPr>
            <a:spLocks noGrp="1"/>
          </p:cNvSpPr>
          <p:nvPr>
            <p:ph type="body" idx="13"/>
          </p:nvPr>
        </p:nvSpPr>
        <p:spPr>
          <a:xfrm>
            <a:off x="217536" y="5904651"/>
            <a:ext cx="4187422" cy="523875"/>
          </a:xfrm>
          <a:prstGeom prst="roundRect">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9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4177" y="0"/>
            <a:ext cx="8693057" cy="1627322"/>
          </a:xfrm>
          <a:prstGeom prst="rect">
            <a:avLst/>
          </a:prstGeom>
        </p:spPr>
        <p:txBody>
          <a:bodyPr/>
          <a:lstStyle>
            <a:lvl1pPr marL="0" indent="0">
              <a:defRPr sz="4400" b="1" cap="all" baseline="0">
                <a:solidFill>
                  <a:schemeClr val="bg1"/>
                </a:solidFill>
              </a:defRPr>
            </a:lvl1pPr>
          </a:lstStyle>
          <a:p>
            <a:pPr lvl="0"/>
            <a:r>
              <a:rPr lang="en-US" dirty="0" smtClean="0"/>
              <a:t>Click to edit Master text styles</a:t>
            </a:r>
          </a:p>
        </p:txBody>
      </p:sp>
      <p:sp>
        <p:nvSpPr>
          <p:cNvPr id="5" name="Text Placeholder 4"/>
          <p:cNvSpPr>
            <a:spLocks noGrp="1"/>
          </p:cNvSpPr>
          <p:nvPr>
            <p:ph type="body" sz="quarter" idx="11"/>
          </p:nvPr>
        </p:nvSpPr>
        <p:spPr>
          <a:xfrm>
            <a:off x="174177" y="1646372"/>
            <a:ext cx="8693057" cy="538563"/>
          </a:xfrm>
          <a:prstGeom prst="rect">
            <a:avLst/>
          </a:prstGeom>
        </p:spPr>
        <p:txBody>
          <a:bodyPr/>
          <a:lstStyle>
            <a:lvl1pPr>
              <a:defRPr sz="2400" b="1" cap="all" baseline="0"/>
            </a:lvl1pPr>
          </a:lstStyle>
          <a:p>
            <a:pPr lvl="0"/>
            <a:r>
              <a:rPr lang="en-US" dirty="0" smtClean="0"/>
              <a:t>Click to edit Master text styles</a:t>
            </a:r>
          </a:p>
        </p:txBody>
      </p:sp>
      <p:graphicFrame>
        <p:nvGraphicFramePr>
          <p:cNvPr id="6" name="Table 5"/>
          <p:cNvGraphicFramePr>
            <a:graphicFrameLocks noGrp="1"/>
          </p:cNvGraphicFramePr>
          <p:nvPr userDrawn="1"/>
        </p:nvGraphicFramePr>
        <p:xfrm>
          <a:off x="269875" y="2594396"/>
          <a:ext cx="4519064" cy="3677459"/>
        </p:xfrm>
        <a:graphic>
          <a:graphicData uri="http://schemas.openxmlformats.org/drawingml/2006/table">
            <a:tbl>
              <a:tblPr/>
              <a:tblGrid>
                <a:gridCol w="4519064"/>
              </a:tblGrid>
              <a:tr h="283059">
                <a:tc>
                  <a:txBody>
                    <a:bodyPr/>
                    <a:lstStyle/>
                    <a:p>
                      <a:pPr marL="2286635" indent="-2196465">
                        <a:lnSpc>
                          <a:spcPct val="110000"/>
                        </a:lnSpc>
                        <a:spcAft>
                          <a:spcPts val="300"/>
                        </a:spcAft>
                      </a:pPr>
                      <a:r>
                        <a:rPr lang="en-GB" sz="1800" b="1" dirty="0">
                          <a:solidFill>
                            <a:schemeClr val="bg1"/>
                          </a:solidFill>
                          <a:latin typeface="Arial"/>
                          <a:ea typeface="Calibri"/>
                          <a:cs typeface="Times New Roman"/>
                        </a:rPr>
                        <a:t>MARKETS </a:t>
                      </a:r>
                      <a:endParaRPr lang="en-GB" sz="1050" dirty="0">
                        <a:solidFill>
                          <a:schemeClr val="bg1"/>
                        </a:solidFill>
                        <a:latin typeface="Calibri"/>
                        <a:ea typeface="Calibri"/>
                        <a:cs typeface="Times New Roman"/>
                      </a:endParaRPr>
                    </a:p>
                  </a:txBody>
                  <a:tcPr marL="81896" marR="7226" marT="58974"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r>
              <a:tr h="283059">
                <a:tc>
                  <a:txBody>
                    <a:bodyPr/>
                    <a:lstStyle/>
                    <a:p>
                      <a:pPr marL="2286635" indent="-2196465">
                        <a:lnSpc>
                          <a:spcPct val="110000"/>
                        </a:lnSpc>
                        <a:spcAft>
                          <a:spcPts val="300"/>
                        </a:spcAft>
                      </a:pPr>
                      <a:r>
                        <a:rPr lang="en-GB" sz="1000" b="1" dirty="0">
                          <a:solidFill>
                            <a:schemeClr val="bg1"/>
                          </a:solidFill>
                          <a:latin typeface="Arial"/>
                          <a:ea typeface="Calibri"/>
                          <a:cs typeface="Times New Roman"/>
                        </a:rPr>
                        <a:t>Renewable </a:t>
                      </a:r>
                      <a:r>
                        <a:rPr lang="en-GB" sz="1000" b="1" dirty="0" smtClean="0">
                          <a:solidFill>
                            <a:schemeClr val="bg1"/>
                          </a:solidFill>
                          <a:latin typeface="Arial"/>
                          <a:ea typeface="Calibri"/>
                          <a:cs typeface="Times New Roman"/>
                        </a:rPr>
                        <a:t>Energy</a:t>
                      </a:r>
                      <a:endParaRPr lang="en-GB" sz="900" b="1" dirty="0">
                        <a:solidFill>
                          <a:schemeClr val="bg1"/>
                        </a:solidFill>
                        <a:latin typeface="Calibri"/>
                        <a:ea typeface="Calibri"/>
                        <a:cs typeface="Times New Roman"/>
                      </a:endParaRPr>
                    </a:p>
                    <a:p>
                      <a:pPr marL="2286635" indent="-2196465">
                        <a:lnSpc>
                          <a:spcPct val="110000"/>
                        </a:lnSpc>
                        <a:spcAft>
                          <a:spcPts val="300"/>
                        </a:spcAft>
                      </a:pPr>
                      <a:r>
                        <a:rPr lang="en-GB" sz="1000" b="1" dirty="0">
                          <a:solidFill>
                            <a:schemeClr val="bg1"/>
                          </a:solidFill>
                          <a:latin typeface="Arial"/>
                          <a:ea typeface="Calibri"/>
                          <a:cs typeface="Times New Roman"/>
                        </a:rPr>
                        <a:t>Carbon </a:t>
                      </a:r>
                      <a:r>
                        <a:rPr lang="en-GB" sz="1000" b="1" dirty="0" smtClean="0">
                          <a:solidFill>
                            <a:schemeClr val="bg1"/>
                          </a:solidFill>
                          <a:latin typeface="Arial"/>
                          <a:ea typeface="Calibri"/>
                          <a:cs typeface="Times New Roman"/>
                        </a:rPr>
                        <a:t>Markets</a:t>
                      </a:r>
                      <a:endParaRPr lang="en-GB" sz="900" b="1" dirty="0">
                        <a:solidFill>
                          <a:schemeClr val="bg1"/>
                        </a:solidFill>
                        <a:latin typeface="Calibri"/>
                        <a:ea typeface="Calibri"/>
                        <a:cs typeface="Times New Roman"/>
                      </a:endParaRPr>
                    </a:p>
                    <a:p>
                      <a:pPr marL="2286635" indent="-2196465">
                        <a:lnSpc>
                          <a:spcPct val="110000"/>
                        </a:lnSpc>
                        <a:spcAft>
                          <a:spcPts val="300"/>
                        </a:spcAft>
                      </a:pPr>
                      <a:r>
                        <a:rPr lang="en-GB" sz="1000" b="1" dirty="0">
                          <a:solidFill>
                            <a:schemeClr val="bg1"/>
                          </a:solidFill>
                          <a:latin typeface="Arial"/>
                          <a:ea typeface="Calibri"/>
                          <a:cs typeface="Times New Roman"/>
                        </a:rPr>
                        <a:t>Energy </a:t>
                      </a:r>
                      <a:r>
                        <a:rPr lang="en-GB" sz="1000" b="1" dirty="0" smtClean="0">
                          <a:solidFill>
                            <a:schemeClr val="bg1"/>
                          </a:solidFill>
                          <a:latin typeface="Arial"/>
                          <a:ea typeface="Calibri"/>
                          <a:cs typeface="Times New Roman"/>
                        </a:rPr>
                        <a:t>Smart Technologies</a:t>
                      </a:r>
                      <a:endParaRPr lang="en-GB" sz="900" b="1" dirty="0">
                        <a:solidFill>
                          <a:schemeClr val="bg1"/>
                        </a:solidFill>
                        <a:latin typeface="Calibri"/>
                        <a:ea typeface="Calibri"/>
                        <a:cs typeface="Times New Roman"/>
                      </a:endParaRPr>
                    </a:p>
                    <a:p>
                      <a:pPr marL="2286635" indent="-2196465">
                        <a:lnSpc>
                          <a:spcPct val="110000"/>
                        </a:lnSpc>
                        <a:spcAft>
                          <a:spcPts val="300"/>
                        </a:spcAft>
                      </a:pPr>
                      <a:r>
                        <a:rPr lang="en-GB" sz="1000" b="1" dirty="0">
                          <a:solidFill>
                            <a:schemeClr val="bg1"/>
                          </a:solidFill>
                          <a:latin typeface="Arial"/>
                          <a:ea typeface="Calibri"/>
                          <a:cs typeface="Times New Roman"/>
                        </a:rPr>
                        <a:t>Renewable </a:t>
                      </a:r>
                      <a:r>
                        <a:rPr lang="en-GB" sz="1000" b="1" dirty="0" smtClean="0">
                          <a:solidFill>
                            <a:schemeClr val="bg1"/>
                          </a:solidFill>
                          <a:latin typeface="Arial"/>
                          <a:ea typeface="Calibri"/>
                          <a:cs typeface="Times New Roman"/>
                        </a:rPr>
                        <a:t>Energy Certificates</a:t>
                      </a:r>
                      <a:endParaRPr lang="en-GB" sz="900" b="1" dirty="0">
                        <a:solidFill>
                          <a:schemeClr val="bg1"/>
                        </a:solidFill>
                        <a:latin typeface="Calibri"/>
                        <a:ea typeface="Calibri"/>
                        <a:cs typeface="Times New Roman"/>
                      </a:endParaRPr>
                    </a:p>
                    <a:p>
                      <a:pPr marL="2286635" indent="-2196465">
                        <a:lnSpc>
                          <a:spcPct val="110000"/>
                        </a:lnSpc>
                        <a:spcAft>
                          <a:spcPts val="300"/>
                        </a:spcAft>
                      </a:pPr>
                      <a:r>
                        <a:rPr lang="en-GB" sz="1000" b="1" dirty="0">
                          <a:solidFill>
                            <a:schemeClr val="bg1"/>
                          </a:solidFill>
                          <a:latin typeface="Arial"/>
                          <a:ea typeface="Calibri"/>
                          <a:cs typeface="Times New Roman"/>
                        </a:rPr>
                        <a:t>Carbon </a:t>
                      </a:r>
                      <a:r>
                        <a:rPr lang="en-GB" sz="1000" b="1" dirty="0" smtClean="0">
                          <a:solidFill>
                            <a:schemeClr val="bg1"/>
                          </a:solidFill>
                          <a:latin typeface="Arial"/>
                          <a:ea typeface="Calibri"/>
                          <a:cs typeface="Times New Roman"/>
                        </a:rPr>
                        <a:t>Capture </a:t>
                      </a:r>
                      <a:r>
                        <a:rPr lang="en-GB" sz="1000" b="1" dirty="0">
                          <a:solidFill>
                            <a:schemeClr val="bg1"/>
                          </a:solidFill>
                          <a:latin typeface="Arial"/>
                          <a:ea typeface="Calibri"/>
                          <a:cs typeface="Times New Roman"/>
                        </a:rPr>
                        <a:t>&amp; </a:t>
                      </a:r>
                      <a:r>
                        <a:rPr lang="en-GB" sz="1000" b="1" dirty="0" smtClean="0">
                          <a:solidFill>
                            <a:schemeClr val="bg1"/>
                          </a:solidFill>
                          <a:latin typeface="Arial"/>
                          <a:ea typeface="Calibri"/>
                          <a:cs typeface="Times New Roman"/>
                        </a:rPr>
                        <a:t>Storage</a:t>
                      </a:r>
                      <a:endParaRPr lang="en-GB" sz="900" b="1" dirty="0">
                        <a:solidFill>
                          <a:schemeClr val="bg1"/>
                        </a:solidFill>
                        <a:latin typeface="Calibri"/>
                        <a:ea typeface="Calibri"/>
                        <a:cs typeface="Times New Roman"/>
                      </a:endParaRPr>
                    </a:p>
                    <a:p>
                      <a:pPr marL="2286635" indent="-2196465">
                        <a:lnSpc>
                          <a:spcPct val="110000"/>
                        </a:lnSpc>
                        <a:spcAft>
                          <a:spcPts val="300"/>
                        </a:spcAft>
                      </a:pPr>
                      <a:r>
                        <a:rPr lang="en-GB" sz="1000" b="1" dirty="0">
                          <a:solidFill>
                            <a:schemeClr val="bg1"/>
                          </a:solidFill>
                          <a:latin typeface="Arial"/>
                          <a:ea typeface="Calibri"/>
                          <a:cs typeface="Times New Roman"/>
                        </a:rPr>
                        <a:t>Power</a:t>
                      </a:r>
                      <a:endParaRPr lang="en-GB" sz="900" b="1" dirty="0">
                        <a:solidFill>
                          <a:schemeClr val="bg1"/>
                        </a:solidFill>
                        <a:latin typeface="Calibri"/>
                        <a:ea typeface="Calibri"/>
                        <a:cs typeface="Times New Roman"/>
                      </a:endParaRPr>
                    </a:p>
                    <a:p>
                      <a:pPr marL="2286635" indent="-2196465">
                        <a:lnSpc>
                          <a:spcPct val="110000"/>
                        </a:lnSpc>
                        <a:spcAft>
                          <a:spcPts val="300"/>
                        </a:spcAft>
                      </a:pPr>
                      <a:r>
                        <a:rPr lang="en-GB" sz="1000" b="1" dirty="0">
                          <a:solidFill>
                            <a:schemeClr val="bg1"/>
                          </a:solidFill>
                          <a:latin typeface="Arial"/>
                          <a:ea typeface="Calibri"/>
                          <a:cs typeface="Times New Roman"/>
                        </a:rPr>
                        <a:t>Water</a:t>
                      </a:r>
                      <a:endParaRPr lang="en-GB" sz="900" b="1" dirty="0">
                        <a:solidFill>
                          <a:schemeClr val="bg1"/>
                        </a:solidFill>
                        <a:latin typeface="Calibri"/>
                        <a:ea typeface="Calibri"/>
                        <a:cs typeface="Times New Roman"/>
                      </a:endParaRPr>
                    </a:p>
                    <a:p>
                      <a:pPr marL="2286635" indent="-2196465">
                        <a:lnSpc>
                          <a:spcPct val="110000"/>
                        </a:lnSpc>
                        <a:spcAft>
                          <a:spcPts val="300"/>
                        </a:spcAft>
                      </a:pPr>
                      <a:r>
                        <a:rPr lang="en-GB" sz="1000" b="1" dirty="0" smtClean="0">
                          <a:solidFill>
                            <a:schemeClr val="bg1"/>
                          </a:solidFill>
                          <a:latin typeface="Arial"/>
                          <a:ea typeface="Calibri"/>
                          <a:cs typeface="Times New Roman"/>
                        </a:rPr>
                        <a:t>Nuclear</a:t>
                      </a:r>
                      <a:endParaRPr lang="en-GB" sz="900" b="1" dirty="0">
                        <a:solidFill>
                          <a:schemeClr val="bg1"/>
                        </a:solidFill>
                        <a:latin typeface="Calibri"/>
                        <a:ea typeface="Calibri"/>
                        <a:cs typeface="Times New Roman"/>
                      </a:endParaRPr>
                    </a:p>
                  </a:txBody>
                  <a:tcPr marL="81896" marR="7226" marT="58974"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r>
              <a:tr h="283059">
                <a:tc>
                  <a:txBody>
                    <a:bodyPr/>
                    <a:lstStyle/>
                    <a:p>
                      <a:pPr marL="2286635" indent="-2196465">
                        <a:lnSpc>
                          <a:spcPct val="110000"/>
                        </a:lnSpc>
                        <a:spcAft>
                          <a:spcPts val="300"/>
                        </a:spcAft>
                      </a:pPr>
                      <a:r>
                        <a:rPr lang="en-GB" sz="1800" b="1" dirty="0">
                          <a:solidFill>
                            <a:schemeClr val="bg1"/>
                          </a:solidFill>
                          <a:latin typeface="Arial"/>
                          <a:ea typeface="Calibri"/>
                          <a:cs typeface="Times New Roman"/>
                        </a:rPr>
                        <a:t>SERVICES</a:t>
                      </a:r>
                      <a:endParaRPr lang="en-GB" sz="1050" dirty="0">
                        <a:solidFill>
                          <a:schemeClr val="bg1"/>
                        </a:solidFill>
                        <a:latin typeface="Calibri"/>
                        <a:ea typeface="Calibri"/>
                        <a:cs typeface="Times New Roman"/>
                      </a:endParaRPr>
                    </a:p>
                  </a:txBody>
                  <a:tcPr marL="81896" marR="7226" marT="58974"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38100" cap="flat" cmpd="sng" algn="ctr">
                      <a:noFill/>
                      <a:prstDash val="dot"/>
                      <a:round/>
                      <a:headEnd type="none" w="med" len="med"/>
                      <a:tailEnd type="none" w="med" len="med"/>
                    </a:lnB>
                    <a:lnTlToBr w="12700" cmpd="sng">
                      <a:noFill/>
                      <a:prstDash val="solid"/>
                    </a:lnTlToBr>
                    <a:lnBlToTr w="12700" cmpd="sng">
                      <a:noFill/>
                      <a:prstDash val="solid"/>
                    </a:lnBlToTr>
                    <a:noFill/>
                  </a:tcPr>
                </a:tc>
              </a:tr>
              <a:tr h="1125990">
                <a:tc>
                  <a:txBody>
                    <a:bodyPr/>
                    <a:lstStyle/>
                    <a:p>
                      <a:pPr marL="2286635" indent="-2196465">
                        <a:lnSpc>
                          <a:spcPct val="110000"/>
                        </a:lnSpc>
                        <a:spcAft>
                          <a:spcPts val="300"/>
                        </a:spcAft>
                      </a:pPr>
                      <a:r>
                        <a:rPr lang="en-GB" sz="1000" b="1" kern="1200" dirty="0" smtClean="0">
                          <a:solidFill>
                            <a:schemeClr val="bg1"/>
                          </a:solidFill>
                          <a:latin typeface="+mj-lt"/>
                          <a:ea typeface="Calibri"/>
                          <a:cs typeface="Times New Roman"/>
                        </a:rPr>
                        <a:t>Insight: </a:t>
                      </a:r>
                      <a:r>
                        <a:rPr lang="en-GB" sz="1000" kern="1200" dirty="0" smtClean="0">
                          <a:solidFill>
                            <a:schemeClr val="bg1"/>
                          </a:solidFill>
                          <a:latin typeface="+mj-lt"/>
                          <a:ea typeface="Calibri"/>
                          <a:cs typeface="Times New Roman"/>
                        </a:rPr>
                        <a:t>research, analysis &amp; forecasting</a:t>
                      </a:r>
                      <a:endParaRPr lang="en-GB" sz="1000" kern="1200" dirty="0">
                        <a:solidFill>
                          <a:schemeClr val="bg1"/>
                        </a:solidFill>
                        <a:latin typeface="+mj-lt"/>
                        <a:ea typeface="Calibri"/>
                        <a:cs typeface="Times New Roman"/>
                      </a:endParaRPr>
                    </a:p>
                    <a:p>
                      <a:pPr marL="2286635" indent="-2196465">
                        <a:lnSpc>
                          <a:spcPct val="110000"/>
                        </a:lnSpc>
                        <a:spcAft>
                          <a:spcPts val="300"/>
                        </a:spcAft>
                      </a:pPr>
                      <a:r>
                        <a:rPr lang="en-GB" sz="1000" b="1" kern="1200" dirty="0" smtClean="0">
                          <a:solidFill>
                            <a:schemeClr val="bg1"/>
                          </a:solidFill>
                          <a:latin typeface="+mj-lt"/>
                          <a:ea typeface="Calibri"/>
                          <a:cs typeface="Times New Roman"/>
                        </a:rPr>
                        <a:t>Industry Intelligence</a:t>
                      </a:r>
                      <a:r>
                        <a:rPr lang="en-GB" sz="1000" kern="1200" dirty="0" smtClean="0">
                          <a:solidFill>
                            <a:schemeClr val="bg1"/>
                          </a:solidFill>
                          <a:latin typeface="+mj-lt"/>
                          <a:ea typeface="Calibri"/>
                          <a:cs typeface="Times New Roman"/>
                        </a:rPr>
                        <a:t>: data &amp; analytics</a:t>
                      </a:r>
                      <a:endParaRPr lang="en-GB" sz="1000" kern="1200" dirty="0">
                        <a:solidFill>
                          <a:schemeClr val="bg1"/>
                        </a:solidFill>
                        <a:latin typeface="+mj-lt"/>
                        <a:ea typeface="Calibri"/>
                        <a:cs typeface="Times New Roman"/>
                      </a:endParaRPr>
                    </a:p>
                    <a:p>
                      <a:pPr marL="2286635" indent="-2196465">
                        <a:lnSpc>
                          <a:spcPct val="110000"/>
                        </a:lnSpc>
                        <a:spcAft>
                          <a:spcPts val="300"/>
                        </a:spcAft>
                      </a:pPr>
                      <a:r>
                        <a:rPr lang="en-GB" sz="1000" b="1" kern="1200" dirty="0">
                          <a:solidFill>
                            <a:schemeClr val="bg1"/>
                          </a:solidFill>
                          <a:latin typeface="+mj-lt"/>
                          <a:ea typeface="Calibri"/>
                          <a:cs typeface="Times New Roman"/>
                        </a:rPr>
                        <a:t>News &amp; </a:t>
                      </a:r>
                      <a:r>
                        <a:rPr lang="en-GB" sz="1000" b="1" kern="1200" dirty="0" smtClean="0">
                          <a:solidFill>
                            <a:schemeClr val="bg1"/>
                          </a:solidFill>
                          <a:latin typeface="+mj-lt"/>
                          <a:ea typeface="Calibri"/>
                          <a:cs typeface="Times New Roman"/>
                        </a:rPr>
                        <a:t>Briefing: </a:t>
                      </a:r>
                      <a:r>
                        <a:rPr lang="en-GB" sz="1000" kern="1200" dirty="0" smtClean="0">
                          <a:solidFill>
                            <a:schemeClr val="bg1"/>
                          </a:solidFill>
                          <a:latin typeface="+mj-lt"/>
                          <a:ea typeface="Calibri"/>
                          <a:cs typeface="Times New Roman"/>
                        </a:rPr>
                        <a:t>daily, weekly &amp; monthly</a:t>
                      </a:r>
                      <a:endParaRPr lang="en-GB" sz="1000" kern="1200" dirty="0">
                        <a:solidFill>
                          <a:schemeClr val="bg1"/>
                        </a:solidFill>
                        <a:latin typeface="+mj-lt"/>
                        <a:ea typeface="Calibri"/>
                        <a:cs typeface="Times New Roman"/>
                      </a:endParaRPr>
                    </a:p>
                    <a:p>
                      <a:pPr marL="2286635" indent="-2196465">
                        <a:lnSpc>
                          <a:spcPct val="110000"/>
                        </a:lnSpc>
                        <a:spcAft>
                          <a:spcPts val="300"/>
                        </a:spcAft>
                      </a:pPr>
                      <a:r>
                        <a:rPr lang="en-GB" sz="1000" b="1" kern="1200" dirty="0" smtClean="0">
                          <a:solidFill>
                            <a:schemeClr val="bg1"/>
                          </a:solidFill>
                          <a:latin typeface="+mj-lt"/>
                          <a:ea typeface="Calibri"/>
                          <a:cs typeface="Times New Roman"/>
                        </a:rPr>
                        <a:t>Applied</a:t>
                      </a:r>
                      <a:r>
                        <a:rPr lang="en-GB" sz="1000" b="1" kern="1200" baseline="0" dirty="0" smtClean="0">
                          <a:solidFill>
                            <a:schemeClr val="bg1"/>
                          </a:solidFill>
                          <a:latin typeface="+mj-lt"/>
                          <a:ea typeface="Calibri"/>
                          <a:cs typeface="Times New Roman"/>
                        </a:rPr>
                        <a:t> Research: </a:t>
                      </a:r>
                      <a:r>
                        <a:rPr lang="en-GB" sz="1000" kern="1200" baseline="0" dirty="0" smtClean="0">
                          <a:solidFill>
                            <a:schemeClr val="bg1"/>
                          </a:solidFill>
                          <a:latin typeface="+mj-lt"/>
                          <a:ea typeface="Calibri"/>
                          <a:cs typeface="Times New Roman"/>
                        </a:rPr>
                        <a:t>c</a:t>
                      </a:r>
                      <a:r>
                        <a:rPr lang="en-GB" sz="1000" kern="1200" dirty="0" smtClean="0">
                          <a:solidFill>
                            <a:schemeClr val="bg1"/>
                          </a:solidFill>
                          <a:latin typeface="+mj-lt"/>
                          <a:ea typeface="Calibri"/>
                          <a:cs typeface="Times New Roman"/>
                        </a:rPr>
                        <a:t>ustom </a:t>
                      </a:r>
                      <a:r>
                        <a:rPr lang="en-GB" sz="1000" kern="1200" dirty="0">
                          <a:solidFill>
                            <a:schemeClr val="bg1"/>
                          </a:solidFill>
                          <a:latin typeface="+mj-lt"/>
                          <a:ea typeface="Calibri"/>
                          <a:cs typeface="Times New Roman"/>
                        </a:rPr>
                        <a:t>research &amp; data mining</a:t>
                      </a:r>
                    </a:p>
                    <a:p>
                      <a:pPr marL="90488" marR="0" indent="0" algn="l" defTabSz="914400" rtl="0" eaLnBrk="1" fontAlgn="auto" latinLnBrk="0" hangingPunct="1">
                        <a:lnSpc>
                          <a:spcPct val="110000"/>
                        </a:lnSpc>
                        <a:spcBef>
                          <a:spcPts val="0"/>
                        </a:spcBef>
                        <a:spcAft>
                          <a:spcPts val="300"/>
                        </a:spcAft>
                        <a:buClrTx/>
                        <a:buSzTx/>
                        <a:buFontTx/>
                        <a:buNone/>
                        <a:tabLst/>
                        <a:defRPr/>
                      </a:pPr>
                      <a:r>
                        <a:rPr lang="en-GB" sz="1000" b="1" kern="1200" dirty="0" smtClean="0">
                          <a:solidFill>
                            <a:schemeClr val="bg1"/>
                          </a:solidFill>
                          <a:latin typeface="+mj-lt"/>
                          <a:ea typeface="Calibri"/>
                          <a:cs typeface="Times New Roman"/>
                        </a:rPr>
                        <a:t>Knowledge Services: </a:t>
                      </a:r>
                      <a:r>
                        <a:rPr lang="en-GB" sz="1000" kern="1200" dirty="0" smtClean="0">
                          <a:solidFill>
                            <a:schemeClr val="bg1"/>
                          </a:solidFill>
                          <a:latin typeface="+mn-lt"/>
                          <a:ea typeface="Calibri"/>
                          <a:cs typeface="Times New Roman"/>
                        </a:rPr>
                        <a:t>Summit, Leadership</a:t>
                      </a:r>
                      <a:r>
                        <a:rPr lang="en-GB" sz="1000" kern="1200" baseline="0" dirty="0" smtClean="0">
                          <a:solidFill>
                            <a:schemeClr val="bg1"/>
                          </a:solidFill>
                          <a:latin typeface="+mn-lt"/>
                          <a:ea typeface="Calibri"/>
                          <a:cs typeface="Times New Roman"/>
                        </a:rPr>
                        <a:t> Forums, Executive Briefings &amp; workshops</a:t>
                      </a:r>
                      <a:endParaRPr lang="en-GB" sz="1000" kern="1200" dirty="0" smtClean="0">
                        <a:solidFill>
                          <a:schemeClr val="bg1"/>
                        </a:solidFill>
                        <a:latin typeface="+mn-lt"/>
                        <a:ea typeface="Calibri"/>
                        <a:cs typeface="Times New Roman"/>
                      </a:endParaRPr>
                    </a:p>
                  </a:txBody>
                  <a:tcPr marL="81896" marR="7226" marT="58974"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noFill/>
                      <a:prstDash val="dot"/>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Content Placeholder 2"/>
          <p:cNvSpPr>
            <a:spLocks noGrp="1"/>
          </p:cNvSpPr>
          <p:nvPr>
            <p:ph sz="half" idx="1"/>
          </p:nvPr>
        </p:nvSpPr>
        <p:spPr>
          <a:xfrm>
            <a:off x="114299" y="1703672"/>
            <a:ext cx="4320000" cy="4562374"/>
          </a:xfrm>
        </p:spPr>
        <p:txBody>
          <a:bodyPr/>
          <a:lstStyle>
            <a:lvl1pPr>
              <a:defRPr sz="1800"/>
            </a:lvl1pPr>
            <a:lvl2pPr>
              <a:defRPr sz="1600"/>
            </a:lvl2pPr>
            <a:lvl3pP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88521" y="1703672"/>
            <a:ext cx="4320000" cy="4562376"/>
          </a:xfrm>
        </p:spPr>
        <p:txBody>
          <a:bodyPr/>
          <a:lstStyle>
            <a:lvl1pPr>
              <a:defRPr sz="1800"/>
            </a:lvl1pPr>
            <a:lvl2pPr>
              <a:defRPr sz="1600"/>
            </a:lvl2pPr>
            <a:lvl3pP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2"/>
          <p:cNvSpPr>
            <a:spLocks noGrp="1"/>
          </p:cNvSpPr>
          <p:nvPr>
            <p:ph type="body" idx="10" hasCustomPrompt="1"/>
          </p:nvPr>
        </p:nvSpPr>
        <p:spPr>
          <a:xfrm>
            <a:off x="4687720" y="5749054"/>
            <a:ext cx="4320000" cy="523875"/>
          </a:xfrm>
          <a:prstGeom prst="roundRect">
            <a:avLst>
              <a:gd name="adj" fmla="val 0"/>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10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Source: </a:t>
            </a:r>
            <a:br>
              <a:rPr lang="en-US" dirty="0" smtClean="0"/>
            </a:br>
            <a:r>
              <a:rPr lang="en-US" dirty="0" smtClean="0"/>
              <a:t>Note</a:t>
            </a:r>
          </a:p>
        </p:txBody>
      </p:sp>
      <p:sp>
        <p:nvSpPr>
          <p:cNvPr id="12" name="Text Placeholder 2"/>
          <p:cNvSpPr>
            <a:spLocks noGrp="1"/>
          </p:cNvSpPr>
          <p:nvPr>
            <p:ph type="body" idx="11" hasCustomPrompt="1"/>
          </p:nvPr>
        </p:nvSpPr>
        <p:spPr>
          <a:xfrm>
            <a:off x="114300" y="5749054"/>
            <a:ext cx="4320000" cy="523875"/>
          </a:xfrm>
          <a:prstGeom prst="roundRect">
            <a:avLst>
              <a:gd name="adj" fmla="val 0"/>
            </a:avLst>
          </a:prstGeom>
          <a:noFill/>
          <a:ln>
            <a:noFill/>
          </a:ln>
        </p:spPr>
        <p:style>
          <a:lnRef idx="2">
            <a:schemeClr val="accent6"/>
          </a:lnRef>
          <a:fillRef idx="1">
            <a:schemeClr val="lt1"/>
          </a:fillRef>
          <a:effectRef idx="0">
            <a:schemeClr val="accent6"/>
          </a:effectRef>
          <a:fontRef idx="none"/>
        </p:style>
        <p:txBody>
          <a:bodyPr tIns="36000" bIns="36000" anchor="b"/>
          <a:lstStyle>
            <a:lvl1pPr marL="0" indent="0" algn="r">
              <a:buNone/>
              <a:defRPr sz="10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Source: </a:t>
            </a:r>
            <a:br>
              <a:rPr lang="en-US" dirty="0" smtClean="0"/>
            </a:br>
            <a:r>
              <a:rPr lang="en-US" dirty="0" smtClean="0"/>
              <a:t>Note</a:t>
            </a:r>
          </a:p>
        </p:txBody>
      </p:sp>
      <p:sp>
        <p:nvSpPr>
          <p:cNvPr id="8" name="Text Placeholder 7"/>
          <p:cNvSpPr>
            <a:spLocks noGrp="1"/>
          </p:cNvSpPr>
          <p:nvPr>
            <p:ph type="body" sz="quarter" idx="12"/>
          </p:nvPr>
        </p:nvSpPr>
        <p:spPr>
          <a:xfrm>
            <a:off x="114299" y="1039714"/>
            <a:ext cx="4320000" cy="644525"/>
          </a:xfrm>
          <a:solidFill>
            <a:srgbClr val="00B9E4"/>
          </a:solidFill>
          <a:ln>
            <a:solidFill>
              <a:srgbClr val="00B9E4"/>
            </a:solidFill>
          </a:ln>
        </p:spPr>
        <p:txBody>
          <a:bodyPr tIns="72000" bIns="72000" anchor="ctr" anchorCtr="1"/>
          <a:lstStyle>
            <a:lvl1pPr algn="ctr">
              <a:lnSpc>
                <a:spcPct val="100000"/>
              </a:lnSpc>
              <a:spcBef>
                <a:spcPts val="0"/>
              </a:spcBef>
              <a:buNone/>
              <a:defRPr sz="1600" b="1" cap="all" baseline="0">
                <a:solidFill>
                  <a:schemeClr val="bg1"/>
                </a:solidFill>
              </a:defRPr>
            </a:lvl1pPr>
          </a:lstStyle>
          <a:p>
            <a:pPr lvl="0"/>
            <a:r>
              <a:rPr lang="en-US" smtClean="0"/>
              <a:t>Click to edit Master text styles</a:t>
            </a:r>
          </a:p>
        </p:txBody>
      </p:sp>
      <p:sp>
        <p:nvSpPr>
          <p:cNvPr id="9" name="Text Placeholder 7"/>
          <p:cNvSpPr>
            <a:spLocks noGrp="1"/>
          </p:cNvSpPr>
          <p:nvPr>
            <p:ph type="body" sz="quarter" idx="13"/>
          </p:nvPr>
        </p:nvSpPr>
        <p:spPr>
          <a:xfrm>
            <a:off x="4688521" y="1039714"/>
            <a:ext cx="4320000" cy="644525"/>
          </a:xfrm>
          <a:solidFill>
            <a:srgbClr val="00B9E4"/>
          </a:solidFill>
          <a:ln>
            <a:solidFill>
              <a:srgbClr val="00B9E4"/>
            </a:solidFill>
          </a:ln>
        </p:spPr>
        <p:txBody>
          <a:bodyPr tIns="72000" bIns="72000" anchor="ctr" anchorCtr="1"/>
          <a:lstStyle>
            <a:lvl1pPr algn="ctr">
              <a:lnSpc>
                <a:spcPct val="100000"/>
              </a:lnSpc>
              <a:spcBef>
                <a:spcPts val="0"/>
              </a:spcBef>
              <a:buNone/>
              <a:defRPr sz="1600" b="1" cap="all" baseline="0">
                <a:solidFill>
                  <a:schemeClr val="bg1"/>
                </a:solidFill>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DO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9E4"/>
                </a:solidFill>
              </a:defRPr>
            </a:lvl1pPr>
          </a:lstStyle>
          <a:p>
            <a:r>
              <a:rPr lang="en-US" smtClean="0"/>
              <a:t>Click to edit Master title style</a:t>
            </a:r>
            <a:endParaRPr lang="en-GB" dirty="0"/>
          </a:p>
        </p:txBody>
      </p:sp>
      <p:sp>
        <p:nvSpPr>
          <p:cNvPr id="11" name="Content Placeholder 2"/>
          <p:cNvSpPr>
            <a:spLocks noGrp="1"/>
          </p:cNvSpPr>
          <p:nvPr>
            <p:ph sz="half" idx="11"/>
          </p:nvPr>
        </p:nvSpPr>
        <p:spPr>
          <a:xfrm>
            <a:off x="229800" y="1293813"/>
            <a:ext cx="4187077" cy="4914482"/>
          </a:xfrm>
          <a:solidFill>
            <a:schemeClr val="accent2"/>
          </a:solidFill>
          <a:ln w="38100">
            <a:solidFill>
              <a:schemeClr val="accent2"/>
            </a:solidFill>
            <a:prstDash val="solid"/>
          </a:ln>
        </p:spPr>
        <p:txBody>
          <a:bodyPr lIns="72000" tIns="360000" rIns="72000" bIns="72000"/>
          <a:lstStyle>
            <a:lvl1pPr>
              <a:defRPr sz="1600">
                <a:solidFill>
                  <a:srgbClr val="111111"/>
                </a:solidFill>
              </a:defRPr>
            </a:lvl1pPr>
            <a:lvl2pPr>
              <a:defRPr sz="1600">
                <a:solidFill>
                  <a:srgbClr val="111111"/>
                </a:solidFill>
              </a:defRPr>
            </a:lvl2pPr>
            <a:lvl3pPr>
              <a:defRPr sz="1400">
                <a:solidFill>
                  <a:srgbClr val="111111"/>
                </a:solidFill>
              </a:defRPr>
            </a:lvl3pPr>
            <a:lvl4pPr>
              <a:defRPr sz="1200">
                <a:solidFill>
                  <a:srgbClr val="11111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Content Placeholder 3"/>
          <p:cNvSpPr>
            <a:spLocks noGrp="1"/>
          </p:cNvSpPr>
          <p:nvPr>
            <p:ph sz="half" idx="2"/>
          </p:nvPr>
        </p:nvSpPr>
        <p:spPr>
          <a:xfrm>
            <a:off x="4803220" y="1293813"/>
            <a:ext cx="4187077" cy="4914482"/>
          </a:xfrm>
          <a:solidFill>
            <a:schemeClr val="accent2"/>
          </a:solidFill>
          <a:ln w="38100">
            <a:solidFill>
              <a:schemeClr val="accent2"/>
            </a:solidFill>
            <a:prstDash val="solid"/>
          </a:ln>
        </p:spPr>
        <p:txBody>
          <a:bodyPr lIns="72000" tIns="360000" rIns="72000" bIns="72000"/>
          <a:lstStyle>
            <a:lvl1pPr>
              <a:defRPr sz="1600">
                <a:solidFill>
                  <a:srgbClr val="111111"/>
                </a:solidFill>
              </a:defRPr>
            </a:lvl1pPr>
            <a:lvl2pPr>
              <a:defRPr sz="1600">
                <a:solidFill>
                  <a:srgbClr val="111111"/>
                </a:solidFill>
              </a:defRPr>
            </a:lvl2pPr>
            <a:lvl3pPr>
              <a:defRPr sz="1400">
                <a:solidFill>
                  <a:srgbClr val="111111"/>
                </a:solidFill>
              </a:defRPr>
            </a:lvl3pPr>
            <a:lvl4pPr>
              <a:defRPr sz="1200">
                <a:solidFill>
                  <a:srgbClr val="111111"/>
                </a:solidFill>
              </a:defRPr>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2"/>
          <p:cNvSpPr>
            <a:spLocks noGrp="1"/>
          </p:cNvSpPr>
          <p:nvPr>
            <p:ph type="body" idx="10" hasCustomPrompt="1"/>
          </p:nvPr>
        </p:nvSpPr>
        <p:spPr>
          <a:xfrm>
            <a:off x="4820298" y="5663418"/>
            <a:ext cx="4187422" cy="523875"/>
          </a:xfrm>
          <a:prstGeom prst="roundRect">
            <a:avLst>
              <a:gd name="adj" fmla="val 0"/>
            </a:avLst>
          </a:prstGeom>
          <a:noFill/>
          <a:ln>
            <a:noFill/>
          </a:ln>
        </p:spPr>
        <p:style>
          <a:lnRef idx="2">
            <a:schemeClr val="accent6"/>
          </a:lnRef>
          <a:fillRef idx="1">
            <a:schemeClr val="lt1"/>
          </a:fillRef>
          <a:effectRef idx="0">
            <a:schemeClr val="accent6"/>
          </a:effectRef>
          <a:fontRef idx="none"/>
        </p:style>
        <p:txBody>
          <a:bodyPr lIns="72000" tIns="36000" rIns="72000" bIns="36000" anchor="b"/>
          <a:lstStyle>
            <a:lvl1pPr marL="0" indent="0" algn="r">
              <a:buNone/>
              <a:defRPr sz="1000" b="0" i="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Source: </a:t>
            </a:r>
            <a:br>
              <a:rPr lang="en-US" dirty="0" smtClean="0"/>
            </a:br>
            <a:r>
              <a:rPr lang="en-US" dirty="0" smtClean="0"/>
              <a:t>Note</a:t>
            </a:r>
          </a:p>
        </p:txBody>
      </p:sp>
      <p:sp>
        <p:nvSpPr>
          <p:cNvPr id="16" name="Text Placeholder 2"/>
          <p:cNvSpPr>
            <a:spLocks noGrp="1"/>
          </p:cNvSpPr>
          <p:nvPr>
            <p:ph type="body" idx="13" hasCustomPrompt="1"/>
          </p:nvPr>
        </p:nvSpPr>
        <p:spPr>
          <a:xfrm>
            <a:off x="235306" y="5663418"/>
            <a:ext cx="4187422" cy="523875"/>
          </a:xfrm>
          <a:prstGeom prst="roundRect">
            <a:avLst>
              <a:gd name="adj" fmla="val 0"/>
            </a:avLst>
          </a:prstGeom>
          <a:noFill/>
          <a:ln>
            <a:noFill/>
          </a:ln>
        </p:spPr>
        <p:style>
          <a:lnRef idx="2">
            <a:schemeClr val="accent6"/>
          </a:lnRef>
          <a:fillRef idx="1">
            <a:schemeClr val="lt1"/>
          </a:fillRef>
          <a:effectRef idx="0">
            <a:schemeClr val="accent6"/>
          </a:effectRef>
          <a:fontRef idx="none"/>
        </p:style>
        <p:txBody>
          <a:bodyPr lIns="72000" tIns="36000" rIns="72000" bIns="36000" anchor="b"/>
          <a:lstStyle>
            <a:lvl1pPr marL="0" indent="0" algn="r">
              <a:buNone/>
              <a:defRPr sz="1000" b="0" i="0" baseline="0">
                <a:solidFill>
                  <a:srgbClr val="11111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Source: </a:t>
            </a:r>
            <a:br>
              <a:rPr lang="en-US" dirty="0" smtClean="0"/>
            </a:br>
            <a:r>
              <a:rPr lang="en-US" dirty="0" smtClean="0"/>
              <a:t>Note</a:t>
            </a:r>
          </a:p>
        </p:txBody>
      </p:sp>
      <p:sp>
        <p:nvSpPr>
          <p:cNvPr id="3" name="Text Placeholder 2"/>
          <p:cNvSpPr>
            <a:spLocks noGrp="1"/>
          </p:cNvSpPr>
          <p:nvPr>
            <p:ph type="body" idx="1"/>
          </p:nvPr>
        </p:nvSpPr>
        <p:spPr>
          <a:xfrm>
            <a:off x="114299" y="1062808"/>
            <a:ext cx="2921863" cy="523875"/>
          </a:xfrm>
          <a:prstGeom prst="roundRect">
            <a:avLst>
              <a:gd name="adj" fmla="val 0"/>
            </a:avLst>
          </a:prstGeom>
          <a:solidFill>
            <a:srgbClr val="00B9E4"/>
          </a:solidFill>
          <a:ln>
            <a:solidFill>
              <a:srgbClr val="00B9E4"/>
            </a:solidFill>
          </a:ln>
          <a:effectLst/>
        </p:spPr>
        <p:txBody>
          <a:bodyPr lIns="36000" tIns="36000" rIns="36000" bIns="36000" anchor="ctr"/>
          <a:lstStyle>
            <a:lvl1pPr marL="0" indent="0" algn="ctr">
              <a:lnSpc>
                <a:spcPct val="100000"/>
              </a:lnSpc>
              <a:spcBef>
                <a:spcPts val="0"/>
              </a:spcBef>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2"/>
          </p:nvPr>
        </p:nvSpPr>
        <p:spPr>
          <a:xfrm>
            <a:off x="4687719" y="1062808"/>
            <a:ext cx="2921863" cy="523875"/>
          </a:xfrm>
          <a:prstGeom prst="roundRect">
            <a:avLst>
              <a:gd name="adj" fmla="val 0"/>
            </a:avLst>
          </a:prstGeom>
          <a:solidFill>
            <a:srgbClr val="00B9E4"/>
          </a:solidFill>
          <a:ln>
            <a:solidFill>
              <a:srgbClr val="00B9E4"/>
            </a:solidFill>
          </a:ln>
          <a:effectLst/>
        </p:spPr>
        <p:txBody>
          <a:bodyPr lIns="36000" tIns="36000" rIns="36000" bIns="36000" anchor="ctr"/>
          <a:lstStyle>
            <a:lvl1pPr marL="0" indent="0" algn="ctr">
              <a:lnSpc>
                <a:spcPct val="100000"/>
              </a:lnSpc>
              <a:spcBef>
                <a:spcPts val="0"/>
              </a:spcBef>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14298" y="1617045"/>
            <a:ext cx="4301477" cy="1925052"/>
          </a:xfrm>
          <a:prstGeom prst="round2SameRect">
            <a:avLst>
              <a:gd name="adj1" fmla="val 0"/>
              <a:gd name="adj2" fmla="val 0"/>
            </a:avLst>
          </a:prstGeom>
          <a:solidFill>
            <a:schemeClr val="accent2"/>
          </a:solidFill>
          <a:ln>
            <a:solidFill>
              <a:schemeClr val="accent2"/>
            </a:solidFill>
          </a:ln>
          <a:effectLst/>
        </p:spPr>
        <p:txBody>
          <a:bodyPr lIns="72000" tIns="72000" rIns="72000" bIns="72000"/>
          <a:lstStyle>
            <a:lvl1pPr marL="0" indent="0">
              <a:buNone/>
              <a:defRPr sz="1600">
                <a:solidFill>
                  <a:srgbClr val="111111"/>
                </a:solidFill>
              </a:defRPr>
            </a:lvl1pPr>
            <a:lvl2pPr>
              <a:buNone/>
              <a:defRPr>
                <a:solidFill>
                  <a:srgbClr val="111111"/>
                </a:solidFill>
              </a:defRPr>
            </a:lvl2pPr>
            <a:lvl3pPr>
              <a:buNone/>
              <a:defRPr>
                <a:solidFill>
                  <a:srgbClr val="111111"/>
                </a:solidFill>
              </a:defRPr>
            </a:lvl3pPr>
            <a:lvl4pPr>
              <a:buNone/>
              <a:defRPr>
                <a:solidFill>
                  <a:srgbClr val="111111"/>
                </a:solidFill>
              </a:defRPr>
            </a:lvl4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7" name="Text Placeholder 2"/>
          <p:cNvSpPr>
            <a:spLocks noGrp="1"/>
          </p:cNvSpPr>
          <p:nvPr>
            <p:ph type="body" idx="1"/>
          </p:nvPr>
        </p:nvSpPr>
        <p:spPr>
          <a:xfrm>
            <a:off x="114303" y="1063585"/>
            <a:ext cx="4301258" cy="523875"/>
          </a:xfrm>
          <a:prstGeom prst="roundRect">
            <a:avLst>
              <a:gd name="adj" fmla="val 0"/>
            </a:avLst>
          </a:prstGeom>
          <a:solidFill>
            <a:srgbClr val="00B9E4"/>
          </a:solidFill>
          <a:ln>
            <a:solidFill>
              <a:srgbClr val="00B9E4"/>
            </a:solidFill>
          </a:ln>
          <a:effectLst/>
        </p:spPr>
        <p:txBody>
          <a:bodyPr anchor="ctr"/>
          <a:lstStyle>
            <a:lvl1pPr marL="0" indent="0" algn="ctr">
              <a:lnSpc>
                <a:spcPct val="100000"/>
              </a:lnSpc>
              <a:spcBef>
                <a:spcPts val="0"/>
              </a:spcBef>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12"/>
          </p:nvPr>
        </p:nvSpPr>
        <p:spPr>
          <a:xfrm>
            <a:off x="4706462" y="1063585"/>
            <a:ext cx="4301258" cy="523875"/>
          </a:xfrm>
          <a:prstGeom prst="roundRect">
            <a:avLst>
              <a:gd name="adj" fmla="val 0"/>
            </a:avLst>
          </a:prstGeom>
          <a:solidFill>
            <a:srgbClr val="00B9E4"/>
          </a:solidFill>
          <a:ln>
            <a:solidFill>
              <a:srgbClr val="00B9E4"/>
            </a:solidFill>
          </a:ln>
          <a:effectLst/>
        </p:spPr>
        <p:txBody>
          <a:bodyPr anchor="ctr"/>
          <a:lstStyle>
            <a:lvl1pPr marL="0" indent="0" algn="ctr">
              <a:lnSpc>
                <a:spcPct val="100000"/>
              </a:lnSpc>
              <a:spcBef>
                <a:spcPts val="0"/>
              </a:spcBef>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2"/>
          <p:cNvSpPr>
            <a:spLocks noGrp="1"/>
          </p:cNvSpPr>
          <p:nvPr>
            <p:ph type="body" idx="18"/>
          </p:nvPr>
        </p:nvSpPr>
        <p:spPr>
          <a:xfrm>
            <a:off x="114299" y="3713163"/>
            <a:ext cx="4301477" cy="523875"/>
          </a:xfrm>
          <a:prstGeom prst="roundRect">
            <a:avLst>
              <a:gd name="adj" fmla="val 0"/>
            </a:avLst>
          </a:prstGeom>
          <a:solidFill>
            <a:srgbClr val="00B9E4"/>
          </a:solidFill>
          <a:ln>
            <a:solidFill>
              <a:srgbClr val="00B9E4"/>
            </a:solidFill>
          </a:ln>
          <a:effectLst/>
        </p:spPr>
        <p:txBody>
          <a:bodyPr lIns="36000" tIns="36000" rIns="36000" bIns="36000" anchor="ctr"/>
          <a:lstStyle>
            <a:lvl1pPr marL="0" indent="0">
              <a:lnSpc>
                <a:spcPct val="100000"/>
              </a:lnSpc>
              <a:spcBef>
                <a:spcPts val="0"/>
              </a:spcBef>
              <a:buNone/>
              <a:defRPr sz="1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2"/>
          <p:cNvSpPr>
            <a:spLocks noGrp="1"/>
          </p:cNvSpPr>
          <p:nvPr>
            <p:ph type="body" idx="19"/>
          </p:nvPr>
        </p:nvSpPr>
        <p:spPr>
          <a:xfrm>
            <a:off x="4706243" y="3713163"/>
            <a:ext cx="4301477" cy="523875"/>
          </a:xfrm>
          <a:prstGeom prst="roundRect">
            <a:avLst>
              <a:gd name="adj" fmla="val 0"/>
            </a:avLst>
          </a:prstGeom>
          <a:solidFill>
            <a:srgbClr val="00B9E4"/>
          </a:solidFill>
          <a:ln>
            <a:solidFill>
              <a:srgbClr val="00B9E4"/>
            </a:solidFill>
          </a:ln>
          <a:effectLst/>
        </p:spPr>
        <p:txBody>
          <a:bodyPr lIns="36000" tIns="36000" rIns="36000" bIns="36000" anchor="ctr"/>
          <a:lstStyle>
            <a:lvl1pPr marL="0" indent="0">
              <a:lnSpc>
                <a:spcPct val="100000"/>
              </a:lnSpc>
              <a:spcBef>
                <a:spcPts val="0"/>
              </a:spcBef>
              <a:buNone/>
              <a:defRPr sz="1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Content Placeholder 3"/>
          <p:cNvSpPr>
            <a:spLocks noGrp="1"/>
          </p:cNvSpPr>
          <p:nvPr>
            <p:ph sz="quarter" idx="20"/>
          </p:nvPr>
        </p:nvSpPr>
        <p:spPr>
          <a:xfrm>
            <a:off x="4706243" y="1617045"/>
            <a:ext cx="4301477" cy="1925052"/>
          </a:xfrm>
          <a:prstGeom prst="round2SameRect">
            <a:avLst>
              <a:gd name="adj1" fmla="val 0"/>
              <a:gd name="adj2" fmla="val 0"/>
            </a:avLst>
          </a:prstGeom>
          <a:solidFill>
            <a:schemeClr val="accent2"/>
          </a:solidFill>
          <a:ln>
            <a:solidFill>
              <a:schemeClr val="accent2"/>
            </a:solidFill>
          </a:ln>
          <a:effectLst/>
        </p:spPr>
        <p:txBody>
          <a:bodyPr lIns="72000" tIns="72000" rIns="72000" bIns="72000"/>
          <a:lstStyle>
            <a:lvl1pPr marL="0" indent="0">
              <a:buNone/>
              <a:defRPr sz="1600">
                <a:solidFill>
                  <a:srgbClr val="111111"/>
                </a:solidFill>
              </a:defRPr>
            </a:lvl1pPr>
            <a:lvl2pPr>
              <a:buNone/>
              <a:defRPr>
                <a:solidFill>
                  <a:srgbClr val="111111"/>
                </a:solidFill>
              </a:defRPr>
            </a:lvl2pPr>
            <a:lvl3pPr>
              <a:buNone/>
              <a:defRPr>
                <a:solidFill>
                  <a:srgbClr val="111111"/>
                </a:solidFill>
              </a:defRPr>
            </a:lvl3pPr>
            <a:lvl4pPr>
              <a:buNone/>
              <a:defRPr>
                <a:solidFill>
                  <a:srgbClr val="111111"/>
                </a:solidFill>
              </a:defRPr>
            </a:lvl4pPr>
          </a:lstStyle>
          <a:p>
            <a:pPr lvl="0"/>
            <a:r>
              <a:rPr lang="en-US" smtClean="0"/>
              <a:t>Click to edit Master text styles</a:t>
            </a:r>
          </a:p>
        </p:txBody>
      </p:sp>
      <p:sp>
        <p:nvSpPr>
          <p:cNvPr id="23" name="Content Placeholder 3"/>
          <p:cNvSpPr>
            <a:spLocks noGrp="1"/>
          </p:cNvSpPr>
          <p:nvPr>
            <p:ph sz="quarter" idx="21"/>
          </p:nvPr>
        </p:nvSpPr>
        <p:spPr>
          <a:xfrm>
            <a:off x="114300" y="4270410"/>
            <a:ext cx="4301477" cy="1925052"/>
          </a:xfrm>
          <a:prstGeom prst="round2SameRect">
            <a:avLst>
              <a:gd name="adj1" fmla="val 0"/>
              <a:gd name="adj2" fmla="val 0"/>
            </a:avLst>
          </a:prstGeom>
          <a:solidFill>
            <a:schemeClr val="accent2"/>
          </a:solidFill>
          <a:ln>
            <a:solidFill>
              <a:schemeClr val="accent2"/>
            </a:solidFill>
          </a:ln>
          <a:effectLst/>
        </p:spPr>
        <p:txBody>
          <a:bodyPr lIns="72000" tIns="72000" rIns="72000" bIns="72000"/>
          <a:lstStyle>
            <a:lvl1pPr marL="0" indent="0">
              <a:buNone/>
              <a:defRPr sz="1600">
                <a:solidFill>
                  <a:srgbClr val="111111"/>
                </a:solidFill>
              </a:defRPr>
            </a:lvl1pPr>
            <a:lvl2pPr>
              <a:buNone/>
              <a:defRPr>
                <a:solidFill>
                  <a:srgbClr val="111111"/>
                </a:solidFill>
              </a:defRPr>
            </a:lvl2pPr>
            <a:lvl3pPr>
              <a:buNone/>
              <a:defRPr>
                <a:solidFill>
                  <a:srgbClr val="111111"/>
                </a:solidFill>
              </a:defRPr>
            </a:lvl3pPr>
            <a:lvl4pPr>
              <a:buNone/>
              <a:defRPr>
                <a:solidFill>
                  <a:srgbClr val="111111"/>
                </a:solidFill>
              </a:defRPr>
            </a:lvl4pPr>
          </a:lstStyle>
          <a:p>
            <a:pPr lvl="0"/>
            <a:r>
              <a:rPr lang="en-US" smtClean="0"/>
              <a:t>Click to edit Master text styles</a:t>
            </a:r>
          </a:p>
        </p:txBody>
      </p:sp>
      <p:sp>
        <p:nvSpPr>
          <p:cNvPr id="24" name="Content Placeholder 3"/>
          <p:cNvSpPr>
            <a:spLocks noGrp="1"/>
          </p:cNvSpPr>
          <p:nvPr>
            <p:ph sz="quarter" idx="22"/>
          </p:nvPr>
        </p:nvSpPr>
        <p:spPr>
          <a:xfrm>
            <a:off x="4706243" y="4270410"/>
            <a:ext cx="4301477" cy="1925052"/>
          </a:xfrm>
          <a:prstGeom prst="round2SameRect">
            <a:avLst>
              <a:gd name="adj1" fmla="val 0"/>
              <a:gd name="adj2" fmla="val 0"/>
            </a:avLst>
          </a:prstGeom>
          <a:solidFill>
            <a:schemeClr val="accent2"/>
          </a:solidFill>
          <a:ln>
            <a:solidFill>
              <a:schemeClr val="accent2"/>
            </a:solidFill>
          </a:ln>
          <a:effectLst/>
        </p:spPr>
        <p:txBody>
          <a:bodyPr lIns="72000" tIns="72000" rIns="72000" bIns="72000"/>
          <a:lstStyle>
            <a:lvl1pPr marL="0" indent="0">
              <a:buNone/>
              <a:defRPr sz="1600">
                <a:solidFill>
                  <a:srgbClr val="111111"/>
                </a:solidFill>
              </a:defRPr>
            </a:lvl1pPr>
            <a:lvl2pPr>
              <a:buNone/>
              <a:defRPr>
                <a:solidFill>
                  <a:srgbClr val="111111"/>
                </a:solidFill>
              </a:defRPr>
            </a:lvl2pPr>
            <a:lvl3pPr>
              <a:buNone/>
              <a:defRPr>
                <a:solidFill>
                  <a:srgbClr val="111111"/>
                </a:solidFill>
              </a:defRPr>
            </a:lvl3pPr>
            <a:lvl4pPr>
              <a:buNone/>
              <a:defRPr>
                <a:solidFill>
                  <a:srgbClr val="111111"/>
                </a:solidFill>
              </a:defRPr>
            </a:lvl4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BOXE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3146" y="1145038"/>
            <a:ext cx="2824615" cy="2412000"/>
          </a:xfrm>
          <a:prstGeom prst="round2SameRect">
            <a:avLst>
              <a:gd name="adj1" fmla="val 0"/>
              <a:gd name="adj2" fmla="val 0"/>
            </a:avLst>
          </a:prstGeom>
          <a:solidFill>
            <a:schemeClr val="accent2"/>
          </a:solidFill>
          <a:ln w="9525">
            <a:solidFill>
              <a:schemeClr val="accent2"/>
            </a:solidFill>
            <a:miter lim="800000"/>
            <a:headEnd/>
            <a:tailEnd/>
          </a:ln>
          <a:effectLst/>
        </p:spPr>
        <p:txBody>
          <a:bodyPr lIns="72000" tIns="432000" rIns="72000" bIns="72000"/>
          <a:lstStyle>
            <a:lvl1pPr marL="0" indent="0" algn="l" rtl="0" eaLnBrk="1" fontAlgn="base" hangingPunct="1">
              <a:spcBef>
                <a:spcPct val="20000"/>
              </a:spcBef>
              <a:spcAft>
                <a:spcPct val="0"/>
              </a:spcAft>
              <a:buFont typeface="Arial" pitchFamily="34" charset="0"/>
              <a:buNone/>
              <a:defRPr lang="en-US" sz="1400" dirty="0" smtClean="0">
                <a:solidFill>
                  <a:srgbClr val="111111"/>
                </a:solidFill>
                <a:latin typeface="+mn-lt"/>
                <a:ea typeface="+mn-ea"/>
                <a:cs typeface="+mn-cs"/>
              </a:defRPr>
            </a:lvl1pPr>
            <a:lvl2pPr algn="l" rtl="0" eaLnBrk="1" fontAlgn="base" hangingPunct="1">
              <a:spcBef>
                <a:spcPct val="20000"/>
              </a:spcBef>
              <a:spcAft>
                <a:spcPct val="0"/>
              </a:spcAft>
              <a:buFont typeface="Arial" pitchFamily="34" charset="0"/>
              <a:buChar char="•"/>
              <a:defRPr lang="en-US" sz="1600" dirty="0" smtClean="0">
                <a:solidFill>
                  <a:schemeClr val="tx1"/>
                </a:solidFill>
                <a:latin typeface="+mn-lt"/>
                <a:ea typeface="+mn-ea"/>
                <a:cs typeface="+mn-cs"/>
              </a:defRPr>
            </a:lvl2pPr>
            <a:lvl3pPr algn="l" rtl="0" eaLnBrk="1" fontAlgn="base" hangingPunct="1">
              <a:spcBef>
                <a:spcPct val="20000"/>
              </a:spcBef>
              <a:spcAft>
                <a:spcPct val="0"/>
              </a:spcAft>
              <a:buFont typeface="Arial" pitchFamily="34" charset="0"/>
              <a:buChar char="•"/>
              <a:defRPr lang="en-US" sz="1400" dirty="0" smtClean="0">
                <a:solidFill>
                  <a:schemeClr val="tx1"/>
                </a:solidFill>
                <a:latin typeface="+mn-lt"/>
                <a:ea typeface="+mn-ea"/>
                <a:cs typeface="+mn-cs"/>
              </a:defRPr>
            </a:lvl3pPr>
            <a:lvl4pPr algn="l" rtl="0" eaLnBrk="1" fontAlgn="base" hangingPunct="1">
              <a:spcBef>
                <a:spcPct val="20000"/>
              </a:spcBef>
              <a:spcAft>
                <a:spcPct val="0"/>
              </a:spcAft>
              <a:buFont typeface="Arial" pitchFamily="34" charset="0"/>
              <a:buChar char="•"/>
              <a:defRPr lang="en-US" sz="1200" dirty="0" smtClean="0">
                <a:solidFill>
                  <a:schemeClr val="tx1"/>
                </a:solidFill>
                <a:latin typeface="+mn-lt"/>
                <a:ea typeface="+mn-ea"/>
                <a:cs typeface="+mn-cs"/>
              </a:defRPr>
            </a:lvl4pPr>
            <a:lvl5pPr algn="l" rtl="0" eaLnBrk="1" fontAlgn="base" hangingPunct="1">
              <a:spcBef>
                <a:spcPct val="20000"/>
              </a:spcBef>
              <a:spcAft>
                <a:spcPct val="0"/>
              </a:spcAft>
              <a:buFont typeface="Arial" pitchFamily="34" charset="0"/>
              <a:buChar char="•"/>
              <a:defRPr lang="en-GB" sz="2000" dirty="0" smtClean="0">
                <a:solidFill>
                  <a:schemeClr val="tx1"/>
                </a:solidFill>
                <a:latin typeface="+mn-lt"/>
                <a:ea typeface="+mn-ea"/>
                <a:cs typeface="+mn-cs"/>
              </a:defRPr>
            </a:lvl5pPr>
          </a:lstStyle>
          <a:p>
            <a:pPr lvl="0"/>
            <a:r>
              <a:rPr lang="en-US" smtClean="0"/>
              <a:t>Click to edit Master text styles</a:t>
            </a:r>
          </a:p>
        </p:txBody>
      </p:sp>
      <p:sp>
        <p:nvSpPr>
          <p:cNvPr id="15" name="Content Placeholder 3"/>
          <p:cNvSpPr>
            <a:spLocks noGrp="1"/>
          </p:cNvSpPr>
          <p:nvPr>
            <p:ph sz="quarter" idx="11"/>
          </p:nvPr>
        </p:nvSpPr>
        <p:spPr>
          <a:xfrm>
            <a:off x="203146" y="3824141"/>
            <a:ext cx="2824615" cy="2412000"/>
          </a:xfrm>
          <a:prstGeom prst="round2SameRect">
            <a:avLst>
              <a:gd name="adj1" fmla="val 0"/>
              <a:gd name="adj2" fmla="val 0"/>
            </a:avLst>
          </a:prstGeom>
          <a:solidFill>
            <a:schemeClr val="accent2"/>
          </a:solidFill>
          <a:ln w="9525">
            <a:solidFill>
              <a:schemeClr val="accent2"/>
            </a:solidFill>
            <a:miter lim="800000"/>
            <a:headEnd/>
            <a:tailEnd/>
          </a:ln>
          <a:effectLst/>
        </p:spPr>
        <p:txBody>
          <a:bodyPr lIns="72000" tIns="432000" rIns="72000" bIns="72000"/>
          <a:lstStyle>
            <a:lvl1pPr marL="0" indent="0" algn="l" rtl="0" eaLnBrk="1" fontAlgn="base" hangingPunct="1">
              <a:spcBef>
                <a:spcPct val="20000"/>
              </a:spcBef>
              <a:spcAft>
                <a:spcPct val="0"/>
              </a:spcAft>
              <a:buFont typeface="Arial" pitchFamily="34" charset="0"/>
              <a:buNone/>
              <a:defRPr lang="en-US" sz="1400" dirty="0" smtClean="0">
                <a:solidFill>
                  <a:srgbClr val="111111"/>
                </a:solidFill>
                <a:latin typeface="+mn-lt"/>
                <a:ea typeface="+mn-ea"/>
                <a:cs typeface="+mn-cs"/>
              </a:defRPr>
            </a:lvl1pPr>
            <a:lvl2pPr algn="l" rtl="0" eaLnBrk="1" fontAlgn="base" hangingPunct="1">
              <a:spcBef>
                <a:spcPct val="20000"/>
              </a:spcBef>
              <a:spcAft>
                <a:spcPct val="0"/>
              </a:spcAft>
              <a:buFont typeface="Arial" pitchFamily="34" charset="0"/>
              <a:buChar char="•"/>
              <a:defRPr lang="en-US" sz="1600" dirty="0" smtClean="0">
                <a:solidFill>
                  <a:schemeClr val="tx1"/>
                </a:solidFill>
                <a:latin typeface="+mn-lt"/>
                <a:ea typeface="+mn-ea"/>
                <a:cs typeface="+mn-cs"/>
              </a:defRPr>
            </a:lvl2pPr>
            <a:lvl3pPr algn="l" rtl="0" eaLnBrk="1" fontAlgn="base" hangingPunct="1">
              <a:spcBef>
                <a:spcPct val="20000"/>
              </a:spcBef>
              <a:spcAft>
                <a:spcPct val="0"/>
              </a:spcAft>
              <a:buFont typeface="Arial" pitchFamily="34" charset="0"/>
              <a:buChar char="•"/>
              <a:defRPr lang="en-US" sz="1400" dirty="0" smtClean="0">
                <a:solidFill>
                  <a:schemeClr val="tx1"/>
                </a:solidFill>
                <a:latin typeface="+mn-lt"/>
                <a:ea typeface="+mn-ea"/>
                <a:cs typeface="+mn-cs"/>
              </a:defRPr>
            </a:lvl3pPr>
            <a:lvl4pPr algn="l" rtl="0" eaLnBrk="1" fontAlgn="base" hangingPunct="1">
              <a:spcBef>
                <a:spcPct val="20000"/>
              </a:spcBef>
              <a:spcAft>
                <a:spcPct val="0"/>
              </a:spcAft>
              <a:buFont typeface="Arial" pitchFamily="34" charset="0"/>
              <a:buChar char="•"/>
              <a:defRPr lang="en-US" sz="1200" dirty="0" smtClean="0">
                <a:solidFill>
                  <a:schemeClr val="tx1"/>
                </a:solidFill>
                <a:latin typeface="+mn-lt"/>
                <a:ea typeface="+mn-ea"/>
                <a:cs typeface="+mn-cs"/>
              </a:defRPr>
            </a:lvl4pPr>
            <a:lvl5pPr algn="l" rtl="0" eaLnBrk="1" fontAlgn="base" hangingPunct="1">
              <a:spcBef>
                <a:spcPct val="20000"/>
              </a:spcBef>
              <a:spcAft>
                <a:spcPct val="0"/>
              </a:spcAft>
              <a:buFont typeface="Arial" pitchFamily="34" charset="0"/>
              <a:buChar char="•"/>
              <a:defRPr lang="en-GB" sz="2000" dirty="0" smtClean="0">
                <a:solidFill>
                  <a:schemeClr val="tx1"/>
                </a:solidFill>
                <a:latin typeface="+mn-lt"/>
                <a:ea typeface="+mn-ea"/>
                <a:cs typeface="+mn-cs"/>
              </a:defRPr>
            </a:lvl5pPr>
          </a:lstStyle>
          <a:p>
            <a:pPr lvl="0"/>
            <a:r>
              <a:rPr lang="en-US" smtClean="0"/>
              <a:t>Click to edit Master text styles</a:t>
            </a:r>
          </a:p>
        </p:txBody>
      </p:sp>
      <p:sp>
        <p:nvSpPr>
          <p:cNvPr id="16" name="Content Placeholder 3"/>
          <p:cNvSpPr>
            <a:spLocks noGrp="1"/>
          </p:cNvSpPr>
          <p:nvPr>
            <p:ph sz="quarter" idx="12"/>
          </p:nvPr>
        </p:nvSpPr>
        <p:spPr>
          <a:xfrm>
            <a:off x="3188683" y="1145038"/>
            <a:ext cx="2824615" cy="2412000"/>
          </a:xfrm>
          <a:prstGeom prst="round2SameRect">
            <a:avLst>
              <a:gd name="adj1" fmla="val 0"/>
              <a:gd name="adj2" fmla="val 0"/>
            </a:avLst>
          </a:prstGeom>
          <a:solidFill>
            <a:schemeClr val="accent2"/>
          </a:solidFill>
          <a:ln w="9525">
            <a:solidFill>
              <a:schemeClr val="accent2"/>
            </a:solidFill>
            <a:miter lim="800000"/>
            <a:headEnd/>
            <a:tailEnd/>
          </a:ln>
          <a:effectLst/>
        </p:spPr>
        <p:txBody>
          <a:bodyPr lIns="72000" tIns="432000" rIns="72000" bIns="72000"/>
          <a:lstStyle>
            <a:lvl1pPr marL="0" marR="0" indent="0" algn="l" defTabSz="914400" rtl="0" eaLnBrk="1" fontAlgn="base" latinLnBrk="0" hangingPunct="1">
              <a:lnSpc>
                <a:spcPct val="100000"/>
              </a:lnSpc>
              <a:spcBef>
                <a:spcPct val="20000"/>
              </a:spcBef>
              <a:spcAft>
                <a:spcPct val="0"/>
              </a:spcAft>
              <a:buClrTx/>
              <a:buSzTx/>
              <a:buFont typeface="Arial" pitchFamily="34" charset="0"/>
              <a:buNone/>
              <a:tabLst/>
              <a:defRPr lang="en-US" sz="1400" dirty="0" smtClean="0">
                <a:solidFill>
                  <a:srgbClr val="111111"/>
                </a:solidFill>
                <a:latin typeface="+mn-lt"/>
                <a:ea typeface="+mn-ea"/>
                <a:cs typeface="+mn-cs"/>
              </a:defRPr>
            </a:lvl1pPr>
            <a:lvl2pPr algn="l" rtl="0" eaLnBrk="1" fontAlgn="base" hangingPunct="1">
              <a:spcBef>
                <a:spcPct val="20000"/>
              </a:spcBef>
              <a:spcAft>
                <a:spcPct val="0"/>
              </a:spcAft>
              <a:buFont typeface="Arial" pitchFamily="34" charset="0"/>
              <a:buChar char="•"/>
              <a:defRPr lang="en-US" sz="1600" dirty="0" smtClean="0">
                <a:solidFill>
                  <a:schemeClr val="tx1"/>
                </a:solidFill>
                <a:latin typeface="+mn-lt"/>
                <a:ea typeface="+mn-ea"/>
                <a:cs typeface="+mn-cs"/>
              </a:defRPr>
            </a:lvl2pPr>
            <a:lvl3pPr algn="l" rtl="0" eaLnBrk="1" fontAlgn="base" hangingPunct="1">
              <a:spcBef>
                <a:spcPct val="20000"/>
              </a:spcBef>
              <a:spcAft>
                <a:spcPct val="0"/>
              </a:spcAft>
              <a:buFont typeface="Arial" pitchFamily="34" charset="0"/>
              <a:buChar char="•"/>
              <a:defRPr lang="en-US" sz="1400" dirty="0" smtClean="0">
                <a:solidFill>
                  <a:schemeClr val="tx1"/>
                </a:solidFill>
                <a:latin typeface="+mn-lt"/>
                <a:ea typeface="+mn-ea"/>
                <a:cs typeface="+mn-cs"/>
              </a:defRPr>
            </a:lvl3pPr>
            <a:lvl4pPr algn="l" rtl="0" eaLnBrk="1" fontAlgn="base" hangingPunct="1">
              <a:spcBef>
                <a:spcPct val="20000"/>
              </a:spcBef>
              <a:spcAft>
                <a:spcPct val="0"/>
              </a:spcAft>
              <a:buFont typeface="Arial" pitchFamily="34" charset="0"/>
              <a:buChar char="•"/>
              <a:defRPr lang="en-US" sz="1200" dirty="0" smtClean="0">
                <a:solidFill>
                  <a:schemeClr val="tx1"/>
                </a:solidFill>
                <a:latin typeface="+mn-lt"/>
                <a:ea typeface="+mn-ea"/>
                <a:cs typeface="+mn-cs"/>
              </a:defRPr>
            </a:lvl4pPr>
            <a:lvl5pPr algn="l" rtl="0" eaLnBrk="1" fontAlgn="base" hangingPunct="1">
              <a:spcBef>
                <a:spcPct val="20000"/>
              </a:spcBef>
              <a:spcAft>
                <a:spcPct val="0"/>
              </a:spcAft>
              <a:buFont typeface="Arial" pitchFamily="34" charset="0"/>
              <a:buChar char="•"/>
              <a:defRPr lang="en-GB" sz="2000" dirty="0" smtClean="0">
                <a:solidFill>
                  <a:schemeClr val="tx1"/>
                </a:solidFill>
                <a:latin typeface="+mn-lt"/>
                <a:ea typeface="+mn-ea"/>
                <a:cs typeface="+mn-cs"/>
              </a:defRPr>
            </a:lvl5pPr>
          </a:lstStyle>
          <a:p>
            <a:pPr lvl="0"/>
            <a:r>
              <a:rPr lang="en-US" smtClean="0"/>
              <a:t>Click to edit Master text styles</a:t>
            </a:r>
          </a:p>
        </p:txBody>
      </p:sp>
      <p:sp>
        <p:nvSpPr>
          <p:cNvPr id="17" name="Content Placeholder 3"/>
          <p:cNvSpPr>
            <a:spLocks noGrp="1"/>
          </p:cNvSpPr>
          <p:nvPr>
            <p:ph sz="quarter" idx="13"/>
          </p:nvPr>
        </p:nvSpPr>
        <p:spPr>
          <a:xfrm>
            <a:off x="6174220" y="1145038"/>
            <a:ext cx="2824615" cy="2412000"/>
          </a:xfrm>
          <a:prstGeom prst="round2SameRect">
            <a:avLst>
              <a:gd name="adj1" fmla="val 0"/>
              <a:gd name="adj2" fmla="val 0"/>
            </a:avLst>
          </a:prstGeom>
          <a:solidFill>
            <a:schemeClr val="accent2"/>
          </a:solidFill>
          <a:ln w="9525">
            <a:solidFill>
              <a:schemeClr val="accent2"/>
            </a:solidFill>
            <a:miter lim="800000"/>
            <a:headEnd/>
            <a:tailEnd/>
          </a:ln>
          <a:effectLst/>
        </p:spPr>
        <p:txBody>
          <a:bodyPr lIns="72000" tIns="432000" rIns="72000" bIns="72000"/>
          <a:lstStyle>
            <a:lvl1pPr marL="0" marR="0" indent="0" algn="l" defTabSz="914400" rtl="0" eaLnBrk="1" fontAlgn="base" latinLnBrk="0" hangingPunct="1">
              <a:lnSpc>
                <a:spcPct val="100000"/>
              </a:lnSpc>
              <a:spcBef>
                <a:spcPct val="20000"/>
              </a:spcBef>
              <a:spcAft>
                <a:spcPct val="0"/>
              </a:spcAft>
              <a:buClrTx/>
              <a:buSzTx/>
              <a:buFont typeface="Arial" pitchFamily="34" charset="0"/>
              <a:buNone/>
              <a:tabLst/>
              <a:defRPr lang="en-US" sz="1400" dirty="0" smtClean="0">
                <a:solidFill>
                  <a:srgbClr val="111111"/>
                </a:solidFill>
                <a:latin typeface="+mn-lt"/>
                <a:ea typeface="+mn-ea"/>
                <a:cs typeface="+mn-cs"/>
              </a:defRPr>
            </a:lvl1pPr>
            <a:lvl2pPr algn="l" rtl="0" eaLnBrk="1" fontAlgn="base" hangingPunct="1">
              <a:spcBef>
                <a:spcPct val="20000"/>
              </a:spcBef>
              <a:spcAft>
                <a:spcPct val="0"/>
              </a:spcAft>
              <a:buFont typeface="Arial" pitchFamily="34" charset="0"/>
              <a:buChar char="•"/>
              <a:defRPr lang="en-US" sz="1600" dirty="0" smtClean="0">
                <a:solidFill>
                  <a:schemeClr val="tx1"/>
                </a:solidFill>
                <a:latin typeface="+mn-lt"/>
                <a:ea typeface="+mn-ea"/>
                <a:cs typeface="+mn-cs"/>
              </a:defRPr>
            </a:lvl2pPr>
            <a:lvl3pPr algn="l" rtl="0" eaLnBrk="1" fontAlgn="base" hangingPunct="1">
              <a:spcBef>
                <a:spcPct val="20000"/>
              </a:spcBef>
              <a:spcAft>
                <a:spcPct val="0"/>
              </a:spcAft>
              <a:buFont typeface="Arial" pitchFamily="34" charset="0"/>
              <a:buChar char="•"/>
              <a:defRPr lang="en-US" sz="1400" dirty="0" smtClean="0">
                <a:solidFill>
                  <a:schemeClr val="tx1"/>
                </a:solidFill>
                <a:latin typeface="+mn-lt"/>
                <a:ea typeface="+mn-ea"/>
                <a:cs typeface="+mn-cs"/>
              </a:defRPr>
            </a:lvl3pPr>
            <a:lvl4pPr algn="l" rtl="0" eaLnBrk="1" fontAlgn="base" hangingPunct="1">
              <a:spcBef>
                <a:spcPct val="20000"/>
              </a:spcBef>
              <a:spcAft>
                <a:spcPct val="0"/>
              </a:spcAft>
              <a:buFont typeface="Arial" pitchFamily="34" charset="0"/>
              <a:buChar char="•"/>
              <a:defRPr lang="en-US" sz="1200" dirty="0" smtClean="0">
                <a:solidFill>
                  <a:schemeClr val="tx1"/>
                </a:solidFill>
                <a:latin typeface="+mn-lt"/>
                <a:ea typeface="+mn-ea"/>
                <a:cs typeface="+mn-cs"/>
              </a:defRPr>
            </a:lvl4pPr>
            <a:lvl5pPr algn="l" rtl="0" eaLnBrk="1" fontAlgn="base" hangingPunct="1">
              <a:spcBef>
                <a:spcPct val="20000"/>
              </a:spcBef>
              <a:spcAft>
                <a:spcPct val="0"/>
              </a:spcAft>
              <a:buFont typeface="Arial" pitchFamily="34" charset="0"/>
              <a:buChar char="•"/>
              <a:defRPr lang="en-GB" sz="2000" dirty="0" smtClean="0">
                <a:solidFill>
                  <a:schemeClr val="tx1"/>
                </a:solidFill>
                <a:latin typeface="+mn-lt"/>
                <a:ea typeface="+mn-ea"/>
                <a:cs typeface="+mn-cs"/>
              </a:defRPr>
            </a:lvl5pPr>
          </a:lstStyle>
          <a:p>
            <a:pPr lvl="0"/>
            <a:r>
              <a:rPr lang="en-US" smtClean="0"/>
              <a:t>Click to edit Master text styles</a:t>
            </a:r>
          </a:p>
        </p:txBody>
      </p:sp>
      <p:sp>
        <p:nvSpPr>
          <p:cNvPr id="19" name="Content Placeholder 3"/>
          <p:cNvSpPr>
            <a:spLocks noGrp="1"/>
          </p:cNvSpPr>
          <p:nvPr>
            <p:ph sz="quarter" idx="14"/>
          </p:nvPr>
        </p:nvSpPr>
        <p:spPr>
          <a:xfrm>
            <a:off x="3188683" y="3824141"/>
            <a:ext cx="2824615" cy="2412000"/>
          </a:xfrm>
          <a:prstGeom prst="round2SameRect">
            <a:avLst>
              <a:gd name="adj1" fmla="val 0"/>
              <a:gd name="adj2" fmla="val 0"/>
            </a:avLst>
          </a:prstGeom>
          <a:solidFill>
            <a:schemeClr val="accent2"/>
          </a:solidFill>
          <a:ln w="9525">
            <a:solidFill>
              <a:schemeClr val="accent2"/>
            </a:solidFill>
            <a:miter lim="800000"/>
            <a:headEnd/>
            <a:tailEnd/>
          </a:ln>
          <a:effectLst/>
        </p:spPr>
        <p:txBody>
          <a:bodyPr lIns="72000" tIns="432000" rIns="72000" bIns="72000"/>
          <a:lstStyle>
            <a:lvl1pPr marL="0" indent="0" algn="l" rtl="0" eaLnBrk="1" fontAlgn="base" hangingPunct="1">
              <a:spcBef>
                <a:spcPct val="20000"/>
              </a:spcBef>
              <a:spcAft>
                <a:spcPct val="0"/>
              </a:spcAft>
              <a:buFont typeface="Arial" pitchFamily="34" charset="0"/>
              <a:buNone/>
              <a:defRPr lang="en-US" sz="1400" dirty="0" smtClean="0">
                <a:solidFill>
                  <a:srgbClr val="111111"/>
                </a:solidFill>
                <a:latin typeface="+mn-lt"/>
                <a:ea typeface="+mn-ea"/>
                <a:cs typeface="+mn-cs"/>
              </a:defRPr>
            </a:lvl1pPr>
            <a:lvl2pPr algn="l" rtl="0" eaLnBrk="1" fontAlgn="base" hangingPunct="1">
              <a:spcBef>
                <a:spcPct val="20000"/>
              </a:spcBef>
              <a:spcAft>
                <a:spcPct val="0"/>
              </a:spcAft>
              <a:buFont typeface="Arial" pitchFamily="34" charset="0"/>
              <a:buChar char="•"/>
              <a:defRPr lang="en-US" sz="1600" dirty="0" smtClean="0">
                <a:solidFill>
                  <a:schemeClr val="tx1"/>
                </a:solidFill>
                <a:latin typeface="+mn-lt"/>
                <a:ea typeface="+mn-ea"/>
                <a:cs typeface="+mn-cs"/>
              </a:defRPr>
            </a:lvl2pPr>
            <a:lvl3pPr algn="l" rtl="0" eaLnBrk="1" fontAlgn="base" hangingPunct="1">
              <a:spcBef>
                <a:spcPct val="20000"/>
              </a:spcBef>
              <a:spcAft>
                <a:spcPct val="0"/>
              </a:spcAft>
              <a:buFont typeface="Arial" pitchFamily="34" charset="0"/>
              <a:buChar char="•"/>
              <a:defRPr lang="en-US" sz="1400" dirty="0" smtClean="0">
                <a:solidFill>
                  <a:schemeClr val="tx1"/>
                </a:solidFill>
                <a:latin typeface="+mn-lt"/>
                <a:ea typeface="+mn-ea"/>
                <a:cs typeface="+mn-cs"/>
              </a:defRPr>
            </a:lvl3pPr>
            <a:lvl4pPr algn="l" rtl="0" eaLnBrk="1" fontAlgn="base" hangingPunct="1">
              <a:spcBef>
                <a:spcPct val="20000"/>
              </a:spcBef>
              <a:spcAft>
                <a:spcPct val="0"/>
              </a:spcAft>
              <a:buFont typeface="Arial" pitchFamily="34" charset="0"/>
              <a:buChar char="•"/>
              <a:defRPr lang="en-US" sz="1200" dirty="0" smtClean="0">
                <a:solidFill>
                  <a:schemeClr val="tx1"/>
                </a:solidFill>
                <a:latin typeface="+mn-lt"/>
                <a:ea typeface="+mn-ea"/>
                <a:cs typeface="+mn-cs"/>
              </a:defRPr>
            </a:lvl4pPr>
            <a:lvl5pPr algn="l" rtl="0" eaLnBrk="1" fontAlgn="base" hangingPunct="1">
              <a:spcBef>
                <a:spcPct val="20000"/>
              </a:spcBef>
              <a:spcAft>
                <a:spcPct val="0"/>
              </a:spcAft>
              <a:buFont typeface="Arial" pitchFamily="34" charset="0"/>
              <a:buChar char="•"/>
              <a:defRPr lang="en-GB" sz="2000" dirty="0" smtClean="0">
                <a:solidFill>
                  <a:schemeClr val="tx1"/>
                </a:solidFill>
                <a:latin typeface="+mn-lt"/>
                <a:ea typeface="+mn-ea"/>
                <a:cs typeface="+mn-cs"/>
              </a:defRPr>
            </a:lvl5pPr>
          </a:lstStyle>
          <a:p>
            <a:pPr lvl="0"/>
            <a:r>
              <a:rPr lang="en-US" smtClean="0"/>
              <a:t>Click to edit Master text styles</a:t>
            </a:r>
          </a:p>
        </p:txBody>
      </p:sp>
      <p:sp>
        <p:nvSpPr>
          <p:cNvPr id="20" name="Content Placeholder 3"/>
          <p:cNvSpPr>
            <a:spLocks noGrp="1"/>
          </p:cNvSpPr>
          <p:nvPr>
            <p:ph sz="quarter" idx="15"/>
          </p:nvPr>
        </p:nvSpPr>
        <p:spPr>
          <a:xfrm>
            <a:off x="6174220" y="3824141"/>
            <a:ext cx="2824615" cy="2412000"/>
          </a:xfrm>
          <a:prstGeom prst="round2SameRect">
            <a:avLst>
              <a:gd name="adj1" fmla="val 0"/>
              <a:gd name="adj2" fmla="val 0"/>
            </a:avLst>
          </a:prstGeom>
          <a:solidFill>
            <a:schemeClr val="accent2"/>
          </a:solidFill>
          <a:ln w="9525">
            <a:solidFill>
              <a:schemeClr val="accent2"/>
            </a:solidFill>
            <a:miter lim="800000"/>
            <a:headEnd/>
            <a:tailEnd/>
          </a:ln>
          <a:effectLst/>
        </p:spPr>
        <p:txBody>
          <a:bodyPr lIns="72000" tIns="432000" rIns="72000" bIns="72000"/>
          <a:lstStyle>
            <a:lvl1pPr marL="0" marR="0" indent="0" algn="l" defTabSz="914400" rtl="0" eaLnBrk="1" fontAlgn="base" latinLnBrk="0" hangingPunct="1">
              <a:lnSpc>
                <a:spcPct val="100000"/>
              </a:lnSpc>
              <a:spcBef>
                <a:spcPct val="20000"/>
              </a:spcBef>
              <a:spcAft>
                <a:spcPct val="0"/>
              </a:spcAft>
              <a:buClrTx/>
              <a:buSzTx/>
              <a:buFont typeface="Arial" pitchFamily="34" charset="0"/>
              <a:buNone/>
              <a:tabLst/>
              <a:defRPr lang="en-US" sz="1400" dirty="0" smtClean="0">
                <a:solidFill>
                  <a:srgbClr val="111111"/>
                </a:solidFill>
                <a:latin typeface="+mn-lt"/>
                <a:ea typeface="+mn-ea"/>
                <a:cs typeface="+mn-cs"/>
              </a:defRPr>
            </a:lvl1pPr>
            <a:lvl2pPr algn="l" rtl="0" eaLnBrk="1" fontAlgn="base" hangingPunct="1">
              <a:spcBef>
                <a:spcPct val="20000"/>
              </a:spcBef>
              <a:spcAft>
                <a:spcPct val="0"/>
              </a:spcAft>
              <a:buFont typeface="Arial" pitchFamily="34" charset="0"/>
              <a:buChar char="•"/>
              <a:defRPr lang="en-US" sz="1600" dirty="0" smtClean="0">
                <a:solidFill>
                  <a:schemeClr val="tx1"/>
                </a:solidFill>
                <a:latin typeface="+mn-lt"/>
                <a:ea typeface="+mn-ea"/>
                <a:cs typeface="+mn-cs"/>
              </a:defRPr>
            </a:lvl2pPr>
            <a:lvl3pPr algn="l" rtl="0" eaLnBrk="1" fontAlgn="base" hangingPunct="1">
              <a:spcBef>
                <a:spcPct val="20000"/>
              </a:spcBef>
              <a:spcAft>
                <a:spcPct val="0"/>
              </a:spcAft>
              <a:buFont typeface="Arial" pitchFamily="34" charset="0"/>
              <a:buChar char="•"/>
              <a:defRPr lang="en-US" sz="1400" dirty="0" smtClean="0">
                <a:solidFill>
                  <a:schemeClr val="tx1"/>
                </a:solidFill>
                <a:latin typeface="+mn-lt"/>
                <a:ea typeface="+mn-ea"/>
                <a:cs typeface="+mn-cs"/>
              </a:defRPr>
            </a:lvl3pPr>
            <a:lvl4pPr algn="l" rtl="0" eaLnBrk="1" fontAlgn="base" hangingPunct="1">
              <a:spcBef>
                <a:spcPct val="20000"/>
              </a:spcBef>
              <a:spcAft>
                <a:spcPct val="0"/>
              </a:spcAft>
              <a:buFont typeface="Arial" pitchFamily="34" charset="0"/>
              <a:buChar char="•"/>
              <a:defRPr lang="en-US" sz="1200" dirty="0" smtClean="0">
                <a:solidFill>
                  <a:schemeClr val="tx1"/>
                </a:solidFill>
                <a:latin typeface="+mn-lt"/>
                <a:ea typeface="+mn-ea"/>
                <a:cs typeface="+mn-cs"/>
              </a:defRPr>
            </a:lvl4pPr>
            <a:lvl5pPr algn="l" rtl="0" eaLnBrk="1" fontAlgn="base" hangingPunct="1">
              <a:spcBef>
                <a:spcPct val="20000"/>
              </a:spcBef>
              <a:spcAft>
                <a:spcPct val="0"/>
              </a:spcAft>
              <a:buFont typeface="Arial" pitchFamily="34" charset="0"/>
              <a:buChar char="•"/>
              <a:defRPr lang="en-GB" sz="2000" dirty="0" smtClean="0">
                <a:solidFill>
                  <a:schemeClr val="tx1"/>
                </a:solidFill>
                <a:latin typeface="+mn-lt"/>
                <a:ea typeface="+mn-ea"/>
                <a:cs typeface="+mn-cs"/>
              </a:defRPr>
            </a:lvl5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21" name="Text Placeholder 2"/>
          <p:cNvSpPr>
            <a:spLocks noGrp="1"/>
          </p:cNvSpPr>
          <p:nvPr>
            <p:ph type="body" idx="1"/>
          </p:nvPr>
        </p:nvSpPr>
        <p:spPr>
          <a:xfrm>
            <a:off x="114299" y="1010866"/>
            <a:ext cx="2131751" cy="523875"/>
          </a:xfrm>
          <a:prstGeom prst="roundRect">
            <a:avLst>
              <a:gd name="adj" fmla="val 0"/>
            </a:avLst>
          </a:prstGeom>
          <a:solidFill>
            <a:srgbClr val="00B9E4"/>
          </a:solidFill>
          <a:ln>
            <a:solidFill>
              <a:srgbClr val="00B9E4"/>
            </a:solidFill>
          </a:ln>
          <a:effectLst/>
        </p:spPr>
        <p:txBody>
          <a:bodyPr lIns="36000" tIns="36000" rIns="36000" bIns="36000" anchor="ctr" anchorCtr="1"/>
          <a:lstStyle>
            <a:lvl1pPr marL="0" indent="0" algn="ctr">
              <a:lnSpc>
                <a:spcPct val="100000"/>
              </a:lnSpc>
              <a:spcBef>
                <a:spcPts val="0"/>
              </a:spcBef>
              <a:buNone/>
              <a:defRPr sz="1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2"/>
          <p:cNvSpPr>
            <a:spLocks noGrp="1"/>
          </p:cNvSpPr>
          <p:nvPr>
            <p:ph type="body" idx="16"/>
          </p:nvPr>
        </p:nvSpPr>
        <p:spPr>
          <a:xfrm>
            <a:off x="3102290" y="1010866"/>
            <a:ext cx="2131751" cy="523875"/>
          </a:xfrm>
          <a:prstGeom prst="roundRect">
            <a:avLst>
              <a:gd name="adj" fmla="val 0"/>
            </a:avLst>
          </a:prstGeom>
          <a:solidFill>
            <a:srgbClr val="00B9E4"/>
          </a:solidFill>
          <a:ln>
            <a:solidFill>
              <a:srgbClr val="00B9E4"/>
            </a:solidFill>
          </a:ln>
          <a:effectLst/>
        </p:spPr>
        <p:txBody>
          <a:bodyPr lIns="36000" tIns="36000" rIns="36000" bIns="36000" anchor="ctr" anchorCtr="1"/>
          <a:lstStyle>
            <a:lvl1pPr marL="0" indent="0" algn="ctr">
              <a:lnSpc>
                <a:spcPct val="100000"/>
              </a:lnSpc>
              <a:spcBef>
                <a:spcPts val="0"/>
              </a:spcBef>
              <a:buNone/>
              <a:defRPr sz="1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6090282" y="1030117"/>
            <a:ext cx="2131751" cy="523875"/>
          </a:xfrm>
          <a:prstGeom prst="roundRect">
            <a:avLst>
              <a:gd name="adj" fmla="val 0"/>
            </a:avLst>
          </a:prstGeom>
          <a:solidFill>
            <a:srgbClr val="00B9E4"/>
          </a:solidFill>
          <a:ln>
            <a:solidFill>
              <a:srgbClr val="00B9E4"/>
            </a:solidFill>
          </a:ln>
          <a:effectLst/>
        </p:spPr>
        <p:txBody>
          <a:bodyPr lIns="36000" tIns="36000" rIns="36000" bIns="36000" anchor="ctr" anchorCtr="1"/>
          <a:lstStyle>
            <a:lvl1pPr marL="0" indent="0" algn="ctr">
              <a:lnSpc>
                <a:spcPct val="100000"/>
              </a:lnSpc>
              <a:spcBef>
                <a:spcPts val="0"/>
              </a:spcBef>
              <a:buNone/>
              <a:defRPr sz="1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2"/>
          <p:cNvSpPr>
            <a:spLocks noGrp="1"/>
          </p:cNvSpPr>
          <p:nvPr>
            <p:ph type="body" idx="18"/>
          </p:nvPr>
        </p:nvSpPr>
        <p:spPr>
          <a:xfrm>
            <a:off x="114299" y="3713163"/>
            <a:ext cx="2131751" cy="523875"/>
          </a:xfrm>
          <a:prstGeom prst="roundRect">
            <a:avLst>
              <a:gd name="adj" fmla="val 0"/>
            </a:avLst>
          </a:prstGeom>
          <a:solidFill>
            <a:srgbClr val="00B9E4"/>
          </a:solidFill>
          <a:ln>
            <a:solidFill>
              <a:srgbClr val="00B9E4"/>
            </a:solidFill>
          </a:ln>
          <a:effectLst/>
        </p:spPr>
        <p:txBody>
          <a:bodyPr lIns="36000" tIns="36000" rIns="36000" bIns="36000" anchor="ctr" anchorCtr="1"/>
          <a:lstStyle>
            <a:lvl1pPr marL="0" indent="0" algn="ctr">
              <a:lnSpc>
                <a:spcPct val="100000"/>
              </a:lnSpc>
              <a:spcBef>
                <a:spcPts val="0"/>
              </a:spcBef>
              <a:buNone/>
              <a:defRPr sz="1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5" name="Text Placeholder 2"/>
          <p:cNvSpPr>
            <a:spLocks noGrp="1"/>
          </p:cNvSpPr>
          <p:nvPr>
            <p:ph type="body" idx="19"/>
          </p:nvPr>
        </p:nvSpPr>
        <p:spPr>
          <a:xfrm>
            <a:off x="3097848" y="3713163"/>
            <a:ext cx="2131751" cy="523875"/>
          </a:xfrm>
          <a:prstGeom prst="roundRect">
            <a:avLst>
              <a:gd name="adj" fmla="val 0"/>
            </a:avLst>
          </a:prstGeom>
          <a:solidFill>
            <a:srgbClr val="00B9E4"/>
          </a:solidFill>
          <a:ln>
            <a:solidFill>
              <a:srgbClr val="00B9E4"/>
            </a:solidFill>
          </a:ln>
          <a:effectLst/>
        </p:spPr>
        <p:txBody>
          <a:bodyPr lIns="36000" tIns="36000" rIns="36000" bIns="36000" anchor="ctr" anchorCtr="1"/>
          <a:lstStyle>
            <a:lvl1pPr marL="0" indent="0" algn="ctr">
              <a:lnSpc>
                <a:spcPct val="100000"/>
              </a:lnSpc>
              <a:spcBef>
                <a:spcPts val="0"/>
              </a:spcBef>
              <a:buNone/>
              <a:defRPr sz="1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Text Placeholder 2"/>
          <p:cNvSpPr>
            <a:spLocks noGrp="1"/>
          </p:cNvSpPr>
          <p:nvPr>
            <p:ph type="body" idx="20"/>
          </p:nvPr>
        </p:nvSpPr>
        <p:spPr>
          <a:xfrm>
            <a:off x="6081397" y="3713163"/>
            <a:ext cx="2131751" cy="523875"/>
          </a:xfrm>
          <a:prstGeom prst="roundRect">
            <a:avLst>
              <a:gd name="adj" fmla="val 0"/>
            </a:avLst>
          </a:prstGeom>
          <a:solidFill>
            <a:srgbClr val="00B9E4"/>
          </a:solidFill>
          <a:ln>
            <a:solidFill>
              <a:srgbClr val="00B9E4"/>
            </a:solidFill>
          </a:ln>
          <a:effectLst/>
        </p:spPr>
        <p:txBody>
          <a:bodyPr lIns="36000" tIns="36000" rIns="36000" bIns="36000" anchor="ctr" anchorCtr="1"/>
          <a:lstStyle>
            <a:lvl1pPr marL="0" indent="0" algn="ctr">
              <a:lnSpc>
                <a:spcPct val="100000"/>
              </a:lnSpc>
              <a:spcBef>
                <a:spcPts val="0"/>
              </a:spcBef>
              <a:buNone/>
              <a:defRPr sz="1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BIG AR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8" name="Content Placeholder 2"/>
          <p:cNvSpPr>
            <a:spLocks noGrp="1"/>
          </p:cNvSpPr>
          <p:nvPr>
            <p:ph sz="half" idx="12"/>
          </p:nvPr>
        </p:nvSpPr>
        <p:spPr>
          <a:xfrm>
            <a:off x="1172802" y="1451562"/>
            <a:ext cx="7834918" cy="1122877"/>
          </a:xfrm>
        </p:spPr>
        <p:txBody>
          <a:bodyPr lIns="72000" anchor="ctr"/>
          <a:lstStyle>
            <a:lvl1pPr>
              <a:buNone/>
              <a:defRPr sz="2000"/>
            </a:lvl1pPr>
            <a:lvl2pPr>
              <a:defRPr sz="1600"/>
            </a:lvl2pPr>
            <a:lvl3pP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3"/>
          </p:nvPr>
        </p:nvSpPr>
        <p:spPr>
          <a:xfrm>
            <a:off x="1172802" y="3032712"/>
            <a:ext cx="7834918" cy="1122877"/>
          </a:xfrm>
        </p:spPr>
        <p:txBody>
          <a:bodyPr lIns="72000" anchor="ctr"/>
          <a:lstStyle>
            <a:lvl1pPr>
              <a:buNone/>
              <a:defRPr sz="2000"/>
            </a:lvl1pPr>
            <a:lvl2pPr>
              <a:defRPr sz="1600"/>
            </a:lvl2pPr>
            <a:lvl3pP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2"/>
          <p:cNvSpPr>
            <a:spLocks noGrp="1"/>
          </p:cNvSpPr>
          <p:nvPr>
            <p:ph sz="half" idx="14"/>
          </p:nvPr>
        </p:nvSpPr>
        <p:spPr>
          <a:xfrm>
            <a:off x="1172802" y="4604337"/>
            <a:ext cx="7834918" cy="1122877"/>
          </a:xfrm>
        </p:spPr>
        <p:txBody>
          <a:bodyPr anchor="ctr"/>
          <a:lstStyle>
            <a:lvl1pPr>
              <a:buNone/>
              <a:defRPr sz="2000"/>
            </a:lvl1pPr>
            <a:lvl2pPr>
              <a:defRPr sz="1600"/>
            </a:lvl2pPr>
            <a:lvl3pP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2" name="Pentagon 11"/>
          <p:cNvSpPr/>
          <p:nvPr userDrawn="1"/>
        </p:nvSpPr>
        <p:spPr>
          <a:xfrm>
            <a:off x="114300" y="1451561"/>
            <a:ext cx="949569" cy="1123200"/>
          </a:xfrm>
          <a:prstGeom prst="homePlate">
            <a:avLst>
              <a:gd name="adj" fmla="val 26074"/>
            </a:avLst>
          </a:prstGeom>
          <a:solidFill>
            <a:srgbClr val="00B9E4"/>
          </a:solidFill>
          <a:ln>
            <a:solidFill>
              <a:srgbClr val="00B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entagon 12"/>
          <p:cNvSpPr/>
          <p:nvPr userDrawn="1"/>
        </p:nvSpPr>
        <p:spPr>
          <a:xfrm>
            <a:off x="114300" y="3032711"/>
            <a:ext cx="949569" cy="1123200"/>
          </a:xfrm>
          <a:prstGeom prst="homePlate">
            <a:avLst>
              <a:gd name="adj" fmla="val 26074"/>
            </a:avLst>
          </a:prstGeom>
          <a:solidFill>
            <a:srgbClr val="00B9E4"/>
          </a:solidFill>
          <a:ln>
            <a:solidFill>
              <a:srgbClr val="00B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entagon 13"/>
          <p:cNvSpPr/>
          <p:nvPr userDrawn="1"/>
        </p:nvSpPr>
        <p:spPr>
          <a:xfrm>
            <a:off x="114300" y="4604336"/>
            <a:ext cx="949569" cy="1123200"/>
          </a:xfrm>
          <a:prstGeom prst="homePlate">
            <a:avLst>
              <a:gd name="adj" fmla="val 26074"/>
            </a:avLst>
          </a:prstGeom>
          <a:solidFill>
            <a:srgbClr val="00B9E4"/>
          </a:solidFill>
          <a:ln>
            <a:solidFill>
              <a:srgbClr val="00B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BIG ARROWS">
    <p:spTree>
      <p:nvGrpSpPr>
        <p:cNvPr id="1" name=""/>
        <p:cNvGrpSpPr/>
        <p:nvPr/>
      </p:nvGrpSpPr>
      <p:grpSpPr>
        <a:xfrm>
          <a:off x="0" y="0"/>
          <a:ext cx="0" cy="0"/>
          <a:chOff x="0" y="0"/>
          <a:chExt cx="0" cy="0"/>
        </a:xfrm>
      </p:grpSpPr>
      <p:sp>
        <p:nvSpPr>
          <p:cNvPr id="7" name="Pentagon 6"/>
          <p:cNvSpPr/>
          <p:nvPr userDrawn="1"/>
        </p:nvSpPr>
        <p:spPr>
          <a:xfrm>
            <a:off x="117404" y="1202271"/>
            <a:ext cx="1262769" cy="1089025"/>
          </a:xfrm>
          <a:prstGeom prst="homePlate">
            <a:avLst>
              <a:gd name="adj" fmla="val 27047"/>
            </a:avLst>
          </a:prstGeom>
          <a:solidFill>
            <a:srgbClr val="00B9E4"/>
          </a:solidFill>
          <a:ln>
            <a:solidFill>
              <a:srgbClr val="00B9E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p>
        </p:txBody>
      </p:sp>
      <p:sp>
        <p:nvSpPr>
          <p:cNvPr id="8" name="Pentagon 7"/>
          <p:cNvSpPr/>
          <p:nvPr userDrawn="1"/>
        </p:nvSpPr>
        <p:spPr>
          <a:xfrm>
            <a:off x="126197" y="2475446"/>
            <a:ext cx="1262769" cy="1089025"/>
          </a:xfrm>
          <a:prstGeom prst="homePlate">
            <a:avLst>
              <a:gd name="adj" fmla="val 27047"/>
            </a:avLst>
          </a:prstGeom>
          <a:solidFill>
            <a:srgbClr val="00B9E4"/>
          </a:solidFill>
          <a:ln>
            <a:solidFill>
              <a:srgbClr val="00B9E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p>
        </p:txBody>
      </p:sp>
      <p:sp>
        <p:nvSpPr>
          <p:cNvPr id="9" name="Pentagon 8"/>
          <p:cNvSpPr/>
          <p:nvPr userDrawn="1"/>
        </p:nvSpPr>
        <p:spPr>
          <a:xfrm>
            <a:off x="117404" y="3750207"/>
            <a:ext cx="1262769" cy="1087438"/>
          </a:xfrm>
          <a:prstGeom prst="homePlate">
            <a:avLst>
              <a:gd name="adj" fmla="val 27047"/>
            </a:avLst>
          </a:prstGeom>
          <a:solidFill>
            <a:srgbClr val="00B9E4"/>
          </a:solidFill>
          <a:ln>
            <a:solidFill>
              <a:srgbClr val="00B9E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p>
        </p:txBody>
      </p:sp>
      <p:sp>
        <p:nvSpPr>
          <p:cNvPr id="10" name="Pentagon 9"/>
          <p:cNvSpPr/>
          <p:nvPr userDrawn="1"/>
        </p:nvSpPr>
        <p:spPr>
          <a:xfrm>
            <a:off x="126197" y="5012271"/>
            <a:ext cx="1262769" cy="1089025"/>
          </a:xfrm>
          <a:prstGeom prst="homePlate">
            <a:avLst>
              <a:gd name="adj" fmla="val 27047"/>
            </a:avLst>
          </a:prstGeom>
          <a:solidFill>
            <a:srgbClr val="00B9E4"/>
          </a:solidFill>
          <a:ln>
            <a:solidFill>
              <a:srgbClr val="00B9E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GB" dirty="0"/>
          </a:p>
        </p:txBody>
      </p:sp>
      <p:sp>
        <p:nvSpPr>
          <p:cNvPr id="5" name="Content Placeholder 4"/>
          <p:cNvSpPr>
            <a:spLocks noGrp="1"/>
          </p:cNvSpPr>
          <p:nvPr>
            <p:ph sz="quarter" idx="10"/>
          </p:nvPr>
        </p:nvSpPr>
        <p:spPr>
          <a:xfrm>
            <a:off x="1163873" y="1188405"/>
            <a:ext cx="7842462" cy="1104900"/>
          </a:xfrm>
          <a:prstGeom prst="chevron">
            <a:avLst>
              <a:gd name="adj" fmla="val 30000"/>
            </a:avLst>
          </a:prstGeom>
          <a:solidFill>
            <a:schemeClr val="accent2"/>
          </a:solidFill>
          <a:ln w="19050">
            <a:solidFill>
              <a:schemeClr val="accent2"/>
            </a:solidFill>
          </a:ln>
          <a:effectLst/>
        </p:spPr>
        <p:txBody>
          <a:bodyPr tIns="72000" bIns="72000" anchor="ctr"/>
          <a:lstStyle>
            <a:lvl1pPr>
              <a:buNone/>
              <a:defRPr/>
            </a:lvl1pPr>
          </a:lstStyle>
          <a:p>
            <a:pPr lvl="0"/>
            <a:r>
              <a:rPr lang="en-US" smtClean="0"/>
              <a:t>Click to edit Master text styles</a:t>
            </a:r>
          </a:p>
        </p:txBody>
      </p:sp>
      <p:sp>
        <p:nvSpPr>
          <p:cNvPr id="12" name="Content Placeholder 4"/>
          <p:cNvSpPr>
            <a:spLocks noGrp="1"/>
          </p:cNvSpPr>
          <p:nvPr>
            <p:ph sz="quarter" idx="16"/>
          </p:nvPr>
        </p:nvSpPr>
        <p:spPr>
          <a:xfrm>
            <a:off x="1163873" y="4998405"/>
            <a:ext cx="7842462" cy="1104900"/>
          </a:xfrm>
          <a:prstGeom prst="chevron">
            <a:avLst>
              <a:gd name="adj" fmla="val 30000"/>
            </a:avLst>
          </a:prstGeom>
          <a:solidFill>
            <a:schemeClr val="accent2"/>
          </a:solidFill>
          <a:ln w="19050">
            <a:solidFill>
              <a:schemeClr val="accent2"/>
            </a:solidFill>
          </a:ln>
          <a:effectLst/>
        </p:spPr>
        <p:txBody>
          <a:bodyPr tIns="72000" bIns="72000" anchor="ctr"/>
          <a:lstStyle>
            <a:lvl1pPr>
              <a:buNone/>
              <a:defRPr/>
            </a:lvl1pPr>
          </a:lstStyle>
          <a:p>
            <a:pPr lvl="0"/>
            <a:r>
              <a:rPr lang="en-US" smtClean="0"/>
              <a:t>Click to edit Master text styles</a:t>
            </a:r>
          </a:p>
        </p:txBody>
      </p:sp>
      <p:sp>
        <p:nvSpPr>
          <p:cNvPr id="14" name="Content Placeholder 4"/>
          <p:cNvSpPr>
            <a:spLocks noGrp="1"/>
          </p:cNvSpPr>
          <p:nvPr>
            <p:ph sz="quarter" idx="18"/>
          </p:nvPr>
        </p:nvSpPr>
        <p:spPr>
          <a:xfrm>
            <a:off x="1163873" y="2458405"/>
            <a:ext cx="7842462" cy="1104900"/>
          </a:xfrm>
          <a:prstGeom prst="chevron">
            <a:avLst>
              <a:gd name="adj" fmla="val 30000"/>
            </a:avLst>
          </a:prstGeom>
          <a:solidFill>
            <a:schemeClr val="accent2"/>
          </a:solidFill>
          <a:ln w="19050">
            <a:solidFill>
              <a:schemeClr val="accent2"/>
            </a:solidFill>
          </a:ln>
          <a:effectLst/>
        </p:spPr>
        <p:txBody>
          <a:bodyPr tIns="72000" bIns="72000" anchor="ctr"/>
          <a:lstStyle>
            <a:lvl1pPr>
              <a:buNone/>
              <a:defRPr/>
            </a:lvl1pPr>
          </a:lstStyle>
          <a:p>
            <a:pPr lvl="0"/>
            <a:r>
              <a:rPr lang="en-US" smtClean="0"/>
              <a:t>Click to edit Master text styles</a:t>
            </a:r>
          </a:p>
        </p:txBody>
      </p:sp>
      <p:sp>
        <p:nvSpPr>
          <p:cNvPr id="16" name="Content Placeholder 4"/>
          <p:cNvSpPr>
            <a:spLocks noGrp="1"/>
          </p:cNvSpPr>
          <p:nvPr>
            <p:ph sz="quarter" idx="20"/>
          </p:nvPr>
        </p:nvSpPr>
        <p:spPr>
          <a:xfrm>
            <a:off x="1163873" y="3728405"/>
            <a:ext cx="7842462" cy="1104900"/>
          </a:xfrm>
          <a:prstGeom prst="chevron">
            <a:avLst>
              <a:gd name="adj" fmla="val 30000"/>
            </a:avLst>
          </a:prstGeom>
          <a:solidFill>
            <a:schemeClr val="accent2"/>
          </a:solidFill>
          <a:ln w="19050">
            <a:solidFill>
              <a:schemeClr val="accent2"/>
            </a:solidFill>
          </a:ln>
          <a:effectLst/>
        </p:spPr>
        <p:txBody>
          <a:bodyPr tIns="72000" bIns="72000" anchor="ctr"/>
          <a:lstStyle>
            <a:lvl1pPr>
              <a:buNone/>
              <a:defRPr/>
            </a:lvl1pPr>
            <a:lvl2pPr>
              <a:buNone/>
              <a:defRPr/>
            </a:lvl2pPr>
          </a:lstStyle>
          <a:p>
            <a:pPr lvl="0"/>
            <a:r>
              <a:rPr lang="en-US" smtClean="0"/>
              <a:t>Click to edit Master text styles</a:t>
            </a:r>
          </a:p>
        </p:txBody>
      </p:sp>
      <p:sp>
        <p:nvSpPr>
          <p:cNvPr id="11" name="Text Placeholder 2"/>
          <p:cNvSpPr>
            <a:spLocks noGrp="1"/>
          </p:cNvSpPr>
          <p:nvPr>
            <p:ph type="body" idx="1"/>
          </p:nvPr>
        </p:nvSpPr>
        <p:spPr>
          <a:xfrm>
            <a:off x="114300" y="1179581"/>
            <a:ext cx="1063385" cy="1163588"/>
          </a:xfrm>
          <a:prstGeom prst="roundRect">
            <a:avLst>
              <a:gd name="adj" fmla="val 0"/>
            </a:avLst>
          </a:prstGeom>
          <a:noFill/>
          <a:ln>
            <a:noFill/>
          </a:ln>
          <a:effectLst/>
        </p:spPr>
        <p:txBody>
          <a:bodyPr anchor="ctr"/>
          <a:lstStyle>
            <a:lvl1pPr marL="0" indent="0">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Text Placeholder 2"/>
          <p:cNvSpPr>
            <a:spLocks noGrp="1"/>
          </p:cNvSpPr>
          <p:nvPr>
            <p:ph type="body" idx="21"/>
          </p:nvPr>
        </p:nvSpPr>
        <p:spPr>
          <a:xfrm>
            <a:off x="114300" y="2467762"/>
            <a:ext cx="1063385" cy="1163588"/>
          </a:xfrm>
          <a:prstGeom prst="roundRect">
            <a:avLst>
              <a:gd name="adj" fmla="val 0"/>
            </a:avLst>
          </a:prstGeom>
          <a:noFill/>
          <a:ln>
            <a:noFill/>
          </a:ln>
          <a:effectLst/>
        </p:spPr>
        <p:txBody>
          <a:bodyPr anchor="ctr"/>
          <a:lstStyle>
            <a:lvl1pPr marL="0" indent="0">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Text Placeholder 2"/>
          <p:cNvSpPr>
            <a:spLocks noGrp="1"/>
          </p:cNvSpPr>
          <p:nvPr>
            <p:ph type="body" idx="22"/>
          </p:nvPr>
        </p:nvSpPr>
        <p:spPr>
          <a:xfrm>
            <a:off x="114300" y="3717442"/>
            <a:ext cx="1063385" cy="1163588"/>
          </a:xfrm>
          <a:prstGeom prst="roundRect">
            <a:avLst>
              <a:gd name="adj" fmla="val 0"/>
            </a:avLst>
          </a:prstGeom>
          <a:noFill/>
          <a:ln>
            <a:noFill/>
          </a:ln>
          <a:effectLst/>
        </p:spPr>
        <p:txBody>
          <a:bodyPr anchor="ctr"/>
          <a:lstStyle>
            <a:lvl1pPr marL="0" indent="0">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Text Placeholder 2"/>
          <p:cNvSpPr>
            <a:spLocks noGrp="1"/>
          </p:cNvSpPr>
          <p:nvPr>
            <p:ph type="body" idx="23"/>
          </p:nvPr>
        </p:nvSpPr>
        <p:spPr>
          <a:xfrm>
            <a:off x="114300" y="4976748"/>
            <a:ext cx="1063385" cy="1163588"/>
          </a:xfrm>
          <a:prstGeom prst="roundRect">
            <a:avLst>
              <a:gd name="adj" fmla="val 0"/>
            </a:avLst>
          </a:prstGeom>
          <a:noFill/>
          <a:ln>
            <a:noFill/>
          </a:ln>
          <a:effectLst/>
        </p:spPr>
        <p:txBody>
          <a:bodyPr anchor="ctr"/>
          <a:lstStyle>
            <a:lvl1pPr marL="0" indent="0">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with Bullet Points">
    <p:spTree>
      <p:nvGrpSpPr>
        <p:cNvPr id="1" name=""/>
        <p:cNvGrpSpPr/>
        <p:nvPr/>
      </p:nvGrpSpPr>
      <p:grpSpPr>
        <a:xfrm>
          <a:off x="0" y="0"/>
          <a:ext cx="0" cy="0"/>
          <a:chOff x="0" y="0"/>
          <a:chExt cx="0" cy="0"/>
        </a:xfrm>
      </p:grpSpPr>
      <p:sp>
        <p:nvSpPr>
          <p:cNvPr id="18" name="Rectangle 17"/>
          <p:cNvSpPr/>
          <p:nvPr userDrawn="1"/>
        </p:nvSpPr>
        <p:spPr>
          <a:xfrm rot="20963654">
            <a:off x="641838" y="1373538"/>
            <a:ext cx="3349869" cy="4419600"/>
          </a:xfrm>
          <a:prstGeom prst="rect">
            <a:avLst/>
          </a:prstGeom>
          <a:solidFill>
            <a:srgbClr val="00B9E4"/>
          </a:solidFill>
          <a:ln>
            <a:solidFill>
              <a:srgbClr val="00B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p:cNvSpPr>
            <a:spLocks noGrp="1"/>
          </p:cNvSpPr>
          <p:nvPr>
            <p:ph sz="half" idx="11"/>
          </p:nvPr>
        </p:nvSpPr>
        <p:spPr>
          <a:xfrm>
            <a:off x="1146147" y="2132400"/>
            <a:ext cx="3260742" cy="4076700"/>
          </a:xfrm>
          <a:solidFill>
            <a:schemeClr val="accent2"/>
          </a:solidFill>
          <a:ln w="38100">
            <a:solidFill>
              <a:schemeClr val="accent2"/>
            </a:solidFill>
            <a:prstDash val="solid"/>
          </a:ln>
        </p:spPr>
        <p:txBody>
          <a:bodyPr lIns="72000" tIns="72000" rIns="72000" bIns="72000"/>
          <a:lstStyle>
            <a:lvl1pPr>
              <a:defRPr sz="2000"/>
            </a:lvl1pPr>
            <a:lvl2pPr>
              <a:defRPr sz="1600"/>
            </a:lvl2pPr>
            <a:lvl3pP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10" name="Text Placeholder 2"/>
          <p:cNvSpPr>
            <a:spLocks noGrp="1"/>
          </p:cNvSpPr>
          <p:nvPr>
            <p:ph type="body" idx="1"/>
          </p:nvPr>
        </p:nvSpPr>
        <p:spPr>
          <a:xfrm rot="21000000">
            <a:off x="291894" y="1405269"/>
            <a:ext cx="3374283" cy="523875"/>
          </a:xfrm>
          <a:prstGeom prst="roundRect">
            <a:avLst>
              <a:gd name="adj" fmla="val 0"/>
            </a:avLst>
          </a:prstGeom>
          <a:noFill/>
          <a:ln>
            <a:noFill/>
          </a:ln>
          <a:effectLst/>
        </p:spPr>
        <p:txBody>
          <a:bodyPr anchor="ctr"/>
          <a:lstStyle>
            <a:lvl1pPr marL="0" indent="0" algn="ctr">
              <a:buNone/>
              <a:defRPr sz="2000" b="1" cap="all" spc="0" baseline="0">
                <a:ln>
                  <a:noFill/>
                </a:ln>
                <a:solidFill>
                  <a:schemeClr val="bg1"/>
                </a:solidFill>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Content Placeholder 2"/>
          <p:cNvSpPr>
            <a:spLocks noGrp="1"/>
          </p:cNvSpPr>
          <p:nvPr>
            <p:ph sz="half" idx="12"/>
          </p:nvPr>
        </p:nvSpPr>
        <p:spPr>
          <a:xfrm>
            <a:off x="5890462" y="1454068"/>
            <a:ext cx="3030645" cy="1122877"/>
          </a:xfrm>
        </p:spPr>
        <p:txBody>
          <a:bodyPr lIns="72000" tIns="72000" rIns="72000" bIns="72000" anchor="ctr"/>
          <a:lstStyle>
            <a:lvl1pPr marL="0" indent="0">
              <a:buNone/>
              <a:defRPr sz="2000"/>
            </a:lvl1pPr>
            <a:lvl2pPr>
              <a:defRPr sz="1600"/>
            </a:lvl2pPr>
            <a:lvl3pP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4" name="Content Placeholder 2"/>
          <p:cNvSpPr>
            <a:spLocks noGrp="1"/>
          </p:cNvSpPr>
          <p:nvPr>
            <p:ph sz="half" idx="13"/>
          </p:nvPr>
        </p:nvSpPr>
        <p:spPr>
          <a:xfrm>
            <a:off x="5890462" y="3034229"/>
            <a:ext cx="3030645" cy="1122877"/>
          </a:xfrm>
        </p:spPr>
        <p:txBody>
          <a:bodyPr lIns="72000" tIns="72000" rIns="72000" bIns="72000" anchor="ctr"/>
          <a:lstStyle>
            <a:lvl1pPr marL="0" indent="0">
              <a:buNone/>
              <a:defRPr sz="2000"/>
            </a:lvl1pPr>
            <a:lvl2pPr>
              <a:defRPr sz="1600"/>
            </a:lvl2pPr>
            <a:lvl3pP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25" name="Content Placeholder 2"/>
          <p:cNvSpPr>
            <a:spLocks noGrp="1"/>
          </p:cNvSpPr>
          <p:nvPr>
            <p:ph sz="half" idx="14"/>
          </p:nvPr>
        </p:nvSpPr>
        <p:spPr>
          <a:xfrm>
            <a:off x="5890462" y="4624078"/>
            <a:ext cx="3030645" cy="1122877"/>
          </a:xfrm>
        </p:spPr>
        <p:txBody>
          <a:bodyPr lIns="72000" tIns="72000" rIns="72000" bIns="72000" anchor="ctr"/>
          <a:lstStyle>
            <a:lvl1pPr marL="0" indent="0">
              <a:buNone/>
              <a:defRPr sz="2000"/>
            </a:lvl1pPr>
            <a:lvl2pPr>
              <a:defRPr sz="1600"/>
            </a:lvl2pPr>
            <a:lvl3pPr>
              <a:defRPr sz="1400"/>
            </a:lvl3pPr>
            <a:lvl4pPr>
              <a:defRPr sz="12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Pentagon 14"/>
          <p:cNvSpPr/>
          <p:nvPr userDrawn="1"/>
        </p:nvSpPr>
        <p:spPr>
          <a:xfrm>
            <a:off x="4862146" y="1557338"/>
            <a:ext cx="949569" cy="952500"/>
          </a:xfrm>
          <a:prstGeom prst="homePlate">
            <a:avLst>
              <a:gd name="adj" fmla="val 26074"/>
            </a:avLst>
          </a:prstGeom>
          <a:solidFill>
            <a:srgbClr val="00B9E4"/>
          </a:solidFill>
          <a:ln>
            <a:solidFill>
              <a:srgbClr val="00B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entagon 15"/>
          <p:cNvSpPr/>
          <p:nvPr userDrawn="1"/>
        </p:nvSpPr>
        <p:spPr>
          <a:xfrm>
            <a:off x="4862146" y="3128963"/>
            <a:ext cx="949569" cy="952500"/>
          </a:xfrm>
          <a:prstGeom prst="homePlate">
            <a:avLst>
              <a:gd name="adj" fmla="val 26074"/>
            </a:avLst>
          </a:prstGeom>
          <a:solidFill>
            <a:srgbClr val="00B9E4"/>
          </a:solidFill>
          <a:ln>
            <a:solidFill>
              <a:srgbClr val="00B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entagon 16"/>
          <p:cNvSpPr/>
          <p:nvPr userDrawn="1"/>
        </p:nvSpPr>
        <p:spPr>
          <a:xfrm>
            <a:off x="4862146" y="4719638"/>
            <a:ext cx="949569" cy="952500"/>
          </a:xfrm>
          <a:prstGeom prst="homePlate">
            <a:avLst>
              <a:gd name="adj" fmla="val 26074"/>
            </a:avLst>
          </a:prstGeom>
          <a:solidFill>
            <a:srgbClr val="00B9E4"/>
          </a:solidFill>
          <a:ln>
            <a:solidFill>
              <a:srgbClr val="00B9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0000"/>
          </a:schemeClr>
        </a:solidFill>
        <a:effectLst/>
      </p:bgPr>
    </p:bg>
    <p:spTree>
      <p:nvGrpSpPr>
        <p:cNvPr id="1" name=""/>
        <p:cNvGrpSpPr/>
        <p:nvPr/>
      </p:nvGrpSpPr>
      <p:grpSpPr>
        <a:xfrm>
          <a:off x="0" y="0"/>
          <a:ext cx="0" cy="0"/>
          <a:chOff x="0" y="0"/>
          <a:chExt cx="0" cy="0"/>
        </a:xfrm>
      </p:grpSpPr>
      <p:sp>
        <p:nvSpPr>
          <p:cNvPr id="14" name="Text Placeholder 2"/>
          <p:cNvSpPr txBox="1">
            <a:spLocks/>
          </p:cNvSpPr>
          <p:nvPr/>
        </p:nvSpPr>
        <p:spPr>
          <a:xfrm>
            <a:off x="2286326" y="6375600"/>
            <a:ext cx="5842660" cy="482400"/>
          </a:xfrm>
          <a:prstGeom prst="round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lIns="0" tIns="36000" rIns="0" bIns="36000" anchor="ctr"/>
          <a:lstStyle>
            <a:lvl1pPr marL="0" indent="0" algn="r">
              <a:buNone/>
              <a:defRPr sz="1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l">
              <a:spcBef>
                <a:spcPct val="20000"/>
              </a:spcBef>
              <a:buFont typeface="Arial" pitchFamily="34" charset="0"/>
              <a:buNone/>
              <a:defRPr/>
            </a:pPr>
            <a:r>
              <a:rPr lang="en-US" sz="1100" b="1" i="0" kern="0" dirty="0" smtClean="0">
                <a:solidFill>
                  <a:schemeClr val="tx1">
                    <a:lumMod val="65000"/>
                    <a:lumOff val="35000"/>
                  </a:schemeClr>
                </a:solidFill>
                <a:latin typeface="+mn-lt"/>
                <a:cs typeface="+mn-cs"/>
              </a:rPr>
              <a:t>The Impact of Fukushima on Nuclear Energy in the United States, 28 APRIL 2011</a:t>
            </a:r>
          </a:p>
        </p:txBody>
      </p:sp>
      <p:sp>
        <p:nvSpPr>
          <p:cNvPr id="1026" name="Rectangle 2"/>
          <p:cNvSpPr>
            <a:spLocks noGrp="1" noChangeArrowheads="1"/>
          </p:cNvSpPr>
          <p:nvPr>
            <p:ph type="title"/>
          </p:nvPr>
        </p:nvSpPr>
        <p:spPr bwMode="auto">
          <a:xfrm>
            <a:off x="111370" y="1"/>
            <a:ext cx="8901029" cy="894735"/>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Click to add Master title style </a:t>
            </a:r>
            <a:endParaRPr lang="en-GB" dirty="0" smtClean="0"/>
          </a:p>
        </p:txBody>
      </p:sp>
      <p:sp>
        <p:nvSpPr>
          <p:cNvPr id="1027" name="Rectangle 3"/>
          <p:cNvSpPr>
            <a:spLocks noGrp="1" noChangeArrowheads="1"/>
          </p:cNvSpPr>
          <p:nvPr>
            <p:ph type="body" idx="1"/>
          </p:nvPr>
        </p:nvSpPr>
        <p:spPr bwMode="auto">
          <a:xfrm>
            <a:off x="111370" y="1085850"/>
            <a:ext cx="8882878" cy="5279324"/>
          </a:xfrm>
          <a:prstGeom prst="rect">
            <a:avLst/>
          </a:prstGeom>
          <a:noFill/>
          <a:ln w="9525">
            <a:noFill/>
            <a:miter lim="800000"/>
            <a:headEnd/>
            <a:tailEnd/>
          </a:ln>
        </p:spPr>
        <p:txBody>
          <a:bodyPr vert="horz" wrap="square" lIns="0" tIns="108000" rIns="0" bIns="108000" numCol="1" anchor="t" anchorCtr="0" compatLnSpc="1">
            <a:prstTxWarp prst="textNoShape">
              <a:avLst/>
            </a:prstTxWarp>
          </a:bodyPr>
          <a:lstStyle/>
          <a:p>
            <a:pPr lvl="0"/>
            <a:r>
              <a:rPr lang="en-GB" dirty="0" smtClean="0"/>
              <a:t>Click to add Master text styles</a:t>
            </a:r>
          </a:p>
          <a:p>
            <a:pPr lvl="1"/>
            <a:r>
              <a:rPr lang="en-GB" dirty="0" smtClean="0"/>
              <a:t>Second level</a:t>
            </a:r>
          </a:p>
          <a:p>
            <a:pPr lvl="2"/>
            <a:r>
              <a:rPr lang="en-GB" dirty="0" smtClean="0"/>
              <a:t>Third level</a:t>
            </a:r>
          </a:p>
          <a:p>
            <a:pPr lvl="3"/>
            <a:r>
              <a:rPr lang="en-GB" dirty="0" smtClean="0"/>
              <a:t>Fourth level</a:t>
            </a:r>
          </a:p>
        </p:txBody>
      </p:sp>
      <p:sp>
        <p:nvSpPr>
          <p:cNvPr id="12299" name="Rectangle 11"/>
          <p:cNvSpPr>
            <a:spLocks noChangeArrowheads="1"/>
          </p:cNvSpPr>
          <p:nvPr/>
        </p:nvSpPr>
        <p:spPr bwMode="auto">
          <a:xfrm>
            <a:off x="7705107" y="6375600"/>
            <a:ext cx="1362959" cy="482400"/>
          </a:xfrm>
          <a:prstGeom prst="rect">
            <a:avLst/>
          </a:prstGeom>
          <a:noFill/>
          <a:ln w="9525">
            <a:noFill/>
            <a:miter lim="800000"/>
            <a:headEnd/>
            <a:tailEnd/>
          </a:ln>
          <a:effectLst/>
        </p:spPr>
        <p:txBody>
          <a:bodyPr anchor="ctr"/>
          <a:lstStyle/>
          <a:p>
            <a:pPr algn="r">
              <a:defRPr/>
            </a:pPr>
            <a:fld id="{3778C8A7-B017-4730-B2AF-411D9C042764}" type="slidenum">
              <a:rPr lang="en-GB" sz="1200" smtClean="0">
                <a:solidFill>
                  <a:schemeClr val="tx1">
                    <a:lumMod val="65000"/>
                    <a:lumOff val="35000"/>
                  </a:schemeClr>
                </a:solidFill>
              </a:rPr>
              <a:pPr algn="r">
                <a:defRPr/>
              </a:pPr>
              <a:t>‹#›</a:t>
            </a:fld>
            <a:endParaRPr lang="en-GB" sz="1100" dirty="0">
              <a:solidFill>
                <a:schemeClr val="tx1">
                  <a:lumMod val="65000"/>
                  <a:lumOff val="35000"/>
                </a:schemeClr>
              </a:solidFill>
            </a:endParaRPr>
          </a:p>
        </p:txBody>
      </p:sp>
      <p:sp>
        <p:nvSpPr>
          <p:cNvPr id="8" name="Text Placeholder 2"/>
          <p:cNvSpPr txBox="1">
            <a:spLocks/>
          </p:cNvSpPr>
          <p:nvPr/>
        </p:nvSpPr>
        <p:spPr>
          <a:xfrm>
            <a:off x="1640287" y="6377050"/>
            <a:ext cx="1394576" cy="480950"/>
          </a:xfrm>
          <a:prstGeom prst="round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lIns="0" tIns="36000" rIns="0" bIns="36000" anchor="ctr"/>
          <a:lstStyle>
            <a:lvl1pPr marL="0" indent="0" algn="r">
              <a:buNone/>
              <a:defRPr sz="1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indent="0" algn="l" defTabSz="914400" rtl="0" eaLnBrk="1" fontAlgn="base" latinLnBrk="0" hangingPunct="1">
              <a:lnSpc>
                <a:spcPct val="100000"/>
              </a:lnSpc>
              <a:spcBef>
                <a:spcPct val="20000"/>
              </a:spcBef>
              <a:spcAft>
                <a:spcPct val="0"/>
              </a:spcAft>
              <a:buClrTx/>
              <a:buSzTx/>
              <a:buFont typeface="Arial" pitchFamily="34" charset="0"/>
              <a:buNone/>
              <a:tabLst/>
              <a:defRPr/>
            </a:pPr>
            <a:r>
              <a:rPr lang="en-US" sz="2400" b="1" i="0" kern="0" dirty="0" smtClean="0">
                <a:solidFill>
                  <a:srgbClr val="00B9E4"/>
                </a:solidFill>
                <a:latin typeface="+mn-lt"/>
                <a:cs typeface="+mn-cs"/>
              </a:rPr>
              <a:t>/ / / /</a:t>
            </a:r>
            <a:r>
              <a:rPr lang="en-US" sz="2400" b="1" i="0" kern="0" dirty="0" smtClean="0">
                <a:solidFill>
                  <a:schemeClr val="tx1">
                    <a:lumMod val="50000"/>
                    <a:lumOff val="50000"/>
                  </a:schemeClr>
                </a:solidFill>
                <a:latin typeface="+mn-lt"/>
                <a:cs typeface="+mn-cs"/>
              </a:rPr>
              <a:t> </a:t>
            </a:r>
          </a:p>
        </p:txBody>
      </p:sp>
      <p:cxnSp>
        <p:nvCxnSpPr>
          <p:cNvPr id="13" name="Straight Connector 12"/>
          <p:cNvCxnSpPr/>
          <p:nvPr/>
        </p:nvCxnSpPr>
        <p:spPr>
          <a:xfrm>
            <a:off x="144796" y="6351639"/>
            <a:ext cx="8839385" cy="0"/>
          </a:xfrm>
          <a:prstGeom prst="line">
            <a:avLst/>
          </a:prstGeom>
          <a:ln w="28575" cap="rnd">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9973" y="895546"/>
            <a:ext cx="8839385" cy="0"/>
          </a:xfrm>
          <a:prstGeom prst="line">
            <a:avLst/>
          </a:prstGeom>
          <a:ln w="57150" cap="rnd">
            <a:solidFill>
              <a:srgbClr val="00B9E4"/>
            </a:solidFill>
            <a:prstDash val="sysDot"/>
          </a:ln>
        </p:spPr>
        <p:style>
          <a:lnRef idx="1">
            <a:schemeClr val="accent1"/>
          </a:lnRef>
          <a:fillRef idx="0">
            <a:schemeClr val="accent1"/>
          </a:fillRef>
          <a:effectRef idx="0">
            <a:schemeClr val="accent1"/>
          </a:effectRef>
          <a:fontRef idx="minor">
            <a:schemeClr val="tx1"/>
          </a:fontRef>
        </p:style>
      </p:cxnSp>
      <p:pic>
        <p:nvPicPr>
          <p:cNvPr id="2050" name="Picture 2" descr="\\corp.bloomberg.com\lo-dfs\users\vcuming\bnef_grey.png"/>
          <p:cNvPicPr>
            <a:picLocks noChangeAspect="1" noChangeArrowheads="1"/>
          </p:cNvPicPr>
          <p:nvPr/>
        </p:nvPicPr>
        <p:blipFill>
          <a:blip r:embed="rId23"/>
          <a:stretch>
            <a:fillRect/>
          </a:stretch>
        </p:blipFill>
        <p:spPr bwMode="auto">
          <a:xfrm>
            <a:off x="125285" y="6440705"/>
            <a:ext cx="1485195" cy="345308"/>
          </a:xfrm>
          <a:prstGeom prst="rect">
            <a:avLst/>
          </a:prstGeom>
          <a:noFill/>
        </p:spPr>
      </p:pic>
    </p:spTree>
  </p:cSld>
  <p:clrMap bg1="lt1" tx1="dk1" bg2="lt2" tx2="dk2" accent1="accent1" accent2="accent2" accent3="accent3" accent4="accent4" accent5="accent5" accent6="accent6" hlink="hlink" folHlink="folHlink"/>
  <p:sldLayoutIdLst>
    <p:sldLayoutId id="2147483732" r:id="rId1"/>
    <p:sldLayoutId id="2147483692" r:id="rId2"/>
    <p:sldLayoutId id="2147483693" r:id="rId3"/>
    <p:sldLayoutId id="2147483694" r:id="rId4"/>
    <p:sldLayoutId id="2147483696" r:id="rId5"/>
    <p:sldLayoutId id="2147483697" r:id="rId6"/>
    <p:sldLayoutId id="2147483702" r:id="rId7"/>
    <p:sldLayoutId id="2147483703" r:id="rId8"/>
    <p:sldLayoutId id="2147483704" r:id="rId9"/>
    <p:sldLayoutId id="2147483733" r:id="rId10"/>
    <p:sldLayoutId id="2147483734" r:id="rId11"/>
    <p:sldLayoutId id="2147483735" r:id="rId12"/>
    <p:sldLayoutId id="2147483736" r:id="rId13"/>
    <p:sldLayoutId id="2147483737" r:id="rId14"/>
    <p:sldLayoutId id="2147483740" r:id="rId15"/>
    <p:sldLayoutId id="2147483741" r:id="rId16"/>
    <p:sldLayoutId id="2147483742" r:id="rId17"/>
    <p:sldLayoutId id="2147483743" r:id="rId18"/>
    <p:sldLayoutId id="2147483744" r:id="rId19"/>
    <p:sldLayoutId id="2147483745" r:id="rId20"/>
    <p:sldLayoutId id="2147483746" r:id="rId21"/>
  </p:sldLayoutIdLst>
  <p:transition xmlns:p14="http://schemas.microsoft.com/office/powerpoint/2010/main">
    <p:fade/>
  </p:transition>
  <p:timing>
    <p:tnLst>
      <p:par>
        <p:cTn xmlns:p14="http://schemas.microsoft.com/office/powerpoint/2010/main" id="1" dur="indefinite" restart="never" nodeType="tmRoot"/>
      </p:par>
    </p:tnLst>
  </p:timing>
  <p:hf sldNum="0" hdr="0" ftr="0" dt="0"/>
  <p:txStyles>
    <p:titleStyle>
      <a:lvl1pPr algn="l" rtl="0" eaLnBrk="1" fontAlgn="base" hangingPunct="1">
        <a:spcBef>
          <a:spcPct val="0"/>
        </a:spcBef>
        <a:spcAft>
          <a:spcPct val="0"/>
        </a:spcAft>
        <a:defRPr sz="2400" b="1" cap="all" baseline="0">
          <a:solidFill>
            <a:srgbClr val="00B9E4"/>
          </a:solidFill>
          <a:latin typeface="+mj-lt"/>
          <a:ea typeface="+mj-ea"/>
          <a:cs typeface="+mj-cs"/>
        </a:defRPr>
      </a:lvl1pPr>
      <a:lvl2pPr algn="l" rtl="0" eaLnBrk="1" fontAlgn="base" hangingPunct="1">
        <a:spcBef>
          <a:spcPct val="0"/>
        </a:spcBef>
        <a:spcAft>
          <a:spcPct val="0"/>
        </a:spcAft>
        <a:defRPr sz="2400">
          <a:solidFill>
            <a:schemeClr val="tx1"/>
          </a:solidFill>
          <a:latin typeface="Arial" charset="0"/>
        </a:defRPr>
      </a:lvl2pPr>
      <a:lvl3pPr algn="l" rtl="0" eaLnBrk="1" fontAlgn="base" hangingPunct="1">
        <a:spcBef>
          <a:spcPct val="0"/>
        </a:spcBef>
        <a:spcAft>
          <a:spcPct val="0"/>
        </a:spcAft>
        <a:defRPr sz="2400">
          <a:solidFill>
            <a:schemeClr val="tx1"/>
          </a:solidFill>
          <a:latin typeface="Arial" charset="0"/>
        </a:defRPr>
      </a:lvl3pPr>
      <a:lvl4pPr algn="l" rtl="0" eaLnBrk="1" fontAlgn="base" hangingPunct="1">
        <a:spcBef>
          <a:spcPct val="0"/>
        </a:spcBef>
        <a:spcAft>
          <a:spcPct val="0"/>
        </a:spcAft>
        <a:defRPr sz="2400">
          <a:solidFill>
            <a:schemeClr val="tx1"/>
          </a:solidFill>
          <a:latin typeface="Arial" charset="0"/>
        </a:defRPr>
      </a:lvl4pPr>
      <a:lvl5pPr algn="l" rtl="0" eaLnBrk="1" fontAlgn="base" hangingPunct="1">
        <a:spcBef>
          <a:spcPct val="0"/>
        </a:spcBef>
        <a:spcAft>
          <a:spcPct val="0"/>
        </a:spcAft>
        <a:defRPr sz="2400">
          <a:solidFill>
            <a:schemeClr val="tx1"/>
          </a:solidFill>
          <a:latin typeface="Arial"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180975" indent="-180975" algn="l" rtl="0" eaLnBrk="1" fontAlgn="base" hangingPunct="1">
        <a:lnSpc>
          <a:spcPct val="110000"/>
        </a:lnSpc>
        <a:spcBef>
          <a:spcPts val="600"/>
        </a:spcBef>
        <a:spcAft>
          <a:spcPct val="0"/>
        </a:spcAft>
        <a:buClr>
          <a:srgbClr val="00B9E4"/>
        </a:buClr>
        <a:buSzPct val="150000"/>
        <a:buFont typeface="Arial" charset="0"/>
        <a:buChar char="•"/>
        <a:defRPr sz="2000">
          <a:solidFill>
            <a:srgbClr val="111111"/>
          </a:solidFill>
          <a:latin typeface="+mn-lt"/>
          <a:ea typeface="+mn-ea"/>
          <a:cs typeface="+mn-cs"/>
        </a:defRPr>
      </a:lvl1pPr>
      <a:lvl2pPr marL="447675" indent="-180975" algn="l" rtl="0" eaLnBrk="1" fontAlgn="base" hangingPunct="1">
        <a:spcBef>
          <a:spcPts val="600"/>
        </a:spcBef>
        <a:spcAft>
          <a:spcPct val="0"/>
        </a:spcAft>
        <a:buClr>
          <a:srgbClr val="00B9E4"/>
        </a:buClr>
        <a:buSzPct val="150000"/>
        <a:buFont typeface="Arial" charset="0"/>
        <a:buChar char="•"/>
        <a:defRPr sz="1800">
          <a:solidFill>
            <a:srgbClr val="111111"/>
          </a:solidFill>
          <a:latin typeface="+mn-lt"/>
        </a:defRPr>
      </a:lvl2pPr>
      <a:lvl3pPr marL="628650" indent="-180975" algn="l" rtl="0" eaLnBrk="1" fontAlgn="base" hangingPunct="1">
        <a:spcBef>
          <a:spcPts val="600"/>
        </a:spcBef>
        <a:spcAft>
          <a:spcPct val="0"/>
        </a:spcAft>
        <a:buClr>
          <a:srgbClr val="00B9E4"/>
        </a:buClr>
        <a:buSzPct val="150000"/>
        <a:buFont typeface="Arial" charset="0"/>
        <a:buChar char="•"/>
        <a:defRPr sz="1600">
          <a:solidFill>
            <a:srgbClr val="111111"/>
          </a:solidFill>
          <a:latin typeface="+mn-lt"/>
        </a:defRPr>
      </a:lvl3pPr>
      <a:lvl4pPr marL="809625" indent="-180975" algn="l" rtl="0" eaLnBrk="1" fontAlgn="base" hangingPunct="1">
        <a:spcBef>
          <a:spcPts val="600"/>
        </a:spcBef>
        <a:spcAft>
          <a:spcPct val="0"/>
        </a:spcAft>
        <a:buClr>
          <a:srgbClr val="00B9E4"/>
        </a:buClr>
        <a:buSzPct val="150000"/>
        <a:buFont typeface="Arial" charset="0"/>
        <a:buChar char="•"/>
        <a:defRPr sz="1400">
          <a:solidFill>
            <a:srgbClr val="11111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0000"/>
          </a:schemeClr>
        </a:solidFill>
        <a:effectLst/>
      </p:bgPr>
    </p:bg>
    <p:spTree>
      <p:nvGrpSpPr>
        <p:cNvPr id="1" name=""/>
        <p:cNvGrpSpPr/>
        <p:nvPr/>
      </p:nvGrpSpPr>
      <p:grpSpPr>
        <a:xfrm>
          <a:off x="0" y="0"/>
          <a:ext cx="0" cy="0"/>
          <a:chOff x="0" y="0"/>
          <a:chExt cx="0" cy="0"/>
        </a:xfrm>
      </p:grpSpPr>
      <p:pic>
        <p:nvPicPr>
          <p:cNvPr id="12" name="Picture 7" descr="G:\NEF-Shared-LO\Templates\Style guide\REDESIGN 2010\Powerpoint\blue_background.jpg"/>
          <p:cNvPicPr preferRelativeResize="0">
            <a:picLocks noChangeArrowheads="1"/>
          </p:cNvPicPr>
          <p:nvPr/>
        </p:nvPicPr>
        <p:blipFill>
          <a:blip r:embed="rId3" cstate="print"/>
          <a:srcRect/>
          <a:stretch>
            <a:fillRect/>
          </a:stretch>
        </p:blipFill>
        <p:spPr bwMode="auto">
          <a:xfrm rot="10800000">
            <a:off x="0" y="0"/>
            <a:ext cx="9144000" cy="6858000"/>
          </a:xfrm>
          <a:prstGeom prst="rect">
            <a:avLst/>
          </a:prstGeom>
          <a:noFill/>
        </p:spPr>
      </p:pic>
      <p:sp>
        <p:nvSpPr>
          <p:cNvPr id="11" name="TextBox 10"/>
          <p:cNvSpPr txBox="1"/>
          <p:nvPr/>
        </p:nvSpPr>
        <p:spPr>
          <a:xfrm>
            <a:off x="197451" y="6273226"/>
            <a:ext cx="9098280" cy="584775"/>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3200" b="1" dirty="0" smtClean="0">
                <a:solidFill>
                  <a:schemeClr val="bg1"/>
                </a:solidFill>
              </a:rPr>
              <a:t>/ / / / / / / / / / / / / / / / / / / / / / / / / / / /</a:t>
            </a:r>
            <a:endParaRPr lang="en-GB" sz="3200" b="1" dirty="0">
              <a:solidFill>
                <a:schemeClr val="bg1"/>
              </a:solidFill>
            </a:endParaRPr>
          </a:p>
        </p:txBody>
      </p:sp>
      <p:sp>
        <p:nvSpPr>
          <p:cNvPr id="13" name="AutoShape 10"/>
          <p:cNvSpPr>
            <a:spLocks noChangeArrowheads="1"/>
          </p:cNvSpPr>
          <p:nvPr/>
        </p:nvSpPr>
        <p:spPr bwMode="auto">
          <a:xfrm>
            <a:off x="5120015" y="3985017"/>
            <a:ext cx="3737150" cy="1800224"/>
          </a:xfrm>
          <a:prstGeom prst="roundRect">
            <a:avLst>
              <a:gd name="adj" fmla="val 0"/>
            </a:avLst>
          </a:prstGeom>
          <a:noFill/>
          <a:ln w="76200" algn="ctr">
            <a:noFill/>
            <a:round/>
            <a:headEnd/>
            <a:tailEnd/>
          </a:ln>
        </p:spPr>
        <p:txBody>
          <a:bodyPr lIns="108000" tIns="72000" rIns="72000" bIns="72000" anchor="ctr"/>
          <a:lstStyle/>
          <a:p>
            <a:pPr algn="r">
              <a:lnSpc>
                <a:spcPct val="110000"/>
              </a:lnSpc>
              <a:spcBef>
                <a:spcPct val="20000"/>
              </a:spcBef>
              <a:defRPr/>
            </a:pPr>
            <a:r>
              <a:rPr lang="en-GB" altLang="zh-CN" dirty="0" smtClean="0">
                <a:solidFill>
                  <a:schemeClr val="bg1"/>
                </a:solidFill>
                <a:ea typeface="宋体" pitchFamily="2" charset="-122"/>
              </a:rPr>
              <a:t>Subscription-based news, data and analysis to support your decisions in clean energy, power and water and the carbon markets</a:t>
            </a:r>
          </a:p>
          <a:p>
            <a:pPr marL="0" marR="0" indent="0" algn="r" defTabSz="914400" rtl="0" eaLnBrk="1" fontAlgn="base" latinLnBrk="0" hangingPunct="1">
              <a:lnSpc>
                <a:spcPct val="110000"/>
              </a:lnSpc>
              <a:spcBef>
                <a:spcPts val="1800"/>
              </a:spcBef>
              <a:spcAft>
                <a:spcPct val="0"/>
              </a:spcAft>
              <a:buClrTx/>
              <a:buSzTx/>
              <a:buFontTx/>
              <a:buNone/>
              <a:tabLst/>
              <a:defRPr/>
            </a:pPr>
            <a:r>
              <a:rPr lang="en-GB" altLang="zh-CN" sz="2000" dirty="0" smtClean="0">
                <a:solidFill>
                  <a:schemeClr val="bg1"/>
                </a:solidFill>
                <a:ea typeface="宋体" pitchFamily="2" charset="-122"/>
              </a:rPr>
              <a:t>info@bnef.com</a:t>
            </a:r>
          </a:p>
        </p:txBody>
      </p:sp>
      <p:pic>
        <p:nvPicPr>
          <p:cNvPr id="6" name="Picture 3" descr="G:\NEF-Shared-LO\BNEF Logos\bnef_white.png"/>
          <p:cNvPicPr>
            <a:picLocks noChangeAspect="1" noChangeArrowheads="1"/>
          </p:cNvPicPr>
          <p:nvPr/>
        </p:nvPicPr>
        <p:blipFill>
          <a:blip r:embed="rId4"/>
          <a:stretch>
            <a:fillRect/>
          </a:stretch>
        </p:blipFill>
        <p:spPr bwMode="auto">
          <a:xfrm>
            <a:off x="6584151" y="6154663"/>
            <a:ext cx="2342043" cy="544525"/>
          </a:xfrm>
          <a:prstGeom prst="rect">
            <a:avLst/>
          </a:prstGeom>
          <a:noFill/>
        </p:spPr>
      </p:pic>
    </p:spTree>
  </p:cSld>
  <p:clrMap bg1="lt1" tx1="dk1" bg2="lt2" tx2="dk2" accent1="accent1" accent2="accent2" accent3="accent3" accent4="accent4" accent5="accent5" accent6="accent6" hlink="hlink" folHlink="folHlink"/>
  <p:sldLayoutIdLst>
    <p:sldLayoutId id="2147483699" r:id="rId1"/>
  </p:sldLayoutIdLst>
  <p:transition xmlns:p14="http://schemas.microsoft.com/office/powerpoint/2010/main">
    <p:fade/>
  </p:transition>
  <p:timing>
    <p:tnLst>
      <p:par>
        <p:cTn xmlns:p14="http://schemas.microsoft.com/office/powerpoint/2010/main" id="1" dur="indefinite" restart="never" nodeType="tmRoot"/>
      </p:par>
    </p:tnLst>
  </p:timing>
  <p:hf sldNum="0"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Arial" charset="0"/>
          <a:cs typeface="Arial" charset="0"/>
        </a:defRPr>
      </a:lvl2pPr>
      <a:lvl3pPr algn="l" rtl="0" eaLnBrk="0" fontAlgn="base" hangingPunct="0">
        <a:spcBef>
          <a:spcPct val="0"/>
        </a:spcBef>
        <a:spcAft>
          <a:spcPct val="0"/>
        </a:spcAft>
        <a:defRPr sz="2600">
          <a:solidFill>
            <a:schemeClr val="bg1"/>
          </a:solidFill>
          <a:latin typeface="Arial" charset="0"/>
          <a:cs typeface="Arial" charset="0"/>
        </a:defRPr>
      </a:lvl3pPr>
      <a:lvl4pPr algn="l" rtl="0" eaLnBrk="0" fontAlgn="base" hangingPunct="0">
        <a:spcBef>
          <a:spcPct val="0"/>
        </a:spcBef>
        <a:spcAft>
          <a:spcPct val="0"/>
        </a:spcAft>
        <a:defRPr sz="2600">
          <a:solidFill>
            <a:schemeClr val="bg1"/>
          </a:solidFill>
          <a:latin typeface="Arial" charset="0"/>
          <a:cs typeface="Arial" charset="0"/>
        </a:defRPr>
      </a:lvl4pPr>
      <a:lvl5pPr algn="l" rtl="0" eaLnBrk="0" fontAlgn="base" hangingPunct="0">
        <a:spcBef>
          <a:spcPct val="0"/>
        </a:spcBef>
        <a:spcAft>
          <a:spcPct val="0"/>
        </a:spcAft>
        <a:defRPr sz="2600">
          <a:solidFill>
            <a:schemeClr val="bg1"/>
          </a:solidFill>
          <a:latin typeface="Arial" charset="0"/>
          <a:cs typeface="Arial" charset="0"/>
        </a:defRPr>
      </a:lvl5pPr>
      <a:lvl6pPr marL="457200" algn="l" rtl="0" fontAlgn="base">
        <a:spcBef>
          <a:spcPct val="0"/>
        </a:spcBef>
        <a:spcAft>
          <a:spcPct val="0"/>
        </a:spcAft>
        <a:defRPr sz="2600">
          <a:solidFill>
            <a:schemeClr val="bg1"/>
          </a:solidFill>
          <a:latin typeface="Arial" charset="0"/>
          <a:cs typeface="Arial" charset="0"/>
        </a:defRPr>
      </a:lvl6pPr>
      <a:lvl7pPr marL="914400" algn="l" rtl="0" fontAlgn="base">
        <a:spcBef>
          <a:spcPct val="0"/>
        </a:spcBef>
        <a:spcAft>
          <a:spcPct val="0"/>
        </a:spcAft>
        <a:defRPr sz="2600">
          <a:solidFill>
            <a:schemeClr val="bg1"/>
          </a:solidFill>
          <a:latin typeface="Arial" charset="0"/>
          <a:cs typeface="Arial" charset="0"/>
        </a:defRPr>
      </a:lvl7pPr>
      <a:lvl8pPr marL="1371600" algn="l" rtl="0" fontAlgn="base">
        <a:spcBef>
          <a:spcPct val="0"/>
        </a:spcBef>
        <a:spcAft>
          <a:spcPct val="0"/>
        </a:spcAft>
        <a:defRPr sz="2600">
          <a:solidFill>
            <a:schemeClr val="bg1"/>
          </a:solidFill>
          <a:latin typeface="Arial" charset="0"/>
          <a:cs typeface="Arial" charset="0"/>
        </a:defRPr>
      </a:lvl8pPr>
      <a:lvl9pPr marL="1828800" algn="l" rtl="0" fontAlgn="base">
        <a:spcBef>
          <a:spcPct val="0"/>
        </a:spcBef>
        <a:spcAft>
          <a:spcPct val="0"/>
        </a:spcAft>
        <a:defRPr sz="26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defRPr sz="2000">
          <a:solidFill>
            <a:schemeClr val="bg1"/>
          </a:solidFill>
          <a:latin typeface="+mn-lt"/>
          <a:ea typeface="+mn-ea"/>
          <a:cs typeface="+mn-cs"/>
        </a:defRPr>
      </a:lvl1pPr>
      <a:lvl2pPr marL="742950" indent="-285750" algn="l" rtl="0" eaLnBrk="0" fontAlgn="base" hangingPunct="0">
        <a:spcBef>
          <a:spcPct val="20000"/>
        </a:spcBef>
        <a:spcAft>
          <a:spcPct val="0"/>
        </a:spcAft>
        <a:buBlip>
          <a:blip r:embed="rId5"/>
        </a:buBlip>
        <a:defRPr sz="20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9" Type="http://schemas.openxmlformats.org/officeDocument/2006/relationships/tags" Target="../tags/tag9.xml"/><Relationship Id="rId20" Type="http://schemas.openxmlformats.org/officeDocument/2006/relationships/notesSlide" Target="../notesSlides/notesSlide9.xml"/><Relationship Id="rId10" Type="http://schemas.openxmlformats.org/officeDocument/2006/relationships/tags" Target="../tags/tag10.xml"/><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tags" Target="../tags/tag14.xml"/><Relationship Id="rId15" Type="http://schemas.openxmlformats.org/officeDocument/2006/relationships/tags" Target="../tags/tag15.xml"/><Relationship Id="rId16" Type="http://schemas.openxmlformats.org/officeDocument/2006/relationships/tags" Target="../tags/tag16.xml"/><Relationship Id="rId17" Type="http://schemas.openxmlformats.org/officeDocument/2006/relationships/tags" Target="../tags/tag17.xml"/><Relationship Id="rId18" Type="http://schemas.openxmlformats.org/officeDocument/2006/relationships/tags" Target="../tags/tag18.xml"/><Relationship Id="rId19" Type="http://schemas.openxmlformats.org/officeDocument/2006/relationships/slideLayout" Target="../slideLayouts/slideLayout12.xml"/><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chart" Target="../charts/char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hart" Target="../charts/char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chart" Target="../charts/char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 Id="rId3" Type="http://schemas.openxmlformats.org/officeDocument/2006/relationships/chart" Target="../charts/char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 Id="rId3" Type="http://schemas.openxmlformats.org/officeDocument/2006/relationships/chart" Target="../charts/char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the impact of </a:t>
            </a:r>
            <a:r>
              <a:rPr lang="en-GB" dirty="0" err="1" smtClean="0"/>
              <a:t>fukushima</a:t>
            </a:r>
            <a:r>
              <a:rPr lang="en-GB" dirty="0" smtClean="0"/>
              <a:t> on</a:t>
            </a:r>
            <a:br>
              <a:rPr lang="en-GB" dirty="0" smtClean="0"/>
            </a:br>
            <a:r>
              <a:rPr lang="en-GB" dirty="0" smtClean="0"/>
              <a:t>nuclear Power</a:t>
            </a:r>
            <a:endParaRPr lang="en-GB" dirty="0"/>
          </a:p>
        </p:txBody>
      </p:sp>
      <p:sp>
        <p:nvSpPr>
          <p:cNvPr id="3" name="Text Placeholder 2"/>
          <p:cNvSpPr>
            <a:spLocks noGrp="1"/>
          </p:cNvSpPr>
          <p:nvPr>
            <p:ph type="body" sz="quarter" idx="11"/>
          </p:nvPr>
        </p:nvSpPr>
        <p:spPr/>
        <p:txBody>
          <a:bodyPr/>
          <a:lstStyle/>
          <a:p>
            <a:pPr lvl="0"/>
            <a:r>
              <a:rPr lang="en-GB" dirty="0" smtClean="0"/>
              <a:t>The new </a:t>
            </a:r>
            <a:r>
              <a:rPr lang="en-GB" dirty="0" err="1" smtClean="0"/>
              <a:t>york</a:t>
            </a:r>
            <a:r>
              <a:rPr lang="en-GB" dirty="0" smtClean="0"/>
              <a:t> association for energy economics</a:t>
            </a:r>
          </a:p>
        </p:txBody>
      </p:sp>
      <p:sp>
        <p:nvSpPr>
          <p:cNvPr id="4" name="Text Placeholder 3"/>
          <p:cNvSpPr>
            <a:spLocks noGrp="1"/>
          </p:cNvSpPr>
          <p:nvPr>
            <p:ph type="body" sz="quarter" idx="12"/>
          </p:nvPr>
        </p:nvSpPr>
        <p:spPr/>
        <p:txBody>
          <a:bodyPr/>
          <a:lstStyle/>
          <a:p>
            <a:r>
              <a:rPr lang="en-GB" dirty="0" smtClean="0"/>
              <a:t> 28 </a:t>
            </a:r>
            <a:r>
              <a:rPr lang="en-GB" dirty="0" err="1" smtClean="0"/>
              <a:t>april</a:t>
            </a:r>
            <a:r>
              <a:rPr lang="en-GB" dirty="0" smtClean="0"/>
              <a:t> 2011</a:t>
            </a:r>
            <a:endParaRPr lang="en-GB" dirty="0"/>
          </a:p>
        </p:txBody>
      </p:sp>
      <p:sp>
        <p:nvSpPr>
          <p:cNvPr id="5" name="Text Placeholder 4"/>
          <p:cNvSpPr>
            <a:spLocks noGrp="1"/>
          </p:cNvSpPr>
          <p:nvPr>
            <p:ph type="body" sz="quarter" idx="13"/>
          </p:nvPr>
        </p:nvSpPr>
        <p:spPr/>
        <p:txBody>
          <a:bodyPr/>
          <a:lstStyle/>
          <a:p>
            <a:pPr lvl="0"/>
            <a:r>
              <a:rPr lang="en-GB" dirty="0" smtClean="0"/>
              <a:t>Chris </a:t>
            </a:r>
            <a:r>
              <a:rPr lang="en-GB" dirty="0" err="1" smtClean="0"/>
              <a:t>gadomski</a:t>
            </a:r>
            <a:r>
              <a:rPr lang="en-GB" dirty="0" smtClean="0"/>
              <a:t>, Lead analyst, nuclear</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year dose estimate</a:t>
            </a:r>
            <a:endParaRPr lang="en-US" dirty="0"/>
          </a:p>
        </p:txBody>
      </p:sp>
      <p:sp>
        <p:nvSpPr>
          <p:cNvPr id="4" name="Text Placeholder 3"/>
          <p:cNvSpPr>
            <a:spLocks noGrp="1"/>
          </p:cNvSpPr>
          <p:nvPr>
            <p:ph type="body" idx="10"/>
          </p:nvPr>
        </p:nvSpPr>
        <p:spPr>
          <a:xfrm>
            <a:off x="5220586" y="5794744"/>
            <a:ext cx="3787134" cy="556293"/>
          </a:xfrm>
        </p:spPr>
        <p:txBody>
          <a:bodyPr/>
          <a:lstStyle/>
          <a:p>
            <a:r>
              <a:rPr lang="en-US" dirty="0" smtClean="0"/>
              <a:t>Source: DOE/</a:t>
            </a:r>
          </a:p>
          <a:p>
            <a:r>
              <a:rPr lang="en-US" dirty="0" smtClean="0"/>
              <a:t>NNSA</a:t>
            </a:r>
            <a:endParaRPr lang="en-US" dirty="0"/>
          </a:p>
        </p:txBody>
      </p:sp>
      <p:pic>
        <p:nvPicPr>
          <p:cNvPr id="6" name="Content Placeholder 5" descr="CMHT A 1stYrDoseEst 08Apr2011.jpg"/>
          <p:cNvPicPr>
            <a:picLocks noGrp="1" noChangeAspect="1"/>
          </p:cNvPicPr>
          <p:nvPr>
            <p:ph idx="1"/>
          </p:nvPr>
        </p:nvPicPr>
        <p:blipFill>
          <a:blip r:embed="rId2" cstate="print"/>
          <a:stretch>
            <a:fillRect/>
          </a:stretch>
        </p:blipFill>
        <p:spPr>
          <a:xfrm>
            <a:off x="839222" y="935666"/>
            <a:ext cx="6832032" cy="5220586"/>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to interpretation</a:t>
            </a:r>
            <a:endParaRPr lang="en-US" dirty="0"/>
          </a:p>
        </p:txBody>
      </p:sp>
      <p:sp>
        <p:nvSpPr>
          <p:cNvPr id="3" name="Content Placeholder 2"/>
          <p:cNvSpPr>
            <a:spLocks noGrp="1"/>
          </p:cNvSpPr>
          <p:nvPr>
            <p:ph idx="1"/>
          </p:nvPr>
        </p:nvSpPr>
        <p:spPr>
          <a:ln>
            <a:solidFill>
              <a:schemeClr val="accent1"/>
            </a:solidFill>
          </a:ln>
        </p:spPr>
        <p:txBody>
          <a:bodyPr/>
          <a:lstStyle/>
          <a:p>
            <a:r>
              <a:rPr lang="en-US" sz="2200" b="1" dirty="0" smtClean="0"/>
              <a:t>First-Year Dose Estimate commencing March 16, 2011: </a:t>
            </a:r>
          </a:p>
          <a:p>
            <a:r>
              <a:rPr lang="en-US" sz="1600" dirty="0" smtClean="0"/>
              <a:t>Map shows the radiation dose that would be received by people in the first year following the release of radioactive material from the Fukushima Daiichi plant. </a:t>
            </a:r>
          </a:p>
          <a:p>
            <a:pPr lvl="1">
              <a:lnSpc>
                <a:spcPct val="90000"/>
              </a:lnSpc>
              <a:buClr>
                <a:srgbClr val="FF0000"/>
              </a:buClr>
              <a:buFont typeface="Wingdings" pitchFamily="2" charset="2"/>
              <a:buChar char=""/>
            </a:pPr>
            <a:r>
              <a:rPr lang="en-US" b="1" dirty="0" smtClean="0"/>
              <a:t>First-Year 2 </a:t>
            </a:r>
            <a:r>
              <a:rPr lang="en-US" b="1" dirty="0" err="1" smtClean="0"/>
              <a:t>rem</a:t>
            </a:r>
            <a:r>
              <a:rPr lang="en-US" b="1" dirty="0" smtClean="0"/>
              <a:t> Threshold</a:t>
            </a:r>
          </a:p>
          <a:p>
            <a:pPr lvl="2">
              <a:lnSpc>
                <a:spcPct val="90000"/>
              </a:lnSpc>
              <a:buNone/>
            </a:pPr>
            <a:r>
              <a:rPr lang="en-US" sz="1400" dirty="0" smtClean="0"/>
              <a:t>People who did not evacuate this area before the releases occurred would be expected to receive 2 </a:t>
            </a:r>
            <a:r>
              <a:rPr lang="en-US" sz="1400" dirty="0" err="1" smtClean="0"/>
              <a:t>rem</a:t>
            </a:r>
            <a:r>
              <a:rPr lang="en-US" sz="1400" dirty="0" smtClean="0"/>
              <a:t> or greater dose if they remain in that area for one year following the release.  (</a:t>
            </a:r>
            <a:r>
              <a:rPr lang="en-US" sz="1400" b="1" dirty="0" smtClean="0">
                <a:solidFill>
                  <a:srgbClr val="FF0000"/>
                </a:solidFill>
              </a:rPr>
              <a:t>Red area</a:t>
            </a:r>
            <a:r>
              <a:rPr lang="en-US" sz="1400" dirty="0" smtClean="0"/>
              <a:t>) Those that did evacuate the red area prior to 16 March would be expected to receive less than a 2 </a:t>
            </a:r>
            <a:r>
              <a:rPr lang="en-US" sz="1400" dirty="0" err="1" smtClean="0"/>
              <a:t>rem</a:t>
            </a:r>
            <a:r>
              <a:rPr lang="en-US" sz="1400" dirty="0" smtClean="0"/>
              <a:t> dose.</a:t>
            </a:r>
          </a:p>
          <a:p>
            <a:pPr lvl="1">
              <a:lnSpc>
                <a:spcPct val="90000"/>
              </a:lnSpc>
              <a:buClr>
                <a:schemeClr val="tx2">
                  <a:lumMod val="40000"/>
                  <a:lumOff val="60000"/>
                </a:schemeClr>
              </a:buClr>
              <a:buFont typeface="Wingdings" pitchFamily="2" charset="2"/>
              <a:buChar char="n"/>
            </a:pPr>
            <a:r>
              <a:rPr lang="en-US" b="1" dirty="0" smtClean="0"/>
              <a:t>First-Year 100 </a:t>
            </a:r>
            <a:r>
              <a:rPr lang="en-US" b="1" dirty="0" err="1" smtClean="0"/>
              <a:t>millirem</a:t>
            </a:r>
            <a:r>
              <a:rPr lang="en-US" b="1" dirty="0" smtClean="0"/>
              <a:t> Threshold</a:t>
            </a:r>
          </a:p>
          <a:p>
            <a:pPr lvl="2">
              <a:lnSpc>
                <a:spcPct val="90000"/>
              </a:lnSpc>
              <a:buClr>
                <a:srgbClr val="FF9900"/>
              </a:buClr>
              <a:buNone/>
            </a:pPr>
            <a:r>
              <a:rPr lang="en-US" sz="1400" dirty="0" smtClean="0"/>
              <a:t>People who did not evacuate this area before the releases occurred would be expected to receive 100 </a:t>
            </a:r>
            <a:r>
              <a:rPr lang="en-US" sz="1400" dirty="0" err="1" smtClean="0"/>
              <a:t>millirem</a:t>
            </a:r>
            <a:r>
              <a:rPr lang="en-US" sz="1400" dirty="0" smtClean="0"/>
              <a:t> or greater dose if they remain in that area for one year following the release. (</a:t>
            </a:r>
            <a:r>
              <a:rPr lang="en-US" sz="1400" b="1" dirty="0" smtClean="0">
                <a:solidFill>
                  <a:schemeClr val="accent1"/>
                </a:solidFill>
              </a:rPr>
              <a:t>Blue area.)</a:t>
            </a:r>
            <a:endParaRPr lang="en-US" b="1" dirty="0" smtClean="0">
              <a:solidFill>
                <a:schemeClr val="accent1"/>
              </a:solidFill>
            </a:endParaRPr>
          </a:p>
          <a:p>
            <a:pPr lvl="1">
              <a:lnSpc>
                <a:spcPct val="90000"/>
              </a:lnSpc>
              <a:buClr>
                <a:srgbClr val="FF9900"/>
              </a:buClr>
              <a:buNone/>
            </a:pPr>
            <a:r>
              <a:rPr lang="en-US" b="1" dirty="0" smtClean="0"/>
              <a:t>Assumptions/Notes</a:t>
            </a:r>
          </a:p>
          <a:p>
            <a:pPr marL="566738" lvl="1" indent="-109538">
              <a:buFont typeface="Arial" pitchFamily="34" charset="0"/>
              <a:buChar char="•"/>
            </a:pPr>
            <a:r>
              <a:rPr lang="en-US" sz="1400" dirty="0" smtClean="0"/>
              <a:t>This dose estimate is conservative and assumes no dose reduction factor for spending time indoors. </a:t>
            </a:r>
          </a:p>
          <a:p>
            <a:pPr marL="566738" lvl="1" indent="-109538">
              <a:buFont typeface="Arial" pitchFamily="34" charset="0"/>
              <a:buChar char="•"/>
            </a:pPr>
            <a:r>
              <a:rPr lang="en-US" sz="1400" dirty="0" smtClean="0"/>
              <a:t>This dose estimate takes into account radioactive decay of the source material.</a:t>
            </a:r>
          </a:p>
          <a:p>
            <a:pPr marL="566738" lvl="1" indent="-109538">
              <a:buFont typeface="Arial" pitchFamily="34" charset="0"/>
              <a:buChar char="•"/>
            </a:pPr>
            <a:r>
              <a:rPr lang="en-US" sz="1400" dirty="0" smtClean="0"/>
              <a:t>This dose estimate includes the effects of external radiation due to material deposited on the ground and inhalation of re-suspended radioactive particles.</a:t>
            </a:r>
            <a:endParaRPr lang="en-US" sz="1600" b="1" dirty="0" smtClean="0"/>
          </a:p>
          <a:p>
            <a:pPr marL="566738" lvl="1" indent="-109538">
              <a:buFont typeface="Arial" pitchFamily="34" charset="0"/>
              <a:buChar char="•"/>
            </a:pPr>
            <a:r>
              <a:rPr lang="en-US" sz="1400" dirty="0" smtClean="0"/>
              <a:t>Based on 10 fixed-wing aerial surveys, dose conversion factor (DCF) computed for each flight to account for decay</a:t>
            </a:r>
          </a:p>
          <a:p>
            <a:pPr marL="566738" lvl="1" indent="-109538">
              <a:buFont typeface="Arial" pitchFamily="34" charset="0"/>
              <a:buChar char="•"/>
            </a:pPr>
            <a:r>
              <a:rPr lang="en-US" sz="1400" dirty="0" smtClean="0"/>
              <a:t>Computed dose based on NRC-supplied radionuclide mix, consistent with results to date for nuclides that have been measured</a:t>
            </a:r>
            <a:endParaRPr lang="en-US" dirty="0"/>
          </a:p>
        </p:txBody>
      </p:sp>
      <p:sp>
        <p:nvSpPr>
          <p:cNvPr id="4" name="Text Placeholder 3"/>
          <p:cNvSpPr>
            <a:spLocks noGrp="1"/>
          </p:cNvSpPr>
          <p:nvPr>
            <p:ph type="body" idx="10"/>
          </p:nvPr>
        </p:nvSpPr>
        <p:spPr/>
        <p:txBody>
          <a:bodyPr/>
          <a:lstStyle/>
          <a:p>
            <a:r>
              <a:rPr lang="en-US" dirty="0" smtClean="0"/>
              <a:t>Source: NNSA via DOE</a:t>
            </a:r>
            <a:endParaRPr lang="en-US" dirty="0"/>
          </a:p>
        </p:txBody>
      </p:sp>
      <p:sp>
        <p:nvSpPr>
          <p:cNvPr id="6" name="Rectangle 5"/>
          <p:cNvSpPr/>
          <p:nvPr/>
        </p:nvSpPr>
        <p:spPr>
          <a:xfrm>
            <a:off x="393404" y="3264195"/>
            <a:ext cx="191386" cy="159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Radiation Doses Explained.jpg"/>
          <p:cNvPicPr>
            <a:picLocks noChangeAspect="1"/>
          </p:cNvPicPr>
          <p:nvPr/>
        </p:nvPicPr>
        <p:blipFill>
          <a:blip r:embed="rId2" cstate="print"/>
          <a:srcRect t="6866" r="2364" b="5247"/>
          <a:stretch>
            <a:fillRect/>
          </a:stretch>
        </p:blipFill>
        <p:spPr bwMode="auto">
          <a:xfrm>
            <a:off x="350874" y="990601"/>
            <a:ext cx="8495414" cy="5176284"/>
          </a:xfrm>
          <a:prstGeom prst="rect">
            <a:avLst/>
          </a:prstGeom>
          <a:noFill/>
          <a:ln w="9525">
            <a:noFill/>
            <a:miter lim="800000"/>
            <a:headEnd/>
            <a:tailEnd/>
          </a:ln>
        </p:spPr>
      </p:pic>
      <p:sp>
        <p:nvSpPr>
          <p:cNvPr id="3" name="Title 1"/>
          <p:cNvSpPr txBox="1">
            <a:spLocks/>
          </p:cNvSpPr>
          <p:nvPr/>
        </p:nvSpPr>
        <p:spPr>
          <a:xfrm>
            <a:off x="111370" y="212651"/>
            <a:ext cx="8901029" cy="68208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all" spc="0" normalizeH="0" baseline="0" noProof="0" dirty="0" smtClean="0">
                <a:ln>
                  <a:noFill/>
                </a:ln>
                <a:solidFill>
                  <a:srgbClr val="00B9E4"/>
                </a:solidFill>
                <a:effectLst/>
                <a:uLnTx/>
                <a:uFillTx/>
                <a:latin typeface="+mj-lt"/>
                <a:ea typeface="+mj-ea"/>
                <a:cs typeface="+mj-cs"/>
              </a:rPr>
              <a:t>Guide to interpretation</a:t>
            </a:r>
            <a:endParaRPr kumimoji="0" lang="en-US" sz="2400" b="1" i="0" u="none" strike="noStrike" kern="0" cap="all" spc="0" normalizeH="0" baseline="0" noProof="0" dirty="0">
              <a:ln>
                <a:noFill/>
              </a:ln>
              <a:solidFill>
                <a:srgbClr val="00B9E4"/>
              </a:solidFill>
              <a:effectLst/>
              <a:uLnTx/>
              <a:uFillTx/>
              <a:latin typeface="+mj-lt"/>
              <a:ea typeface="+mj-ea"/>
              <a:cs typeface="+mj-cs"/>
            </a:endParaRPr>
          </a:p>
        </p:txBody>
      </p:sp>
      <p:pic>
        <p:nvPicPr>
          <p:cNvPr id="4" name="Picture 3" descr="Radiation Doses Explained.jpg"/>
          <p:cNvPicPr>
            <a:picLocks noChangeAspect="1"/>
          </p:cNvPicPr>
          <p:nvPr/>
        </p:nvPicPr>
        <p:blipFill>
          <a:blip r:embed="rId2" cstate="print"/>
          <a:srcRect t="6866" r="2364" b="5247"/>
          <a:stretch>
            <a:fillRect/>
          </a:stretch>
        </p:blipFill>
        <p:spPr bwMode="auto">
          <a:xfrm>
            <a:off x="244549" y="1143001"/>
            <a:ext cx="8754139" cy="5087678"/>
          </a:xfrm>
          <a:prstGeom prst="rect">
            <a:avLst/>
          </a:prstGeom>
          <a:noFill/>
          <a:ln w="9525">
            <a:noFill/>
            <a:miter lim="800000"/>
            <a:headEnd/>
            <a:tailEnd/>
          </a:ln>
        </p:spPr>
      </p:pic>
      <p:sp>
        <p:nvSpPr>
          <p:cNvPr id="5" name="Text Placeholder 3"/>
          <p:cNvSpPr txBox="1">
            <a:spLocks/>
          </p:cNvSpPr>
          <p:nvPr/>
        </p:nvSpPr>
        <p:spPr>
          <a:xfrm>
            <a:off x="5657010" y="5827163"/>
            <a:ext cx="2955362" cy="382252"/>
          </a:xfrm>
          <a:prstGeom prst="roundRect">
            <a:avLst>
              <a:gd name="adj" fmla="val 0"/>
            </a:avLst>
          </a:prstGeom>
        </p:spPr>
        <p:txBody>
          <a:bodyPr/>
          <a:lstStyle/>
          <a:p>
            <a:pPr marL="180975" marR="0" lvl="0" indent="-180975" algn="r" defTabSz="914400" rtl="0" eaLnBrk="1" fontAlgn="base" latinLnBrk="0" hangingPunct="1">
              <a:lnSpc>
                <a:spcPct val="110000"/>
              </a:lnSpc>
              <a:spcBef>
                <a:spcPts val="600"/>
              </a:spcBef>
              <a:spcAft>
                <a:spcPct val="0"/>
              </a:spcAft>
              <a:buClr>
                <a:srgbClr val="00B9E4"/>
              </a:buClr>
              <a:buSzPct val="150000"/>
              <a:tabLst/>
              <a:defRPr/>
            </a:pPr>
            <a:r>
              <a:rPr kumimoji="0" lang="en-US" sz="1000" b="0" i="0" u="none" strike="noStrike" kern="0" cap="none" spc="0" normalizeH="0" baseline="0" noProof="0" dirty="0" smtClean="0">
                <a:ln>
                  <a:noFill/>
                </a:ln>
                <a:solidFill>
                  <a:srgbClr val="111111"/>
                </a:solidFill>
                <a:effectLst/>
                <a:uLnTx/>
                <a:uFillTx/>
                <a:latin typeface="+mn-lt"/>
                <a:ea typeface="+mn-ea"/>
                <a:cs typeface="+mn-cs"/>
              </a:rPr>
              <a:t>Source: NNSA via DOE</a:t>
            </a:r>
            <a:endParaRPr kumimoji="0" lang="en-US" sz="1000" b="0" i="0" u="none" strike="noStrike" kern="0" cap="none" spc="0" normalizeH="0" baseline="0" noProof="0" dirty="0">
              <a:ln>
                <a:noFill/>
              </a:ln>
              <a:solidFill>
                <a:srgbClr val="11111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Perceived risks post </a:t>
            </a:r>
            <a:r>
              <a:rPr lang="en-US" dirty="0" err="1" smtClean="0">
                <a:solidFill>
                  <a:schemeClr val="accent1"/>
                </a:solidFill>
              </a:rPr>
              <a:t>fukushima</a:t>
            </a:r>
            <a:endParaRPr lang="en-US" dirty="0">
              <a:solidFill>
                <a:schemeClr val="accent1"/>
              </a:solidFill>
            </a:endParaRPr>
          </a:p>
        </p:txBody>
      </p:sp>
      <p:sp>
        <p:nvSpPr>
          <p:cNvPr id="3" name="Content Placeholder 2"/>
          <p:cNvSpPr>
            <a:spLocks noGrp="1"/>
          </p:cNvSpPr>
          <p:nvPr>
            <p:ph idx="1"/>
          </p:nvPr>
        </p:nvSpPr>
        <p:spPr/>
        <p:txBody>
          <a:bodyPr/>
          <a:lstStyle/>
          <a:p>
            <a:pPr>
              <a:lnSpc>
                <a:spcPct val="120000"/>
              </a:lnSpc>
              <a:buNone/>
            </a:pPr>
            <a:r>
              <a:rPr lang="en-US" dirty="0" smtClean="0"/>
              <a:t>Fukushima was a “made for TV” disaster...waiting for Godzilla.</a:t>
            </a:r>
          </a:p>
          <a:p>
            <a:pPr marL="542925" lvl="1" indent="-276225">
              <a:lnSpc>
                <a:spcPct val="120000"/>
              </a:lnSpc>
              <a:buFont typeface="Arial" pitchFamily="34" charset="0"/>
              <a:buChar char="•"/>
            </a:pPr>
            <a:r>
              <a:rPr lang="en-US" dirty="0" smtClean="0"/>
              <a:t>New regulations and additional safety requirements, especially if they require permissions from regulators or government bodies, may add to cost of new build.</a:t>
            </a:r>
          </a:p>
          <a:p>
            <a:pPr marL="542925" lvl="1" indent="-276225">
              <a:lnSpc>
                <a:spcPct val="120000"/>
              </a:lnSpc>
              <a:buFont typeface="Arial" pitchFamily="34" charset="0"/>
              <a:buChar char="•"/>
            </a:pPr>
            <a:r>
              <a:rPr lang="en-US" dirty="0" smtClean="0"/>
              <a:t>Risks associated with new build raises necessary rate of return (up to 15%???), compared to 12% for other facilities. Cost of debt climbs to 10% from 7%.</a:t>
            </a:r>
          </a:p>
          <a:p>
            <a:pPr marL="542925" lvl="1" indent="-276225">
              <a:lnSpc>
                <a:spcPct val="120000"/>
              </a:lnSpc>
              <a:buFont typeface="Arial" pitchFamily="34" charset="0"/>
              <a:buChar char="•"/>
            </a:pPr>
            <a:r>
              <a:rPr lang="en-US" dirty="0" smtClean="0"/>
              <a:t>Renewed social, political and environmental push-back against nuclear. </a:t>
            </a:r>
          </a:p>
          <a:p>
            <a:pPr marL="542925" lvl="1" indent="-276225">
              <a:lnSpc>
                <a:spcPct val="120000"/>
              </a:lnSpc>
              <a:buNone/>
            </a:pPr>
            <a:r>
              <a:rPr lang="en-US" dirty="0" smtClean="0"/>
              <a:t>		</a:t>
            </a:r>
            <a:r>
              <a:rPr lang="en-US" sz="1600" dirty="0" smtClean="0"/>
              <a:t>- In the US, could this kill new build and current relicensing?</a:t>
            </a:r>
          </a:p>
          <a:p>
            <a:pPr marL="542925" lvl="1" indent="-276225">
              <a:lnSpc>
                <a:spcPct val="120000"/>
              </a:lnSpc>
              <a:buNone/>
            </a:pPr>
            <a:r>
              <a:rPr lang="en-US" sz="1600" dirty="0" smtClean="0"/>
              <a:t>		- Opposition to new nuclear build abroad – does this have legs? </a:t>
            </a:r>
          </a:p>
          <a:p>
            <a:pPr marL="542925" lvl="1" indent="-276225">
              <a:lnSpc>
                <a:spcPct val="120000"/>
              </a:lnSpc>
              <a:buFont typeface="Arial" pitchFamily="34" charset="0"/>
              <a:buChar char="•"/>
            </a:pPr>
            <a:r>
              <a:rPr lang="en-US" dirty="0" smtClean="0"/>
              <a:t>Natural gas and renewable technologies are now more attractive technology options.</a:t>
            </a:r>
          </a:p>
          <a:p>
            <a:pPr marL="904875" lvl="3" indent="-276225">
              <a:lnSpc>
                <a:spcPct val="120000"/>
              </a:lnSpc>
              <a:buNone/>
            </a:pPr>
            <a:r>
              <a:rPr lang="en-US" sz="1600" dirty="0" smtClean="0"/>
              <a:t>	- Will natural gas </a:t>
            </a:r>
            <a:r>
              <a:rPr lang="en-US" sz="1600" dirty="0" err="1" smtClean="0"/>
              <a:t>fracking</a:t>
            </a:r>
            <a:r>
              <a:rPr lang="en-US" sz="1600" dirty="0" smtClean="0"/>
              <a:t> become an issue?</a:t>
            </a:r>
          </a:p>
          <a:p>
            <a:pPr>
              <a:lnSpc>
                <a:spcPct val="120000"/>
              </a:lnSpc>
              <a:buFontTx/>
              <a:buChar char="-"/>
            </a:pP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days after -- Impact of </a:t>
            </a:r>
            <a:r>
              <a:rPr lang="en-US" dirty="0" err="1" smtClean="0"/>
              <a:t>fukushima</a:t>
            </a:r>
            <a:r>
              <a:rPr lang="en-US" dirty="0" smtClean="0"/>
              <a:t/>
            </a:r>
            <a:br>
              <a:rPr lang="en-US" dirty="0" smtClean="0"/>
            </a:br>
            <a:r>
              <a:rPr lang="en-US" sz="2000" b="0" dirty="0" smtClean="0">
                <a:solidFill>
                  <a:schemeClr val="tx1"/>
                </a:solidFill>
              </a:rPr>
              <a:t>90 to 180 days later how will this change?</a:t>
            </a:r>
            <a:endParaRPr lang="en-US" sz="2000" b="0" dirty="0">
              <a:solidFill>
                <a:schemeClr val="tx1"/>
              </a:solidFill>
            </a:endParaRPr>
          </a:p>
        </p:txBody>
      </p:sp>
      <p:sp>
        <p:nvSpPr>
          <p:cNvPr id="4" name="Text Placeholder 3"/>
          <p:cNvSpPr>
            <a:spLocks noGrp="1"/>
          </p:cNvSpPr>
          <p:nvPr>
            <p:ph type="body" idx="10"/>
          </p:nvPr>
        </p:nvSpPr>
        <p:spPr/>
        <p:txBody>
          <a:bodyPr/>
          <a:lstStyle/>
          <a:p>
            <a:r>
              <a:rPr lang="en-US" dirty="0" smtClean="0"/>
              <a:t>Source: Bloomberg New Energy Finance</a:t>
            </a:r>
            <a:endParaRPr lang="en-US" dirty="0"/>
          </a:p>
        </p:txBody>
      </p:sp>
      <p:pic>
        <p:nvPicPr>
          <p:cNvPr id="5122" name="Picture 2"/>
          <p:cNvPicPr>
            <a:picLocks noGrp="1" noChangeAspect="1" noChangeArrowheads="1"/>
          </p:cNvPicPr>
          <p:nvPr>
            <p:ph idx="1"/>
          </p:nvPr>
        </p:nvPicPr>
        <p:blipFill>
          <a:blip r:embed="rId3"/>
          <a:srcRect/>
          <a:stretch>
            <a:fillRect/>
          </a:stretch>
        </p:blipFill>
        <p:spPr bwMode="auto">
          <a:xfrm>
            <a:off x="549408" y="1075218"/>
            <a:ext cx="3754060" cy="5280025"/>
          </a:xfrm>
          <a:prstGeom prst="rect">
            <a:avLst/>
          </a:prstGeom>
          <a:noFill/>
          <a:ln w="9525">
            <a:noFill/>
            <a:miter lim="800000"/>
            <a:headEnd/>
            <a:tailEnd/>
          </a:ln>
          <a:effectLst/>
        </p:spPr>
      </p:pic>
      <p:sp>
        <p:nvSpPr>
          <p:cNvPr id="7" name="Content Placeholder 4"/>
          <p:cNvSpPr txBox="1">
            <a:spLocks/>
          </p:cNvSpPr>
          <p:nvPr/>
        </p:nvSpPr>
        <p:spPr>
          <a:xfrm>
            <a:off x="4954797" y="1124459"/>
            <a:ext cx="3030645" cy="1122877"/>
          </a:xfrm>
          <a:prstGeom prst="rect">
            <a:avLst/>
          </a:prstGeom>
        </p:spPr>
        <p:txBody>
          <a:bodyPr/>
          <a:lstStyle/>
          <a:p>
            <a:pPr marL="180975" marR="0" lvl="0" indent="-180975" algn="l" defTabSz="914400" rtl="0" eaLnBrk="1" fontAlgn="base" latinLnBrk="0" hangingPunct="1">
              <a:lnSpc>
                <a:spcPct val="110000"/>
              </a:lnSpc>
              <a:spcBef>
                <a:spcPts val="600"/>
              </a:spcBef>
              <a:spcAft>
                <a:spcPct val="0"/>
              </a:spcAft>
              <a:buClr>
                <a:srgbClr val="00B9E4"/>
              </a:buClr>
              <a:buSzPct val="150000"/>
              <a:buFont typeface="Arial" charset="0"/>
              <a:buChar char="•"/>
              <a:tabLst/>
              <a:defRPr/>
            </a:pPr>
            <a:r>
              <a:rPr kumimoji="0" lang="en-US" sz="2000" b="0" i="0" u="none" strike="noStrike" kern="0" cap="none" spc="0" normalizeH="0" baseline="0" noProof="0" dirty="0" smtClean="0">
                <a:ln>
                  <a:noFill/>
                </a:ln>
                <a:solidFill>
                  <a:srgbClr val="111111"/>
                </a:solidFill>
                <a:effectLst/>
                <a:uLnTx/>
                <a:uFillTx/>
                <a:latin typeface="+mn-lt"/>
                <a:ea typeface="+mn-ea"/>
                <a:cs typeface="+mn-cs"/>
              </a:rPr>
              <a:t>17 countries staying the course</a:t>
            </a:r>
            <a:endParaRPr kumimoji="0" lang="en-US" sz="2000" b="0" i="0" u="none" strike="noStrike" kern="0" cap="none" spc="0" normalizeH="0" baseline="0" noProof="0" dirty="0">
              <a:ln>
                <a:noFill/>
              </a:ln>
              <a:solidFill>
                <a:srgbClr val="111111"/>
              </a:solidFill>
              <a:effectLst/>
              <a:uLnTx/>
              <a:uFillTx/>
              <a:latin typeface="+mn-lt"/>
              <a:ea typeface="+mn-ea"/>
              <a:cs typeface="+mn-cs"/>
            </a:endParaRPr>
          </a:p>
        </p:txBody>
      </p:sp>
      <p:sp>
        <p:nvSpPr>
          <p:cNvPr id="8" name="Content Placeholder 5"/>
          <p:cNvSpPr txBox="1">
            <a:spLocks/>
          </p:cNvSpPr>
          <p:nvPr/>
        </p:nvSpPr>
        <p:spPr>
          <a:xfrm>
            <a:off x="4954797" y="2105248"/>
            <a:ext cx="3030645" cy="712380"/>
          </a:xfrm>
          <a:prstGeom prst="rect">
            <a:avLst/>
          </a:prstGeom>
        </p:spPr>
        <p:txBody>
          <a:bodyPr/>
          <a:lstStyle/>
          <a:p>
            <a:pPr marL="180975" marR="0" lvl="0" indent="-180975" algn="l" defTabSz="914400" rtl="0" eaLnBrk="1" fontAlgn="base" latinLnBrk="0" hangingPunct="1">
              <a:lnSpc>
                <a:spcPct val="110000"/>
              </a:lnSpc>
              <a:spcBef>
                <a:spcPts val="600"/>
              </a:spcBef>
              <a:spcAft>
                <a:spcPct val="0"/>
              </a:spcAft>
              <a:buClr>
                <a:srgbClr val="00B9E4"/>
              </a:buClr>
              <a:buSzPct val="150000"/>
              <a:buFont typeface="Arial" charset="0"/>
              <a:buChar char="•"/>
              <a:tabLst/>
              <a:defRPr/>
            </a:pPr>
            <a:r>
              <a:rPr kumimoji="0" lang="en-US" sz="2000" b="0" i="0" u="none" strike="noStrike" kern="0" cap="none" spc="0" normalizeH="0" baseline="0" noProof="0" dirty="0" smtClean="0">
                <a:ln>
                  <a:noFill/>
                </a:ln>
                <a:solidFill>
                  <a:srgbClr val="111111"/>
                </a:solidFill>
                <a:effectLst/>
                <a:uLnTx/>
                <a:uFillTx/>
                <a:latin typeface="+mn-lt"/>
                <a:ea typeface="+mn-ea"/>
                <a:cs typeface="+mn-cs"/>
              </a:rPr>
              <a:t>5 countries unclear</a:t>
            </a:r>
            <a:endParaRPr kumimoji="0" lang="en-US" sz="2000" b="0" i="0" u="none" strike="noStrike" kern="0" cap="none" spc="0" normalizeH="0" baseline="0" noProof="0" dirty="0">
              <a:ln>
                <a:noFill/>
              </a:ln>
              <a:solidFill>
                <a:srgbClr val="111111"/>
              </a:solidFill>
              <a:effectLst/>
              <a:uLnTx/>
              <a:uFillTx/>
              <a:latin typeface="+mn-lt"/>
              <a:ea typeface="+mn-ea"/>
              <a:cs typeface="+mn-cs"/>
            </a:endParaRPr>
          </a:p>
        </p:txBody>
      </p:sp>
      <p:sp>
        <p:nvSpPr>
          <p:cNvPr id="9" name="Content Placeholder 6"/>
          <p:cNvSpPr txBox="1">
            <a:spLocks/>
          </p:cNvSpPr>
          <p:nvPr/>
        </p:nvSpPr>
        <p:spPr>
          <a:xfrm>
            <a:off x="4954797" y="2881423"/>
            <a:ext cx="3030645" cy="2535923"/>
          </a:xfrm>
          <a:prstGeom prst="rect">
            <a:avLst/>
          </a:prstGeom>
        </p:spPr>
        <p:txBody>
          <a:bodyPr/>
          <a:lstStyle/>
          <a:p>
            <a:pPr marL="180975" marR="0" lvl="0" indent="-180975" algn="l" defTabSz="914400" rtl="0" eaLnBrk="1" fontAlgn="base" latinLnBrk="0" hangingPunct="1">
              <a:lnSpc>
                <a:spcPct val="110000"/>
              </a:lnSpc>
              <a:spcBef>
                <a:spcPts val="600"/>
              </a:spcBef>
              <a:spcAft>
                <a:spcPct val="0"/>
              </a:spcAft>
              <a:buClr>
                <a:srgbClr val="00B9E4"/>
              </a:buClr>
              <a:buSzPct val="150000"/>
              <a:buFont typeface="Arial" charset="0"/>
              <a:buChar char="•"/>
              <a:tabLst/>
              <a:defRPr/>
            </a:pPr>
            <a:r>
              <a:rPr kumimoji="0" lang="en-US" sz="2000" b="0" i="0" u="none" strike="noStrike" kern="0" cap="none" spc="0" normalizeH="0" baseline="0" noProof="0" dirty="0" smtClean="0">
                <a:ln>
                  <a:noFill/>
                </a:ln>
                <a:solidFill>
                  <a:srgbClr val="111111"/>
                </a:solidFill>
                <a:effectLst/>
                <a:uLnTx/>
                <a:uFillTx/>
                <a:latin typeface="+mn-lt"/>
                <a:ea typeface="+mn-ea"/>
                <a:cs typeface="+mn-cs"/>
              </a:rPr>
              <a:t>3 countries reversing course</a:t>
            </a:r>
            <a:endParaRPr kumimoji="0" lang="en-US" sz="2000" b="0" i="0" u="none" strike="noStrike" kern="0" cap="none" spc="0" normalizeH="0" baseline="0" noProof="0" dirty="0">
              <a:ln>
                <a:noFill/>
              </a:ln>
              <a:solidFill>
                <a:srgbClr val="111111"/>
              </a:solidFill>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Text Placeholder 2"/>
          <p:cNvSpPr>
            <a:spLocks noGrp="1"/>
          </p:cNvSpPr>
          <p:nvPr>
            <p:ph type="body" sz="quarter" idx="10"/>
          </p:nvPr>
        </p:nvSpPr>
        <p:spPr>
          <a:noFill/>
        </p:spPr>
        <p:txBody>
          <a:bodyPr/>
          <a:lstStyle/>
          <a:p>
            <a:r>
              <a:rPr lang="en-GB" dirty="0" smtClean="0">
                <a:solidFill>
                  <a:schemeClr val="tx1"/>
                </a:solidFill>
              </a:rPr>
              <a:t>1. Impact of Fukushima</a:t>
            </a:r>
            <a:endParaRPr lang="en-GB" dirty="0">
              <a:solidFill>
                <a:schemeClr val="tx1"/>
              </a:solidFill>
            </a:endParaRPr>
          </a:p>
        </p:txBody>
      </p:sp>
      <p:sp>
        <p:nvSpPr>
          <p:cNvPr id="4" name="Text Placeholder 3"/>
          <p:cNvSpPr>
            <a:spLocks noGrp="1"/>
          </p:cNvSpPr>
          <p:nvPr>
            <p:ph type="body" sz="quarter" idx="11"/>
          </p:nvPr>
        </p:nvSpPr>
        <p:spPr>
          <a:solidFill>
            <a:schemeClr val="accent1"/>
          </a:solidFill>
        </p:spPr>
        <p:txBody>
          <a:bodyPr/>
          <a:lstStyle/>
          <a:p>
            <a:r>
              <a:rPr lang="en-GB" dirty="0" smtClean="0">
                <a:solidFill>
                  <a:schemeClr val="bg1"/>
                </a:solidFill>
              </a:rPr>
              <a:t>2. Challenges</a:t>
            </a:r>
            <a:endParaRPr lang="en-GB" dirty="0">
              <a:solidFill>
                <a:schemeClr val="bg1"/>
              </a:solidFill>
            </a:endParaRPr>
          </a:p>
        </p:txBody>
      </p:sp>
      <p:sp>
        <p:nvSpPr>
          <p:cNvPr id="6" name="Text Placeholder 5"/>
          <p:cNvSpPr>
            <a:spLocks noGrp="1"/>
          </p:cNvSpPr>
          <p:nvPr>
            <p:ph type="body" sz="quarter" idx="13"/>
          </p:nvPr>
        </p:nvSpPr>
        <p:spPr/>
        <p:txBody>
          <a:bodyPr/>
          <a:lstStyle/>
          <a:p>
            <a:r>
              <a:rPr lang="en-GB" dirty="0" smtClean="0"/>
              <a:t>3. Opportunities</a:t>
            </a:r>
          </a:p>
        </p:txBody>
      </p:sp>
      <p:sp>
        <p:nvSpPr>
          <p:cNvPr id="7" name="Text Placeholder 5"/>
          <p:cNvSpPr>
            <a:spLocks noGrp="1"/>
          </p:cNvSpPr>
          <p:nvPr/>
        </p:nvSpPr>
        <p:spPr bwMode="auto">
          <a:xfrm>
            <a:off x="148856" y="4160051"/>
            <a:ext cx="8995144" cy="792000"/>
          </a:xfrm>
          <a:prstGeom prst="rect">
            <a:avLst/>
          </a:prstGeom>
          <a:noFill/>
          <a:ln w="9525">
            <a:noFill/>
            <a:miter lim="800000"/>
            <a:headEnd/>
            <a:tailEnd/>
          </a:ln>
        </p:spPr>
        <p:txBody>
          <a:bodyPr vert="horz" wrap="square" lIns="0" tIns="108000" rIns="0" bIns="108000" numCol="1" anchor="ctr" anchorCtr="0" compatLnSpc="1">
            <a:prstTxWarp prst="textNoShape">
              <a:avLst/>
            </a:prstTxWarp>
          </a:bodyPr>
          <a:lstStyle>
            <a:lvl1pPr marL="358775" indent="-358775" algn="l" rtl="0" eaLnBrk="1" fontAlgn="base" hangingPunct="1">
              <a:lnSpc>
                <a:spcPct val="110000"/>
              </a:lnSpc>
              <a:spcBef>
                <a:spcPts val="600"/>
              </a:spcBef>
              <a:spcAft>
                <a:spcPct val="0"/>
              </a:spcAft>
              <a:buClr>
                <a:srgbClr val="00B9E4"/>
              </a:buClr>
              <a:buSzPct val="150000"/>
              <a:buFont typeface="Arial" charset="0"/>
              <a:buNone/>
              <a:tabLst>
                <a:tab pos="358775" algn="l"/>
              </a:tabLst>
              <a:defRPr sz="2400">
                <a:solidFill>
                  <a:srgbClr val="111111"/>
                </a:solidFill>
                <a:latin typeface="+mn-lt"/>
                <a:ea typeface="+mn-ea"/>
                <a:cs typeface="+mn-cs"/>
              </a:defRPr>
            </a:lvl1pPr>
            <a:lvl2pPr marL="447675" indent="-180975" algn="l" rtl="0" eaLnBrk="1" fontAlgn="base" hangingPunct="1">
              <a:spcBef>
                <a:spcPts val="600"/>
              </a:spcBef>
              <a:spcAft>
                <a:spcPct val="0"/>
              </a:spcAft>
              <a:buClr>
                <a:srgbClr val="00B9E4"/>
              </a:buClr>
              <a:buSzPct val="150000"/>
              <a:buFont typeface="Arial" charset="0"/>
              <a:buChar char="•"/>
              <a:defRPr sz="1800">
                <a:solidFill>
                  <a:srgbClr val="111111"/>
                </a:solidFill>
                <a:latin typeface="+mn-lt"/>
              </a:defRPr>
            </a:lvl2pPr>
            <a:lvl3pPr marL="628650" indent="-180975" algn="l" rtl="0" eaLnBrk="1" fontAlgn="base" hangingPunct="1">
              <a:spcBef>
                <a:spcPts val="600"/>
              </a:spcBef>
              <a:spcAft>
                <a:spcPct val="0"/>
              </a:spcAft>
              <a:buClr>
                <a:srgbClr val="00B9E4"/>
              </a:buClr>
              <a:buSzPct val="150000"/>
              <a:buFont typeface="Arial" charset="0"/>
              <a:buChar char="•"/>
              <a:defRPr sz="1600">
                <a:solidFill>
                  <a:srgbClr val="111111"/>
                </a:solidFill>
                <a:latin typeface="+mn-lt"/>
              </a:defRPr>
            </a:lvl3pPr>
            <a:lvl4pPr marL="809625" indent="-180975" algn="l" rtl="0" eaLnBrk="1" fontAlgn="base" hangingPunct="1">
              <a:spcBef>
                <a:spcPts val="600"/>
              </a:spcBef>
              <a:spcAft>
                <a:spcPct val="0"/>
              </a:spcAft>
              <a:buClr>
                <a:srgbClr val="00B9E4"/>
              </a:buClr>
              <a:buSzPct val="150000"/>
              <a:buFont typeface="Arial" charset="0"/>
              <a:buChar char="•"/>
              <a:defRPr sz="1400">
                <a:solidFill>
                  <a:srgbClr val="11111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GB" dirty="0" smtClean="0"/>
              <a:t>4. Prognosis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smtClean="0"/>
              <a:t>$11-17bn???</a:t>
            </a:r>
            <a:endParaRPr lang="en-US" dirty="0"/>
          </a:p>
        </p:txBody>
      </p:sp>
      <p:sp>
        <p:nvSpPr>
          <p:cNvPr id="3" name="Content Placeholder 2"/>
          <p:cNvSpPr>
            <a:spLocks noGrp="1"/>
          </p:cNvSpPr>
          <p:nvPr>
            <p:ph sz="quarter" idx="11"/>
          </p:nvPr>
        </p:nvSpPr>
        <p:spPr/>
        <p:txBody>
          <a:bodyPr/>
          <a:lstStyle/>
          <a:p>
            <a:r>
              <a:rPr lang="en-US" dirty="0" smtClean="0"/>
              <a:t>No clear policy, looming EPA regulations. </a:t>
            </a:r>
            <a:endParaRPr lang="en-US" dirty="0"/>
          </a:p>
        </p:txBody>
      </p:sp>
      <p:sp>
        <p:nvSpPr>
          <p:cNvPr id="4" name="Content Placeholder 3"/>
          <p:cNvSpPr>
            <a:spLocks noGrp="1"/>
          </p:cNvSpPr>
          <p:nvPr>
            <p:ph sz="quarter" idx="12"/>
          </p:nvPr>
        </p:nvSpPr>
        <p:spPr/>
        <p:txBody>
          <a:bodyPr/>
          <a:lstStyle/>
          <a:p>
            <a:r>
              <a:rPr lang="en-US" dirty="0" smtClean="0"/>
              <a:t>Near- to mid-term prices bearish. </a:t>
            </a:r>
          </a:p>
          <a:p>
            <a:r>
              <a:rPr lang="en-US" dirty="0" smtClean="0"/>
              <a:t>Need $8, $11, $13 natural gas prices, says some US utilities.</a:t>
            </a:r>
            <a:endParaRPr lang="en-US" dirty="0"/>
          </a:p>
        </p:txBody>
      </p:sp>
      <p:sp>
        <p:nvSpPr>
          <p:cNvPr id="5" name="Content Placeholder 4"/>
          <p:cNvSpPr>
            <a:spLocks noGrp="1"/>
          </p:cNvSpPr>
          <p:nvPr>
            <p:ph sz="quarter" idx="13"/>
          </p:nvPr>
        </p:nvSpPr>
        <p:spPr/>
        <p:txBody>
          <a:bodyPr/>
          <a:lstStyle/>
          <a:p>
            <a:r>
              <a:rPr lang="en-US" dirty="0" smtClean="0"/>
              <a:t>Will declining prices for competing technologies change/delay utility strategies.</a:t>
            </a:r>
            <a:endParaRPr lang="en-US" dirty="0"/>
          </a:p>
        </p:txBody>
      </p:sp>
      <p:sp>
        <p:nvSpPr>
          <p:cNvPr id="6" name="Content Placeholder 5"/>
          <p:cNvSpPr>
            <a:spLocks noGrp="1"/>
          </p:cNvSpPr>
          <p:nvPr>
            <p:ph sz="quarter" idx="14"/>
          </p:nvPr>
        </p:nvSpPr>
        <p:spPr/>
        <p:txBody>
          <a:bodyPr/>
          <a:lstStyle/>
          <a:p>
            <a:r>
              <a:rPr lang="en-US" dirty="0" smtClean="0"/>
              <a:t>Uncertain new demand for electricity.</a:t>
            </a:r>
            <a:endParaRPr lang="en-US" dirty="0"/>
          </a:p>
        </p:txBody>
      </p:sp>
      <p:sp>
        <p:nvSpPr>
          <p:cNvPr id="7" name="Content Placeholder 6"/>
          <p:cNvSpPr>
            <a:spLocks noGrp="1"/>
          </p:cNvSpPr>
          <p:nvPr>
            <p:ph sz="quarter" idx="15"/>
          </p:nvPr>
        </p:nvSpPr>
        <p:spPr/>
        <p:txBody>
          <a:bodyPr/>
          <a:lstStyle/>
          <a:p>
            <a:r>
              <a:rPr lang="en-US" dirty="0" smtClean="0"/>
              <a:t>Are we heading to a double dip?</a:t>
            </a:r>
            <a:endParaRPr lang="en-US" dirty="0"/>
          </a:p>
        </p:txBody>
      </p:sp>
      <p:sp>
        <p:nvSpPr>
          <p:cNvPr id="8" name="Title 7"/>
          <p:cNvSpPr>
            <a:spLocks noGrp="1"/>
          </p:cNvSpPr>
          <p:nvPr>
            <p:ph type="title"/>
          </p:nvPr>
        </p:nvSpPr>
        <p:spPr/>
        <p:txBody>
          <a:bodyPr/>
          <a:lstStyle/>
          <a:p>
            <a:r>
              <a:rPr lang="en-US" dirty="0" smtClean="0">
                <a:ea typeface="ＭＳ Ｐゴシック" pitchFamily="34" charset="-128"/>
              </a:rPr>
              <a:t>Challenges to US large reactor new build </a:t>
            </a:r>
            <a:endParaRPr lang="en-US" dirty="0"/>
          </a:p>
        </p:txBody>
      </p:sp>
      <p:sp>
        <p:nvSpPr>
          <p:cNvPr id="9" name="Text Placeholder 8"/>
          <p:cNvSpPr>
            <a:spLocks noGrp="1"/>
          </p:cNvSpPr>
          <p:nvPr>
            <p:ph type="body" idx="1"/>
          </p:nvPr>
        </p:nvSpPr>
        <p:spPr/>
        <p:txBody>
          <a:bodyPr/>
          <a:lstStyle/>
          <a:p>
            <a:r>
              <a:rPr lang="en-US" dirty="0" smtClean="0"/>
              <a:t>High capex</a:t>
            </a:r>
            <a:endParaRPr lang="en-US" dirty="0"/>
          </a:p>
        </p:txBody>
      </p:sp>
      <p:sp>
        <p:nvSpPr>
          <p:cNvPr id="10" name="Text Placeholder 9"/>
          <p:cNvSpPr>
            <a:spLocks noGrp="1"/>
          </p:cNvSpPr>
          <p:nvPr>
            <p:ph type="body" idx="16"/>
          </p:nvPr>
        </p:nvSpPr>
        <p:spPr/>
        <p:txBody>
          <a:bodyPr/>
          <a:lstStyle/>
          <a:p>
            <a:r>
              <a:rPr lang="en-US" dirty="0" smtClean="0"/>
              <a:t>Natural gas</a:t>
            </a:r>
            <a:endParaRPr lang="en-US" dirty="0"/>
          </a:p>
        </p:txBody>
      </p:sp>
      <p:sp>
        <p:nvSpPr>
          <p:cNvPr id="11" name="Text Placeholder 10"/>
          <p:cNvSpPr>
            <a:spLocks noGrp="1"/>
          </p:cNvSpPr>
          <p:nvPr>
            <p:ph type="body" idx="17"/>
          </p:nvPr>
        </p:nvSpPr>
        <p:spPr/>
        <p:txBody>
          <a:bodyPr/>
          <a:lstStyle/>
          <a:p>
            <a:r>
              <a:rPr lang="en-US" dirty="0" smtClean="0"/>
              <a:t>competition</a:t>
            </a:r>
            <a:endParaRPr lang="en-US" dirty="0"/>
          </a:p>
        </p:txBody>
      </p:sp>
      <p:sp>
        <p:nvSpPr>
          <p:cNvPr id="12" name="Text Placeholder 11"/>
          <p:cNvSpPr>
            <a:spLocks noGrp="1"/>
          </p:cNvSpPr>
          <p:nvPr>
            <p:ph type="body" idx="18"/>
          </p:nvPr>
        </p:nvSpPr>
        <p:spPr/>
        <p:txBody>
          <a:bodyPr/>
          <a:lstStyle/>
          <a:p>
            <a:r>
              <a:rPr lang="en-US" dirty="0" smtClean="0"/>
              <a:t>Carbon policy</a:t>
            </a:r>
            <a:endParaRPr lang="en-US" dirty="0"/>
          </a:p>
        </p:txBody>
      </p:sp>
      <p:sp>
        <p:nvSpPr>
          <p:cNvPr id="13" name="Text Placeholder 12"/>
          <p:cNvSpPr>
            <a:spLocks noGrp="1"/>
          </p:cNvSpPr>
          <p:nvPr>
            <p:ph type="body" idx="19"/>
          </p:nvPr>
        </p:nvSpPr>
        <p:spPr/>
        <p:txBody>
          <a:bodyPr/>
          <a:lstStyle/>
          <a:p>
            <a:r>
              <a:rPr lang="en-US" dirty="0" smtClean="0"/>
              <a:t>Energy efficiency</a:t>
            </a:r>
            <a:endParaRPr lang="en-US" dirty="0"/>
          </a:p>
        </p:txBody>
      </p:sp>
      <p:sp>
        <p:nvSpPr>
          <p:cNvPr id="14" name="Text Placeholder 13"/>
          <p:cNvSpPr>
            <a:spLocks noGrp="1"/>
          </p:cNvSpPr>
          <p:nvPr>
            <p:ph type="body" idx="20"/>
          </p:nvPr>
        </p:nvSpPr>
        <p:spPr/>
        <p:txBody>
          <a:bodyPr/>
          <a:lstStyle/>
          <a:p>
            <a:r>
              <a:rPr lang="en-US" dirty="0" smtClean="0"/>
              <a:t>Recession</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79"/>
          <p:cNvSpPr/>
          <p:nvPr/>
        </p:nvSpPr>
        <p:spPr>
          <a:xfrm>
            <a:off x="5187891" y="1962615"/>
            <a:ext cx="2748346" cy="1193180"/>
          </a:xfrm>
          <a:prstGeom prst="roundRect">
            <a:avLst>
              <a:gd name="adj" fmla="val 0"/>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5" name="Rectangle 2"/>
          <p:cNvSpPr txBox="1">
            <a:spLocks noChangeArrowheads="1"/>
          </p:cNvSpPr>
          <p:nvPr>
            <p:custDataLst>
              <p:tags r:id="rId1"/>
            </p:custDataLst>
          </p:nvPr>
        </p:nvSpPr>
        <p:spPr bwMode="auto">
          <a:xfrm>
            <a:off x="98424" y="0"/>
            <a:ext cx="9045575" cy="936000"/>
          </a:xfrm>
          <a:prstGeom prst="rect">
            <a:avLst/>
          </a:prstGeom>
          <a:noFill/>
          <a:ln w="9525">
            <a:noFill/>
            <a:miter lim="800000"/>
            <a:headEnd/>
            <a:tailEnd/>
          </a:ln>
        </p:spPr>
        <p:txBody>
          <a:bodyPr lIns="0" tIns="0" rIns="0" bIns="0" anchor="ctr" anchorCtr="0"/>
          <a:lstStyle/>
          <a:p>
            <a:pPr eaLnBrk="0" hangingPunct="0">
              <a:defRPr/>
            </a:pPr>
            <a:r>
              <a:rPr lang="en-US" sz="2400" b="1" dirty="0" smtClean="0">
                <a:solidFill>
                  <a:schemeClr val="accent1"/>
                </a:solidFill>
                <a:latin typeface="+mj-lt"/>
                <a:ea typeface="ＭＳ Ｐゴシック" pitchFamily="-109" charset="-128"/>
                <a:cs typeface="ＭＳ Ｐゴシック"/>
              </a:rPr>
              <a:t>NEW REACTOR BUILD PRESENTS FINANCIAL RISKS ($BN)</a:t>
            </a:r>
            <a:endParaRPr lang="en-US" sz="2400" b="1" dirty="0">
              <a:solidFill>
                <a:schemeClr val="accent1"/>
              </a:solidFill>
              <a:latin typeface="+mj-lt"/>
              <a:ea typeface="ＭＳ Ｐゴシック" pitchFamily="-109" charset="-128"/>
              <a:cs typeface="ＭＳ Ｐゴシック"/>
            </a:endParaRPr>
          </a:p>
        </p:txBody>
      </p:sp>
      <p:sp>
        <p:nvSpPr>
          <p:cNvPr id="16387" name="Text Box 4"/>
          <p:cNvSpPr txBox="1">
            <a:spLocks noChangeArrowheads="1"/>
          </p:cNvSpPr>
          <p:nvPr>
            <p:custDataLst>
              <p:tags r:id="rId2"/>
            </p:custDataLst>
          </p:nvPr>
        </p:nvSpPr>
        <p:spPr bwMode="auto">
          <a:xfrm>
            <a:off x="5190180" y="1732888"/>
            <a:ext cx="2700704" cy="1625060"/>
          </a:xfrm>
          <a:prstGeom prst="rect">
            <a:avLst/>
          </a:prstGeom>
          <a:noFill/>
          <a:ln w="9525">
            <a:noFill/>
            <a:miter lim="800000"/>
            <a:headEnd/>
            <a:tailEnd/>
          </a:ln>
        </p:spPr>
        <p:txBody>
          <a:bodyPr lIns="0" tIns="0" rIns="0" bIns="0" anchor="b">
            <a:spAutoFit/>
          </a:bodyPr>
          <a:lstStyle/>
          <a:p>
            <a:pPr marL="87313" indent="-87313" algn="ctr" defTabSz="858838" eaLnBrk="0" hangingPunct="0">
              <a:lnSpc>
                <a:spcPct val="110000"/>
              </a:lnSpc>
              <a:tabLst>
                <a:tab pos="112713" algn="l"/>
              </a:tabLst>
            </a:pPr>
            <a:endParaRPr lang="en-US" sz="1600" dirty="0">
              <a:solidFill>
                <a:schemeClr val="bg1"/>
              </a:solidFill>
              <a:latin typeface="+mn-lt"/>
            </a:endParaRPr>
          </a:p>
          <a:p>
            <a:pPr marL="87313" indent="-87313" algn="ctr" defTabSz="858838" eaLnBrk="0" hangingPunct="0">
              <a:lnSpc>
                <a:spcPct val="110000"/>
              </a:lnSpc>
              <a:tabLst>
                <a:tab pos="112713" algn="l"/>
              </a:tabLst>
            </a:pPr>
            <a:r>
              <a:rPr lang="en-US" sz="1600" dirty="0">
                <a:solidFill>
                  <a:schemeClr val="bg1"/>
                </a:solidFill>
                <a:latin typeface="+mn-lt"/>
              </a:rPr>
              <a:t>	</a:t>
            </a:r>
            <a:r>
              <a:rPr lang="en-US" sz="1600" dirty="0">
                <a:latin typeface="+mn-lt"/>
              </a:rPr>
              <a:t>Illustrative </a:t>
            </a:r>
            <a:r>
              <a:rPr lang="en-US" sz="1600" dirty="0" smtClean="0">
                <a:latin typeface="+mn-lt"/>
              </a:rPr>
              <a:t>‘year spent’ </a:t>
            </a:r>
            <a:r>
              <a:rPr lang="en-US" sz="1600" dirty="0">
                <a:latin typeface="+mn-lt"/>
              </a:rPr>
              <a:t>cost of conventional 2,200MW twin unit AP1000 nuclear </a:t>
            </a:r>
            <a:r>
              <a:rPr lang="en-US" sz="1600" dirty="0" smtClean="0">
                <a:latin typeface="+mn-lt"/>
              </a:rPr>
              <a:t>new build</a:t>
            </a:r>
            <a:r>
              <a:rPr lang="en-US" sz="1600" dirty="0">
                <a:latin typeface="+mn-lt"/>
              </a:rPr>
              <a:t>: $</a:t>
            </a:r>
            <a:r>
              <a:rPr lang="en-US" sz="1600" dirty="0" smtClean="0">
                <a:latin typeface="+mn-lt"/>
              </a:rPr>
              <a:t>11.0–17.6bn</a:t>
            </a:r>
            <a:endParaRPr lang="en-US" sz="1600" dirty="0">
              <a:latin typeface="+mn-lt"/>
            </a:endParaRPr>
          </a:p>
          <a:p>
            <a:pPr marL="87313" indent="-87313" algn="ctr" defTabSz="858838" eaLnBrk="0" hangingPunct="0">
              <a:lnSpc>
                <a:spcPct val="110000"/>
              </a:lnSpc>
              <a:tabLst>
                <a:tab pos="112713" algn="l"/>
              </a:tabLst>
            </a:pPr>
            <a:endParaRPr lang="en-US" sz="1600" dirty="0">
              <a:latin typeface="+mn-lt"/>
            </a:endParaRPr>
          </a:p>
        </p:txBody>
      </p:sp>
      <p:sp>
        <p:nvSpPr>
          <p:cNvPr id="16388" name="Rectangle 6"/>
          <p:cNvSpPr>
            <a:spLocks noChangeArrowheads="1"/>
          </p:cNvSpPr>
          <p:nvPr/>
        </p:nvSpPr>
        <p:spPr bwMode="auto">
          <a:xfrm>
            <a:off x="4256943" y="1114425"/>
            <a:ext cx="212480" cy="215900"/>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389" name="Rectangle 7"/>
          <p:cNvSpPr>
            <a:spLocks noChangeArrowheads="1"/>
          </p:cNvSpPr>
          <p:nvPr/>
        </p:nvSpPr>
        <p:spPr bwMode="auto">
          <a:xfrm>
            <a:off x="4538297" y="1111250"/>
            <a:ext cx="976229" cy="215444"/>
          </a:xfrm>
          <a:prstGeom prst="rect">
            <a:avLst/>
          </a:prstGeom>
          <a:noFill/>
          <a:ln w="9525">
            <a:noFill/>
            <a:miter lim="800000"/>
            <a:headEnd/>
            <a:tailEnd/>
          </a:ln>
        </p:spPr>
        <p:txBody>
          <a:bodyPr wrap="none" lIns="0" tIns="0" rIns="0" bIns="0">
            <a:spAutoFit/>
          </a:bodyPr>
          <a:lstStyle/>
          <a:p>
            <a:r>
              <a:rPr lang="en-US" sz="1400">
                <a:solidFill>
                  <a:srgbClr val="000000"/>
                </a:solidFill>
                <a:latin typeface="+mn-lt"/>
              </a:rPr>
              <a:t>Equity value</a:t>
            </a:r>
            <a:endParaRPr lang="en-US" sz="1400" baseline="-25000">
              <a:solidFill>
                <a:schemeClr val="bg1"/>
              </a:solidFill>
              <a:latin typeface="+mn-lt"/>
            </a:endParaRPr>
          </a:p>
        </p:txBody>
      </p:sp>
      <p:sp>
        <p:nvSpPr>
          <p:cNvPr id="16390" name="Rectangle 9"/>
          <p:cNvSpPr>
            <a:spLocks noChangeArrowheads="1"/>
          </p:cNvSpPr>
          <p:nvPr/>
        </p:nvSpPr>
        <p:spPr bwMode="auto">
          <a:xfrm>
            <a:off x="4271597" y="1470025"/>
            <a:ext cx="212480" cy="215900"/>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391" name="Rectangle 10"/>
          <p:cNvSpPr>
            <a:spLocks noChangeArrowheads="1"/>
          </p:cNvSpPr>
          <p:nvPr/>
        </p:nvSpPr>
        <p:spPr bwMode="auto">
          <a:xfrm>
            <a:off x="4541228" y="1466850"/>
            <a:ext cx="1293624" cy="215444"/>
          </a:xfrm>
          <a:prstGeom prst="rect">
            <a:avLst/>
          </a:prstGeom>
          <a:noFill/>
          <a:ln w="9525">
            <a:noFill/>
            <a:miter lim="800000"/>
            <a:headEnd/>
            <a:tailEnd/>
          </a:ln>
        </p:spPr>
        <p:txBody>
          <a:bodyPr wrap="none" lIns="0" tIns="0" rIns="0" bIns="0">
            <a:spAutoFit/>
          </a:bodyPr>
          <a:lstStyle/>
          <a:p>
            <a:r>
              <a:rPr lang="en-US" sz="1400" dirty="0">
                <a:solidFill>
                  <a:srgbClr val="000000"/>
                </a:solidFill>
                <a:latin typeface="+mn-lt"/>
              </a:rPr>
              <a:t>Enterprise value</a:t>
            </a:r>
            <a:endParaRPr lang="en-US" sz="1400" baseline="-25000" dirty="0">
              <a:solidFill>
                <a:schemeClr val="bg1"/>
              </a:solidFill>
              <a:latin typeface="+mn-lt"/>
            </a:endParaRPr>
          </a:p>
        </p:txBody>
      </p:sp>
      <p:sp>
        <p:nvSpPr>
          <p:cNvPr id="16392" name="Text Box 12"/>
          <p:cNvSpPr txBox="1">
            <a:spLocks noChangeArrowheads="1"/>
          </p:cNvSpPr>
          <p:nvPr>
            <p:custDataLst>
              <p:tags r:id="rId3"/>
            </p:custDataLst>
          </p:nvPr>
        </p:nvSpPr>
        <p:spPr bwMode="auto">
          <a:xfrm>
            <a:off x="524608" y="1574800"/>
            <a:ext cx="391258" cy="185738"/>
          </a:xfrm>
          <a:prstGeom prst="rect">
            <a:avLst/>
          </a:prstGeom>
          <a:noFill/>
          <a:ln w="9525">
            <a:noFill/>
            <a:miter lim="800000"/>
            <a:headEnd/>
            <a:tailEnd/>
          </a:ln>
        </p:spPr>
        <p:txBody>
          <a:bodyPr lIns="0" tIns="0" rIns="0" bIns="0" anchor="b">
            <a:spAutoFit/>
          </a:bodyPr>
          <a:lstStyle/>
          <a:p>
            <a:pPr marL="87313" indent="-87313" defTabSz="858838" eaLnBrk="0" hangingPunct="0">
              <a:lnSpc>
                <a:spcPct val="110000"/>
              </a:lnSpc>
              <a:tabLst>
                <a:tab pos="112713" algn="l"/>
              </a:tabLst>
            </a:pPr>
            <a:r>
              <a:rPr lang="en-US" sz="1100">
                <a:latin typeface="+mn-lt"/>
              </a:rPr>
              <a:t>$39.9</a:t>
            </a:r>
          </a:p>
        </p:txBody>
      </p:sp>
      <p:sp>
        <p:nvSpPr>
          <p:cNvPr id="16393" name="Text Box 13"/>
          <p:cNvSpPr txBox="1">
            <a:spLocks noChangeArrowheads="1"/>
          </p:cNvSpPr>
          <p:nvPr>
            <p:custDataLst>
              <p:tags r:id="rId4"/>
            </p:custDataLst>
          </p:nvPr>
        </p:nvSpPr>
        <p:spPr bwMode="auto">
          <a:xfrm>
            <a:off x="1157654" y="1673225"/>
            <a:ext cx="392723" cy="185738"/>
          </a:xfrm>
          <a:prstGeom prst="rect">
            <a:avLst/>
          </a:prstGeom>
          <a:noFill/>
          <a:ln w="9525">
            <a:noFill/>
            <a:miter lim="800000"/>
            <a:headEnd/>
            <a:tailEnd/>
          </a:ln>
        </p:spPr>
        <p:txBody>
          <a:bodyPr lIns="0" tIns="0" rIns="0" bIns="0" anchor="b">
            <a:spAutoFit/>
          </a:bodyPr>
          <a:lstStyle/>
          <a:p>
            <a:pPr marL="87313" indent="-87313" defTabSz="858838" eaLnBrk="0" hangingPunct="0">
              <a:lnSpc>
                <a:spcPct val="110000"/>
              </a:lnSpc>
              <a:tabLst>
                <a:tab pos="112713" algn="l"/>
              </a:tabLst>
            </a:pPr>
            <a:r>
              <a:rPr lang="en-US" sz="1100">
                <a:latin typeface="+mn-lt"/>
              </a:rPr>
              <a:t>$39.0</a:t>
            </a:r>
          </a:p>
        </p:txBody>
      </p:sp>
      <p:sp>
        <p:nvSpPr>
          <p:cNvPr id="16394" name="Text Box 14"/>
          <p:cNvSpPr txBox="1">
            <a:spLocks noChangeArrowheads="1"/>
          </p:cNvSpPr>
          <p:nvPr>
            <p:custDataLst>
              <p:tags r:id="rId5"/>
            </p:custDataLst>
          </p:nvPr>
        </p:nvSpPr>
        <p:spPr bwMode="auto">
          <a:xfrm>
            <a:off x="1726223" y="2092325"/>
            <a:ext cx="392723" cy="185738"/>
          </a:xfrm>
          <a:prstGeom prst="rect">
            <a:avLst/>
          </a:prstGeom>
          <a:noFill/>
          <a:ln w="9525">
            <a:noFill/>
            <a:miter lim="800000"/>
            <a:headEnd/>
            <a:tailEnd/>
          </a:ln>
        </p:spPr>
        <p:txBody>
          <a:bodyPr lIns="0" tIns="0" rIns="0" bIns="0" anchor="b">
            <a:spAutoFit/>
          </a:bodyPr>
          <a:lstStyle/>
          <a:p>
            <a:pPr marL="87313" indent="-87313" defTabSz="858838" eaLnBrk="0" hangingPunct="0">
              <a:lnSpc>
                <a:spcPct val="110000"/>
              </a:lnSpc>
              <a:tabLst>
                <a:tab pos="112713" algn="l"/>
              </a:tabLst>
            </a:pPr>
            <a:r>
              <a:rPr lang="en-US" sz="1100">
                <a:latin typeface="+mn-lt"/>
              </a:rPr>
              <a:t>$34.4</a:t>
            </a:r>
          </a:p>
        </p:txBody>
      </p:sp>
      <p:sp>
        <p:nvSpPr>
          <p:cNvPr id="16395" name="Text Box 15"/>
          <p:cNvSpPr txBox="1">
            <a:spLocks noChangeArrowheads="1"/>
          </p:cNvSpPr>
          <p:nvPr>
            <p:custDataLst>
              <p:tags r:id="rId6"/>
            </p:custDataLst>
          </p:nvPr>
        </p:nvSpPr>
        <p:spPr bwMode="auto">
          <a:xfrm>
            <a:off x="2327031" y="2517776"/>
            <a:ext cx="391258" cy="187325"/>
          </a:xfrm>
          <a:prstGeom prst="rect">
            <a:avLst/>
          </a:prstGeom>
          <a:noFill/>
          <a:ln w="9525">
            <a:noFill/>
            <a:miter lim="800000"/>
            <a:headEnd/>
            <a:tailEnd/>
          </a:ln>
        </p:spPr>
        <p:txBody>
          <a:bodyPr lIns="0" tIns="0" rIns="0" bIns="0" anchor="b">
            <a:spAutoFit/>
          </a:bodyPr>
          <a:lstStyle/>
          <a:p>
            <a:pPr marL="87313" indent="-87313" defTabSz="858838" eaLnBrk="0" hangingPunct="0">
              <a:lnSpc>
                <a:spcPct val="110000"/>
              </a:lnSpc>
              <a:tabLst>
                <a:tab pos="112713" algn="l"/>
              </a:tabLst>
            </a:pPr>
            <a:r>
              <a:rPr lang="en-US" sz="1100">
                <a:latin typeface="+mn-lt"/>
              </a:rPr>
              <a:t>$29.7</a:t>
            </a:r>
          </a:p>
        </p:txBody>
      </p:sp>
      <p:sp>
        <p:nvSpPr>
          <p:cNvPr id="16396" name="Text Box 16"/>
          <p:cNvSpPr txBox="1">
            <a:spLocks noChangeArrowheads="1"/>
          </p:cNvSpPr>
          <p:nvPr>
            <p:custDataLst>
              <p:tags r:id="rId7"/>
            </p:custDataLst>
          </p:nvPr>
        </p:nvSpPr>
        <p:spPr bwMode="auto">
          <a:xfrm>
            <a:off x="2920513" y="2967039"/>
            <a:ext cx="389792" cy="187325"/>
          </a:xfrm>
          <a:prstGeom prst="rect">
            <a:avLst/>
          </a:prstGeom>
          <a:noFill/>
          <a:ln w="9525">
            <a:noFill/>
            <a:miter lim="800000"/>
            <a:headEnd/>
            <a:tailEnd/>
          </a:ln>
        </p:spPr>
        <p:txBody>
          <a:bodyPr lIns="0" tIns="0" rIns="0" bIns="0" anchor="b">
            <a:spAutoFit/>
          </a:bodyPr>
          <a:lstStyle/>
          <a:p>
            <a:pPr marL="87313" indent="-87313" defTabSz="858838" eaLnBrk="0" hangingPunct="0">
              <a:lnSpc>
                <a:spcPct val="110000"/>
              </a:lnSpc>
              <a:tabLst>
                <a:tab pos="112713" algn="l"/>
              </a:tabLst>
            </a:pPr>
            <a:r>
              <a:rPr lang="en-US" sz="1100">
                <a:latin typeface="+mn-lt"/>
              </a:rPr>
              <a:t>$24.7</a:t>
            </a:r>
          </a:p>
        </p:txBody>
      </p:sp>
      <p:sp>
        <p:nvSpPr>
          <p:cNvPr id="16397" name="Text Box 17"/>
          <p:cNvSpPr txBox="1">
            <a:spLocks noChangeArrowheads="1"/>
          </p:cNvSpPr>
          <p:nvPr>
            <p:custDataLst>
              <p:tags r:id="rId8"/>
            </p:custDataLst>
          </p:nvPr>
        </p:nvSpPr>
        <p:spPr bwMode="auto">
          <a:xfrm>
            <a:off x="3515459" y="3176589"/>
            <a:ext cx="389792" cy="185737"/>
          </a:xfrm>
          <a:prstGeom prst="rect">
            <a:avLst/>
          </a:prstGeom>
          <a:noFill/>
          <a:ln w="9525">
            <a:noFill/>
            <a:miter lim="800000"/>
            <a:headEnd/>
            <a:tailEnd/>
          </a:ln>
        </p:spPr>
        <p:txBody>
          <a:bodyPr lIns="0" tIns="0" rIns="0" bIns="0" anchor="b">
            <a:spAutoFit/>
          </a:bodyPr>
          <a:lstStyle/>
          <a:p>
            <a:pPr marL="87313" indent="-87313" defTabSz="858838" eaLnBrk="0" hangingPunct="0">
              <a:lnSpc>
                <a:spcPct val="110000"/>
              </a:lnSpc>
              <a:tabLst>
                <a:tab pos="112713" algn="l"/>
              </a:tabLst>
            </a:pPr>
            <a:r>
              <a:rPr lang="en-US" sz="1100">
                <a:latin typeface="+mn-lt"/>
              </a:rPr>
              <a:t>$22.2</a:t>
            </a:r>
          </a:p>
        </p:txBody>
      </p:sp>
      <p:sp>
        <p:nvSpPr>
          <p:cNvPr id="16398" name="Text Box 18"/>
          <p:cNvSpPr txBox="1">
            <a:spLocks noChangeArrowheads="1"/>
          </p:cNvSpPr>
          <p:nvPr>
            <p:custDataLst>
              <p:tags r:id="rId9"/>
            </p:custDataLst>
          </p:nvPr>
        </p:nvSpPr>
        <p:spPr bwMode="auto">
          <a:xfrm>
            <a:off x="4098681" y="3284539"/>
            <a:ext cx="392723" cy="187325"/>
          </a:xfrm>
          <a:prstGeom prst="rect">
            <a:avLst/>
          </a:prstGeom>
          <a:noFill/>
          <a:ln w="9525">
            <a:noFill/>
            <a:miter lim="800000"/>
            <a:headEnd/>
            <a:tailEnd/>
          </a:ln>
        </p:spPr>
        <p:txBody>
          <a:bodyPr lIns="0" tIns="0" rIns="0" bIns="0" anchor="b">
            <a:spAutoFit/>
          </a:bodyPr>
          <a:lstStyle/>
          <a:p>
            <a:pPr marL="87313" indent="-87313" defTabSz="858838" eaLnBrk="0" hangingPunct="0">
              <a:lnSpc>
                <a:spcPct val="110000"/>
              </a:lnSpc>
              <a:tabLst>
                <a:tab pos="112713" algn="l"/>
              </a:tabLst>
            </a:pPr>
            <a:r>
              <a:rPr lang="en-US" sz="1100">
                <a:latin typeface="+mn-lt"/>
              </a:rPr>
              <a:t>$21.1</a:t>
            </a:r>
          </a:p>
        </p:txBody>
      </p:sp>
      <p:sp>
        <p:nvSpPr>
          <p:cNvPr id="16399" name="Text Box 19"/>
          <p:cNvSpPr txBox="1">
            <a:spLocks noChangeArrowheads="1"/>
          </p:cNvSpPr>
          <p:nvPr>
            <p:custDataLst>
              <p:tags r:id="rId10"/>
            </p:custDataLst>
          </p:nvPr>
        </p:nvSpPr>
        <p:spPr bwMode="auto">
          <a:xfrm>
            <a:off x="4693628" y="3654425"/>
            <a:ext cx="391257" cy="185738"/>
          </a:xfrm>
          <a:prstGeom prst="rect">
            <a:avLst/>
          </a:prstGeom>
          <a:noFill/>
          <a:ln w="9525">
            <a:noFill/>
            <a:miter lim="800000"/>
            <a:headEnd/>
            <a:tailEnd/>
          </a:ln>
        </p:spPr>
        <p:txBody>
          <a:bodyPr lIns="0" tIns="0" rIns="0" bIns="0" anchor="b">
            <a:spAutoFit/>
          </a:bodyPr>
          <a:lstStyle/>
          <a:p>
            <a:pPr marL="87313" indent="-87313" defTabSz="858838" eaLnBrk="0" hangingPunct="0">
              <a:lnSpc>
                <a:spcPct val="110000"/>
              </a:lnSpc>
              <a:tabLst>
                <a:tab pos="112713" algn="l"/>
              </a:tabLst>
            </a:pPr>
            <a:r>
              <a:rPr lang="en-US" sz="1100">
                <a:latin typeface="+mn-lt"/>
              </a:rPr>
              <a:t>$17.0</a:t>
            </a:r>
          </a:p>
        </p:txBody>
      </p:sp>
      <p:sp>
        <p:nvSpPr>
          <p:cNvPr id="16400" name="Text Box 20"/>
          <p:cNvSpPr txBox="1">
            <a:spLocks noChangeArrowheads="1"/>
          </p:cNvSpPr>
          <p:nvPr>
            <p:custDataLst>
              <p:tags r:id="rId11"/>
            </p:custDataLst>
          </p:nvPr>
        </p:nvSpPr>
        <p:spPr bwMode="auto">
          <a:xfrm>
            <a:off x="5278315" y="3692526"/>
            <a:ext cx="392723" cy="187325"/>
          </a:xfrm>
          <a:prstGeom prst="rect">
            <a:avLst/>
          </a:prstGeom>
          <a:noFill/>
          <a:ln w="9525">
            <a:noFill/>
            <a:miter lim="800000"/>
            <a:headEnd/>
            <a:tailEnd/>
          </a:ln>
        </p:spPr>
        <p:txBody>
          <a:bodyPr lIns="0" tIns="0" rIns="0" bIns="0" anchor="b">
            <a:spAutoFit/>
          </a:bodyPr>
          <a:lstStyle/>
          <a:p>
            <a:pPr marL="87313" indent="-87313" defTabSz="858838" eaLnBrk="0" hangingPunct="0">
              <a:lnSpc>
                <a:spcPct val="110000"/>
              </a:lnSpc>
              <a:tabLst>
                <a:tab pos="112713" algn="l"/>
              </a:tabLst>
            </a:pPr>
            <a:r>
              <a:rPr lang="en-US" sz="1100">
                <a:latin typeface="+mn-lt"/>
              </a:rPr>
              <a:t>$16.4</a:t>
            </a:r>
          </a:p>
        </p:txBody>
      </p:sp>
      <p:sp>
        <p:nvSpPr>
          <p:cNvPr id="16401" name="Text Box 21"/>
          <p:cNvSpPr txBox="1">
            <a:spLocks noChangeArrowheads="1"/>
          </p:cNvSpPr>
          <p:nvPr>
            <p:custDataLst>
              <p:tags r:id="rId12"/>
            </p:custDataLst>
          </p:nvPr>
        </p:nvSpPr>
        <p:spPr bwMode="auto">
          <a:xfrm>
            <a:off x="5870331" y="4013200"/>
            <a:ext cx="391258" cy="185738"/>
          </a:xfrm>
          <a:prstGeom prst="rect">
            <a:avLst/>
          </a:prstGeom>
          <a:noFill/>
          <a:ln w="9525">
            <a:noFill/>
            <a:miter lim="800000"/>
            <a:headEnd/>
            <a:tailEnd/>
          </a:ln>
        </p:spPr>
        <p:txBody>
          <a:bodyPr lIns="0" tIns="0" rIns="0" bIns="0" anchor="b">
            <a:spAutoFit/>
          </a:bodyPr>
          <a:lstStyle/>
          <a:p>
            <a:pPr marL="87313" indent="-87313" defTabSz="858838" eaLnBrk="0" hangingPunct="0">
              <a:lnSpc>
                <a:spcPct val="110000"/>
              </a:lnSpc>
              <a:tabLst>
                <a:tab pos="112713" algn="l"/>
              </a:tabLst>
            </a:pPr>
            <a:r>
              <a:rPr lang="en-US" sz="1100">
                <a:latin typeface="+mn-lt"/>
              </a:rPr>
              <a:t>$12.9</a:t>
            </a:r>
          </a:p>
        </p:txBody>
      </p:sp>
      <p:sp>
        <p:nvSpPr>
          <p:cNvPr id="16402" name="Text Box 22"/>
          <p:cNvSpPr txBox="1">
            <a:spLocks noChangeArrowheads="1"/>
          </p:cNvSpPr>
          <p:nvPr>
            <p:custDataLst>
              <p:tags r:id="rId13"/>
            </p:custDataLst>
          </p:nvPr>
        </p:nvSpPr>
        <p:spPr bwMode="auto">
          <a:xfrm>
            <a:off x="6456485" y="4032250"/>
            <a:ext cx="391258" cy="185738"/>
          </a:xfrm>
          <a:prstGeom prst="rect">
            <a:avLst/>
          </a:prstGeom>
          <a:noFill/>
          <a:ln w="9525">
            <a:noFill/>
            <a:miter lim="800000"/>
            <a:headEnd/>
            <a:tailEnd/>
          </a:ln>
        </p:spPr>
        <p:txBody>
          <a:bodyPr lIns="0" tIns="0" rIns="0" bIns="0" anchor="b">
            <a:spAutoFit/>
          </a:bodyPr>
          <a:lstStyle/>
          <a:p>
            <a:pPr marL="87313" indent="-87313" defTabSz="858838" eaLnBrk="0" hangingPunct="0">
              <a:lnSpc>
                <a:spcPct val="110000"/>
              </a:lnSpc>
              <a:tabLst>
                <a:tab pos="112713" algn="l"/>
              </a:tabLst>
            </a:pPr>
            <a:r>
              <a:rPr lang="en-US" sz="1100" dirty="0">
                <a:latin typeface="+mn-lt"/>
              </a:rPr>
              <a:t>$12.8</a:t>
            </a:r>
          </a:p>
        </p:txBody>
      </p:sp>
      <p:sp>
        <p:nvSpPr>
          <p:cNvPr id="16403" name="Text Box 23"/>
          <p:cNvSpPr txBox="1">
            <a:spLocks noChangeArrowheads="1"/>
          </p:cNvSpPr>
          <p:nvPr>
            <p:custDataLst>
              <p:tags r:id="rId14"/>
            </p:custDataLst>
          </p:nvPr>
        </p:nvSpPr>
        <p:spPr bwMode="auto">
          <a:xfrm>
            <a:off x="7057292" y="4060826"/>
            <a:ext cx="392723" cy="187325"/>
          </a:xfrm>
          <a:prstGeom prst="rect">
            <a:avLst/>
          </a:prstGeom>
          <a:noFill/>
          <a:ln w="9525">
            <a:noFill/>
            <a:miter lim="800000"/>
            <a:headEnd/>
            <a:tailEnd/>
          </a:ln>
        </p:spPr>
        <p:txBody>
          <a:bodyPr lIns="0" tIns="0" rIns="0" bIns="0" anchor="b">
            <a:spAutoFit/>
          </a:bodyPr>
          <a:lstStyle/>
          <a:p>
            <a:pPr marL="87313" indent="-87313" defTabSz="858838" eaLnBrk="0" hangingPunct="0">
              <a:lnSpc>
                <a:spcPct val="110000"/>
              </a:lnSpc>
              <a:tabLst>
                <a:tab pos="112713" algn="l"/>
              </a:tabLst>
            </a:pPr>
            <a:r>
              <a:rPr lang="en-US" sz="1100">
                <a:latin typeface="+mn-lt"/>
              </a:rPr>
              <a:t>$12.4</a:t>
            </a:r>
          </a:p>
        </p:txBody>
      </p:sp>
      <p:sp>
        <p:nvSpPr>
          <p:cNvPr id="16404" name="Text Box 24"/>
          <p:cNvSpPr txBox="1">
            <a:spLocks noChangeArrowheads="1"/>
          </p:cNvSpPr>
          <p:nvPr>
            <p:custDataLst>
              <p:tags r:id="rId15"/>
            </p:custDataLst>
          </p:nvPr>
        </p:nvSpPr>
        <p:spPr bwMode="auto">
          <a:xfrm>
            <a:off x="7644913" y="4508034"/>
            <a:ext cx="389792" cy="186205"/>
          </a:xfrm>
          <a:prstGeom prst="rect">
            <a:avLst/>
          </a:prstGeom>
          <a:noFill/>
          <a:ln w="9525">
            <a:noFill/>
            <a:miter lim="800000"/>
            <a:headEnd/>
            <a:tailEnd/>
          </a:ln>
        </p:spPr>
        <p:txBody>
          <a:bodyPr lIns="0" tIns="0" rIns="0" bIns="0" anchor="b">
            <a:spAutoFit/>
          </a:bodyPr>
          <a:lstStyle/>
          <a:p>
            <a:pPr marL="87313" indent="-87313" defTabSz="858838" eaLnBrk="0" hangingPunct="0">
              <a:lnSpc>
                <a:spcPct val="110000"/>
              </a:lnSpc>
              <a:tabLst>
                <a:tab pos="112713" algn="l"/>
              </a:tabLst>
            </a:pPr>
            <a:r>
              <a:rPr lang="en-US" sz="1100">
                <a:latin typeface="+mn-lt"/>
              </a:rPr>
              <a:t>$7.6</a:t>
            </a:r>
          </a:p>
        </p:txBody>
      </p:sp>
      <p:sp>
        <p:nvSpPr>
          <p:cNvPr id="16405" name="Rectangle 25"/>
          <p:cNvSpPr>
            <a:spLocks noChangeArrowheads="1"/>
          </p:cNvSpPr>
          <p:nvPr/>
        </p:nvSpPr>
        <p:spPr bwMode="auto">
          <a:xfrm>
            <a:off x="539262" y="3570288"/>
            <a:ext cx="426427" cy="1892300"/>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406" name="Rectangle 26"/>
          <p:cNvSpPr>
            <a:spLocks noChangeArrowheads="1"/>
          </p:cNvSpPr>
          <p:nvPr/>
        </p:nvSpPr>
        <p:spPr bwMode="auto">
          <a:xfrm>
            <a:off x="1134208" y="2994026"/>
            <a:ext cx="424962" cy="2468563"/>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407" name="Rectangle 27"/>
          <p:cNvSpPr>
            <a:spLocks noChangeArrowheads="1"/>
          </p:cNvSpPr>
          <p:nvPr/>
        </p:nvSpPr>
        <p:spPr bwMode="auto">
          <a:xfrm>
            <a:off x="1754066" y="3962401"/>
            <a:ext cx="426426" cy="1514475"/>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408" name="Rectangle 28"/>
          <p:cNvSpPr>
            <a:spLocks noChangeArrowheads="1"/>
          </p:cNvSpPr>
          <p:nvPr/>
        </p:nvSpPr>
        <p:spPr bwMode="auto">
          <a:xfrm>
            <a:off x="2318239" y="3987800"/>
            <a:ext cx="427892" cy="1474788"/>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409" name="Rectangle 29"/>
          <p:cNvSpPr>
            <a:spLocks noChangeArrowheads="1"/>
          </p:cNvSpPr>
          <p:nvPr/>
        </p:nvSpPr>
        <p:spPr bwMode="auto">
          <a:xfrm>
            <a:off x="2913185" y="4437064"/>
            <a:ext cx="424962" cy="1025525"/>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410" name="Rectangle 30"/>
          <p:cNvSpPr>
            <a:spLocks noChangeArrowheads="1"/>
          </p:cNvSpPr>
          <p:nvPr/>
        </p:nvSpPr>
        <p:spPr bwMode="auto">
          <a:xfrm>
            <a:off x="3505201" y="4406900"/>
            <a:ext cx="426427" cy="1055688"/>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411" name="Rectangle 31"/>
          <p:cNvSpPr>
            <a:spLocks noChangeArrowheads="1"/>
          </p:cNvSpPr>
          <p:nvPr/>
        </p:nvSpPr>
        <p:spPr bwMode="auto">
          <a:xfrm>
            <a:off x="4098682" y="4646614"/>
            <a:ext cx="417634" cy="815975"/>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412" name="Rectangle 32"/>
          <p:cNvSpPr>
            <a:spLocks noChangeArrowheads="1"/>
          </p:cNvSpPr>
          <p:nvPr/>
        </p:nvSpPr>
        <p:spPr bwMode="auto">
          <a:xfrm>
            <a:off x="4683369" y="4606926"/>
            <a:ext cx="424962" cy="855663"/>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413" name="Rectangle 33"/>
          <p:cNvSpPr>
            <a:spLocks noChangeArrowheads="1"/>
          </p:cNvSpPr>
          <p:nvPr/>
        </p:nvSpPr>
        <p:spPr bwMode="auto">
          <a:xfrm>
            <a:off x="5275385" y="5102226"/>
            <a:ext cx="427892" cy="360363"/>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414" name="Rectangle 34"/>
          <p:cNvSpPr>
            <a:spLocks noChangeArrowheads="1"/>
          </p:cNvSpPr>
          <p:nvPr/>
        </p:nvSpPr>
        <p:spPr bwMode="auto">
          <a:xfrm>
            <a:off x="5870331" y="5092700"/>
            <a:ext cx="424962" cy="369888"/>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415" name="Rectangle 35"/>
          <p:cNvSpPr>
            <a:spLocks noChangeArrowheads="1"/>
          </p:cNvSpPr>
          <p:nvPr/>
        </p:nvSpPr>
        <p:spPr bwMode="auto">
          <a:xfrm>
            <a:off x="6462347" y="5153026"/>
            <a:ext cx="426427" cy="309563"/>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416" name="Rectangle 36"/>
          <p:cNvSpPr>
            <a:spLocks noChangeArrowheads="1"/>
          </p:cNvSpPr>
          <p:nvPr/>
        </p:nvSpPr>
        <p:spPr bwMode="auto">
          <a:xfrm>
            <a:off x="7057293" y="5075238"/>
            <a:ext cx="424962" cy="387350"/>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417" name="Rectangle 37"/>
          <p:cNvSpPr>
            <a:spLocks noChangeArrowheads="1"/>
          </p:cNvSpPr>
          <p:nvPr/>
        </p:nvSpPr>
        <p:spPr bwMode="auto">
          <a:xfrm>
            <a:off x="7649308" y="5172076"/>
            <a:ext cx="424962" cy="290513"/>
          </a:xfrm>
          <a:prstGeom prst="rect">
            <a:avLst/>
          </a:prstGeom>
          <a:solidFill>
            <a:schemeClr val="accent1"/>
          </a:solidFill>
          <a:ln w="9525">
            <a:solidFill>
              <a:srgbClr val="808080"/>
            </a:solidFill>
            <a:miter lim="800000"/>
            <a:headEnd/>
            <a:tailEnd/>
          </a:ln>
        </p:spPr>
        <p:txBody>
          <a:bodyPr/>
          <a:lstStyle/>
          <a:p>
            <a:endParaRPr lang="en-US">
              <a:latin typeface="+mn-lt"/>
            </a:endParaRPr>
          </a:p>
        </p:txBody>
      </p:sp>
      <p:sp>
        <p:nvSpPr>
          <p:cNvPr id="16418" name="Rectangle 38"/>
          <p:cNvSpPr>
            <a:spLocks noChangeArrowheads="1"/>
          </p:cNvSpPr>
          <p:nvPr/>
        </p:nvSpPr>
        <p:spPr bwMode="auto">
          <a:xfrm>
            <a:off x="539262" y="1839913"/>
            <a:ext cx="426427" cy="1730375"/>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419" name="Rectangle 39"/>
          <p:cNvSpPr>
            <a:spLocks noChangeArrowheads="1"/>
          </p:cNvSpPr>
          <p:nvPr/>
        </p:nvSpPr>
        <p:spPr bwMode="auto">
          <a:xfrm>
            <a:off x="1134208" y="1930401"/>
            <a:ext cx="424962" cy="1063625"/>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420" name="Rectangle 40"/>
          <p:cNvSpPr>
            <a:spLocks noChangeArrowheads="1"/>
          </p:cNvSpPr>
          <p:nvPr/>
        </p:nvSpPr>
        <p:spPr bwMode="auto">
          <a:xfrm>
            <a:off x="1736481" y="2347913"/>
            <a:ext cx="426426" cy="1600200"/>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421" name="Rectangle 41"/>
          <p:cNvSpPr>
            <a:spLocks noChangeArrowheads="1"/>
          </p:cNvSpPr>
          <p:nvPr/>
        </p:nvSpPr>
        <p:spPr bwMode="auto">
          <a:xfrm>
            <a:off x="2318239" y="2776538"/>
            <a:ext cx="427892" cy="1211262"/>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422" name="Rectangle 42"/>
          <p:cNvSpPr>
            <a:spLocks noChangeArrowheads="1"/>
          </p:cNvSpPr>
          <p:nvPr/>
        </p:nvSpPr>
        <p:spPr bwMode="auto">
          <a:xfrm>
            <a:off x="2913185" y="3222625"/>
            <a:ext cx="424962" cy="1214438"/>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423" name="Rectangle 43"/>
          <p:cNvSpPr>
            <a:spLocks noChangeArrowheads="1"/>
          </p:cNvSpPr>
          <p:nvPr/>
        </p:nvSpPr>
        <p:spPr bwMode="auto">
          <a:xfrm>
            <a:off x="3505201" y="3441700"/>
            <a:ext cx="426427" cy="965200"/>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424" name="Rectangle 44"/>
          <p:cNvSpPr>
            <a:spLocks noChangeArrowheads="1"/>
          </p:cNvSpPr>
          <p:nvPr/>
        </p:nvSpPr>
        <p:spPr bwMode="auto">
          <a:xfrm>
            <a:off x="4098682" y="3552825"/>
            <a:ext cx="417634" cy="1093788"/>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425" name="Rectangle 45"/>
          <p:cNvSpPr>
            <a:spLocks noChangeArrowheads="1"/>
          </p:cNvSpPr>
          <p:nvPr/>
        </p:nvSpPr>
        <p:spPr bwMode="auto">
          <a:xfrm>
            <a:off x="4683369" y="3917951"/>
            <a:ext cx="424962" cy="688975"/>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426" name="Rectangle 46"/>
          <p:cNvSpPr>
            <a:spLocks noChangeArrowheads="1"/>
          </p:cNvSpPr>
          <p:nvPr/>
        </p:nvSpPr>
        <p:spPr bwMode="auto">
          <a:xfrm>
            <a:off x="5275385" y="3978275"/>
            <a:ext cx="427892" cy="1123950"/>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427" name="Rectangle 47"/>
          <p:cNvSpPr>
            <a:spLocks noChangeArrowheads="1"/>
          </p:cNvSpPr>
          <p:nvPr/>
        </p:nvSpPr>
        <p:spPr bwMode="auto">
          <a:xfrm>
            <a:off x="5870331" y="4287838"/>
            <a:ext cx="424962" cy="804862"/>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428" name="Rectangle 48"/>
          <p:cNvSpPr>
            <a:spLocks noChangeArrowheads="1"/>
          </p:cNvSpPr>
          <p:nvPr/>
        </p:nvSpPr>
        <p:spPr bwMode="auto">
          <a:xfrm>
            <a:off x="6462347" y="4298951"/>
            <a:ext cx="426427" cy="854075"/>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429" name="Rectangle 49"/>
          <p:cNvSpPr>
            <a:spLocks noChangeArrowheads="1"/>
          </p:cNvSpPr>
          <p:nvPr/>
        </p:nvSpPr>
        <p:spPr bwMode="auto">
          <a:xfrm>
            <a:off x="7057293" y="4325938"/>
            <a:ext cx="424962" cy="749300"/>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430" name="Rectangle 50"/>
          <p:cNvSpPr>
            <a:spLocks noChangeArrowheads="1"/>
          </p:cNvSpPr>
          <p:nvPr/>
        </p:nvSpPr>
        <p:spPr bwMode="auto">
          <a:xfrm>
            <a:off x="7649308" y="4784725"/>
            <a:ext cx="424962" cy="387350"/>
          </a:xfrm>
          <a:prstGeom prst="rect">
            <a:avLst/>
          </a:prstGeom>
          <a:solidFill>
            <a:schemeClr val="accent3"/>
          </a:solidFill>
          <a:ln w="9525">
            <a:solidFill>
              <a:srgbClr val="808080"/>
            </a:solidFill>
            <a:miter lim="800000"/>
            <a:headEnd/>
            <a:tailEnd/>
          </a:ln>
        </p:spPr>
        <p:txBody>
          <a:bodyPr/>
          <a:lstStyle/>
          <a:p>
            <a:endParaRPr lang="en-US">
              <a:latin typeface="+mn-lt"/>
            </a:endParaRPr>
          </a:p>
        </p:txBody>
      </p:sp>
      <p:sp>
        <p:nvSpPr>
          <p:cNvPr id="16431" name="Line 51"/>
          <p:cNvSpPr>
            <a:spLocks noChangeShapeType="1"/>
          </p:cNvSpPr>
          <p:nvPr/>
        </p:nvSpPr>
        <p:spPr bwMode="auto">
          <a:xfrm>
            <a:off x="457200" y="5462588"/>
            <a:ext cx="7702062" cy="0"/>
          </a:xfrm>
          <a:prstGeom prst="line">
            <a:avLst/>
          </a:prstGeom>
          <a:noFill/>
          <a:ln w="9525">
            <a:solidFill>
              <a:srgbClr val="808080"/>
            </a:solidFill>
            <a:round/>
            <a:headEnd/>
            <a:tailEnd/>
          </a:ln>
        </p:spPr>
        <p:txBody>
          <a:bodyPr/>
          <a:lstStyle/>
          <a:p>
            <a:endParaRPr lang="en-US">
              <a:latin typeface="+mn-lt"/>
            </a:endParaRPr>
          </a:p>
        </p:txBody>
      </p:sp>
      <p:sp>
        <p:nvSpPr>
          <p:cNvPr id="16432" name="Rectangle 52"/>
          <p:cNvSpPr>
            <a:spLocks noChangeArrowheads="1"/>
          </p:cNvSpPr>
          <p:nvPr/>
        </p:nvSpPr>
        <p:spPr bwMode="auto">
          <a:xfrm>
            <a:off x="592015" y="3630613"/>
            <a:ext cx="352661" cy="169277"/>
          </a:xfrm>
          <a:prstGeom prst="rect">
            <a:avLst/>
          </a:prstGeom>
          <a:noFill/>
          <a:ln w="9525">
            <a:noFill/>
            <a:miter lim="800000"/>
            <a:headEnd/>
            <a:tailEnd/>
          </a:ln>
        </p:spPr>
        <p:txBody>
          <a:bodyPr wrap="none" lIns="0" tIns="0" rIns="0" bIns="0">
            <a:spAutoFit/>
          </a:bodyPr>
          <a:lstStyle/>
          <a:p>
            <a:r>
              <a:rPr lang="en-US" sz="1100" dirty="0">
                <a:solidFill>
                  <a:schemeClr val="bg1"/>
                </a:solidFill>
                <a:latin typeface="+mn-lt"/>
              </a:rPr>
              <a:t>$20.8</a:t>
            </a:r>
            <a:endParaRPr lang="en-US" sz="1400" baseline="-25000" dirty="0">
              <a:solidFill>
                <a:schemeClr val="bg1"/>
              </a:solidFill>
              <a:latin typeface="+mn-lt"/>
            </a:endParaRPr>
          </a:p>
        </p:txBody>
      </p:sp>
      <p:sp>
        <p:nvSpPr>
          <p:cNvPr id="16433" name="Rectangle 53"/>
          <p:cNvSpPr>
            <a:spLocks noChangeArrowheads="1"/>
          </p:cNvSpPr>
          <p:nvPr/>
        </p:nvSpPr>
        <p:spPr bwMode="auto">
          <a:xfrm>
            <a:off x="1184031" y="3054351"/>
            <a:ext cx="352661" cy="169277"/>
          </a:xfrm>
          <a:prstGeom prst="rect">
            <a:avLst/>
          </a:prstGeom>
          <a:noFill/>
          <a:ln w="9525">
            <a:noFill/>
            <a:miter lim="800000"/>
            <a:headEnd/>
            <a:tailEnd/>
          </a:ln>
        </p:spPr>
        <p:txBody>
          <a:bodyPr wrap="none" lIns="0" tIns="0" rIns="0" bIns="0">
            <a:spAutoFit/>
          </a:bodyPr>
          <a:lstStyle/>
          <a:p>
            <a:r>
              <a:rPr lang="en-US" sz="1100">
                <a:solidFill>
                  <a:schemeClr val="bg1"/>
                </a:solidFill>
                <a:latin typeface="+mn-lt"/>
              </a:rPr>
              <a:t>$27.2</a:t>
            </a:r>
            <a:endParaRPr lang="en-US" sz="1400" baseline="-25000">
              <a:solidFill>
                <a:schemeClr val="bg1"/>
              </a:solidFill>
              <a:latin typeface="+mn-lt"/>
            </a:endParaRPr>
          </a:p>
        </p:txBody>
      </p:sp>
      <p:sp>
        <p:nvSpPr>
          <p:cNvPr id="16434" name="Rectangle 54"/>
          <p:cNvSpPr>
            <a:spLocks noChangeArrowheads="1"/>
          </p:cNvSpPr>
          <p:nvPr/>
        </p:nvSpPr>
        <p:spPr bwMode="auto">
          <a:xfrm>
            <a:off x="1786305" y="4038601"/>
            <a:ext cx="323850" cy="338554"/>
          </a:xfrm>
          <a:prstGeom prst="rect">
            <a:avLst/>
          </a:prstGeom>
          <a:noFill/>
          <a:ln w="9525">
            <a:noFill/>
            <a:miter lim="800000"/>
            <a:headEnd/>
            <a:tailEnd/>
          </a:ln>
        </p:spPr>
        <p:txBody>
          <a:bodyPr lIns="0" tIns="0" rIns="0" bIns="0">
            <a:spAutoFit/>
          </a:bodyPr>
          <a:lstStyle/>
          <a:p>
            <a:r>
              <a:rPr lang="en-US" sz="1100">
                <a:solidFill>
                  <a:schemeClr val="bg1"/>
                </a:solidFill>
                <a:latin typeface="+mn-lt"/>
              </a:rPr>
              <a:t>$16.7</a:t>
            </a:r>
            <a:endParaRPr lang="en-US" sz="1400" baseline="-25000">
              <a:solidFill>
                <a:schemeClr val="bg1"/>
              </a:solidFill>
              <a:latin typeface="+mn-lt"/>
            </a:endParaRPr>
          </a:p>
        </p:txBody>
      </p:sp>
      <p:sp>
        <p:nvSpPr>
          <p:cNvPr id="16435" name="Rectangle 55"/>
          <p:cNvSpPr>
            <a:spLocks noChangeArrowheads="1"/>
          </p:cNvSpPr>
          <p:nvPr/>
        </p:nvSpPr>
        <p:spPr bwMode="auto">
          <a:xfrm>
            <a:off x="2369527" y="4048126"/>
            <a:ext cx="352661" cy="169277"/>
          </a:xfrm>
          <a:prstGeom prst="rect">
            <a:avLst/>
          </a:prstGeom>
          <a:noFill/>
          <a:ln w="9525">
            <a:noFill/>
            <a:miter lim="800000"/>
            <a:headEnd/>
            <a:tailEnd/>
          </a:ln>
        </p:spPr>
        <p:txBody>
          <a:bodyPr wrap="none" lIns="0" tIns="0" rIns="0" bIns="0">
            <a:spAutoFit/>
          </a:bodyPr>
          <a:lstStyle/>
          <a:p>
            <a:r>
              <a:rPr lang="en-US" sz="1100">
                <a:solidFill>
                  <a:schemeClr val="bg1"/>
                </a:solidFill>
                <a:latin typeface="+mn-lt"/>
              </a:rPr>
              <a:t>$16.2</a:t>
            </a:r>
            <a:endParaRPr lang="en-US" sz="1400" baseline="-25000">
              <a:solidFill>
                <a:schemeClr val="bg1"/>
              </a:solidFill>
              <a:latin typeface="+mn-lt"/>
            </a:endParaRPr>
          </a:p>
        </p:txBody>
      </p:sp>
      <p:sp>
        <p:nvSpPr>
          <p:cNvPr id="16436" name="Rectangle 56"/>
          <p:cNvSpPr>
            <a:spLocks noChangeArrowheads="1"/>
          </p:cNvSpPr>
          <p:nvPr/>
        </p:nvSpPr>
        <p:spPr bwMode="auto">
          <a:xfrm>
            <a:off x="2964474" y="4495801"/>
            <a:ext cx="352661" cy="169277"/>
          </a:xfrm>
          <a:prstGeom prst="rect">
            <a:avLst/>
          </a:prstGeom>
          <a:noFill/>
          <a:ln w="9525">
            <a:noFill/>
            <a:miter lim="800000"/>
            <a:headEnd/>
            <a:tailEnd/>
          </a:ln>
        </p:spPr>
        <p:txBody>
          <a:bodyPr wrap="none" lIns="0" tIns="0" rIns="0" bIns="0">
            <a:spAutoFit/>
          </a:bodyPr>
          <a:lstStyle/>
          <a:p>
            <a:r>
              <a:rPr lang="en-US" sz="1100">
                <a:solidFill>
                  <a:schemeClr val="bg1"/>
                </a:solidFill>
                <a:latin typeface="+mn-lt"/>
              </a:rPr>
              <a:t>$11.3</a:t>
            </a:r>
            <a:endParaRPr lang="en-US" sz="1400" baseline="-25000">
              <a:solidFill>
                <a:schemeClr val="bg1"/>
              </a:solidFill>
              <a:latin typeface="+mn-lt"/>
            </a:endParaRPr>
          </a:p>
        </p:txBody>
      </p:sp>
      <p:sp>
        <p:nvSpPr>
          <p:cNvPr id="16437" name="Rectangle 57"/>
          <p:cNvSpPr>
            <a:spLocks noChangeArrowheads="1"/>
          </p:cNvSpPr>
          <p:nvPr/>
        </p:nvSpPr>
        <p:spPr bwMode="auto">
          <a:xfrm>
            <a:off x="3557954" y="4467226"/>
            <a:ext cx="352661" cy="169277"/>
          </a:xfrm>
          <a:prstGeom prst="rect">
            <a:avLst/>
          </a:prstGeom>
          <a:noFill/>
          <a:ln w="9525">
            <a:noFill/>
            <a:miter lim="800000"/>
            <a:headEnd/>
            <a:tailEnd/>
          </a:ln>
        </p:spPr>
        <p:txBody>
          <a:bodyPr wrap="none" lIns="0" tIns="0" rIns="0" bIns="0">
            <a:spAutoFit/>
          </a:bodyPr>
          <a:lstStyle/>
          <a:p>
            <a:r>
              <a:rPr lang="en-US" sz="1100">
                <a:solidFill>
                  <a:schemeClr val="bg1"/>
                </a:solidFill>
                <a:latin typeface="+mn-lt"/>
              </a:rPr>
              <a:t>$11.6</a:t>
            </a:r>
            <a:endParaRPr lang="en-US" sz="1400" baseline="-25000">
              <a:solidFill>
                <a:schemeClr val="bg1"/>
              </a:solidFill>
              <a:latin typeface="+mn-lt"/>
            </a:endParaRPr>
          </a:p>
        </p:txBody>
      </p:sp>
      <p:sp>
        <p:nvSpPr>
          <p:cNvPr id="16438" name="Rectangle 58"/>
          <p:cNvSpPr>
            <a:spLocks noChangeArrowheads="1"/>
          </p:cNvSpPr>
          <p:nvPr/>
        </p:nvSpPr>
        <p:spPr bwMode="auto">
          <a:xfrm>
            <a:off x="4202724" y="4706939"/>
            <a:ext cx="274114" cy="169277"/>
          </a:xfrm>
          <a:prstGeom prst="rect">
            <a:avLst/>
          </a:prstGeom>
          <a:noFill/>
          <a:ln w="9525">
            <a:noFill/>
            <a:miter lim="800000"/>
            <a:headEnd/>
            <a:tailEnd/>
          </a:ln>
        </p:spPr>
        <p:txBody>
          <a:bodyPr wrap="none" lIns="0" tIns="0" rIns="0" bIns="0">
            <a:spAutoFit/>
          </a:bodyPr>
          <a:lstStyle/>
          <a:p>
            <a:r>
              <a:rPr lang="en-US" sz="1100">
                <a:solidFill>
                  <a:schemeClr val="bg1"/>
                </a:solidFill>
                <a:latin typeface="+mn-lt"/>
              </a:rPr>
              <a:t>$9.0</a:t>
            </a:r>
            <a:endParaRPr lang="en-US" sz="1400" baseline="-25000">
              <a:solidFill>
                <a:schemeClr val="bg1"/>
              </a:solidFill>
              <a:latin typeface="+mn-lt"/>
            </a:endParaRPr>
          </a:p>
        </p:txBody>
      </p:sp>
      <p:sp>
        <p:nvSpPr>
          <p:cNvPr id="16439" name="Rectangle 59"/>
          <p:cNvSpPr>
            <a:spLocks noChangeArrowheads="1"/>
          </p:cNvSpPr>
          <p:nvPr/>
        </p:nvSpPr>
        <p:spPr bwMode="auto">
          <a:xfrm>
            <a:off x="4787412" y="4665664"/>
            <a:ext cx="274114" cy="169277"/>
          </a:xfrm>
          <a:prstGeom prst="rect">
            <a:avLst/>
          </a:prstGeom>
          <a:noFill/>
          <a:ln w="9525">
            <a:noFill/>
            <a:miter lim="800000"/>
            <a:headEnd/>
            <a:tailEnd/>
          </a:ln>
        </p:spPr>
        <p:txBody>
          <a:bodyPr wrap="none" lIns="0" tIns="0" rIns="0" bIns="0">
            <a:spAutoFit/>
          </a:bodyPr>
          <a:lstStyle/>
          <a:p>
            <a:r>
              <a:rPr lang="en-US" sz="1100">
                <a:solidFill>
                  <a:schemeClr val="bg1"/>
                </a:solidFill>
                <a:latin typeface="+mn-lt"/>
              </a:rPr>
              <a:t>$9.4</a:t>
            </a:r>
            <a:endParaRPr lang="en-US" sz="1400" baseline="-25000">
              <a:solidFill>
                <a:schemeClr val="bg1"/>
              </a:solidFill>
              <a:latin typeface="+mn-lt"/>
            </a:endParaRPr>
          </a:p>
        </p:txBody>
      </p:sp>
      <p:sp>
        <p:nvSpPr>
          <p:cNvPr id="16440" name="Rectangle 60"/>
          <p:cNvSpPr>
            <a:spLocks noChangeArrowheads="1"/>
          </p:cNvSpPr>
          <p:nvPr/>
        </p:nvSpPr>
        <p:spPr bwMode="auto">
          <a:xfrm>
            <a:off x="5380892" y="5162551"/>
            <a:ext cx="274114" cy="169277"/>
          </a:xfrm>
          <a:prstGeom prst="rect">
            <a:avLst/>
          </a:prstGeom>
          <a:noFill/>
          <a:ln w="9525">
            <a:noFill/>
            <a:miter lim="800000"/>
            <a:headEnd/>
            <a:tailEnd/>
          </a:ln>
        </p:spPr>
        <p:txBody>
          <a:bodyPr wrap="none" lIns="0" tIns="0" rIns="0" bIns="0">
            <a:spAutoFit/>
          </a:bodyPr>
          <a:lstStyle/>
          <a:p>
            <a:r>
              <a:rPr lang="en-US" sz="1100">
                <a:solidFill>
                  <a:schemeClr val="bg1"/>
                </a:solidFill>
                <a:latin typeface="+mn-lt"/>
              </a:rPr>
              <a:t>$3.9</a:t>
            </a:r>
            <a:endParaRPr lang="en-US" sz="1400" baseline="-25000">
              <a:solidFill>
                <a:schemeClr val="bg1"/>
              </a:solidFill>
              <a:latin typeface="+mn-lt"/>
            </a:endParaRPr>
          </a:p>
        </p:txBody>
      </p:sp>
      <p:sp>
        <p:nvSpPr>
          <p:cNvPr id="16441" name="Rectangle 61"/>
          <p:cNvSpPr>
            <a:spLocks noChangeArrowheads="1"/>
          </p:cNvSpPr>
          <p:nvPr/>
        </p:nvSpPr>
        <p:spPr bwMode="auto">
          <a:xfrm>
            <a:off x="5972908" y="5153026"/>
            <a:ext cx="274114" cy="169277"/>
          </a:xfrm>
          <a:prstGeom prst="rect">
            <a:avLst/>
          </a:prstGeom>
          <a:noFill/>
          <a:ln w="9525">
            <a:noFill/>
            <a:miter lim="800000"/>
            <a:headEnd/>
            <a:tailEnd/>
          </a:ln>
        </p:spPr>
        <p:txBody>
          <a:bodyPr wrap="none" lIns="0" tIns="0" rIns="0" bIns="0">
            <a:spAutoFit/>
          </a:bodyPr>
          <a:lstStyle/>
          <a:p>
            <a:r>
              <a:rPr lang="en-US" sz="1100">
                <a:solidFill>
                  <a:schemeClr val="bg1"/>
                </a:solidFill>
                <a:latin typeface="+mn-lt"/>
              </a:rPr>
              <a:t>$4.1</a:t>
            </a:r>
            <a:endParaRPr lang="en-US" sz="1400" baseline="-25000">
              <a:solidFill>
                <a:schemeClr val="bg1"/>
              </a:solidFill>
              <a:latin typeface="+mn-lt"/>
            </a:endParaRPr>
          </a:p>
        </p:txBody>
      </p:sp>
      <p:sp>
        <p:nvSpPr>
          <p:cNvPr id="16442" name="Rectangle 62"/>
          <p:cNvSpPr>
            <a:spLocks noChangeArrowheads="1"/>
          </p:cNvSpPr>
          <p:nvPr/>
        </p:nvSpPr>
        <p:spPr bwMode="auto">
          <a:xfrm>
            <a:off x="6542943" y="5213351"/>
            <a:ext cx="274114" cy="169277"/>
          </a:xfrm>
          <a:prstGeom prst="rect">
            <a:avLst/>
          </a:prstGeom>
          <a:noFill/>
          <a:ln w="9525">
            <a:noFill/>
            <a:miter lim="800000"/>
            <a:headEnd/>
            <a:tailEnd/>
          </a:ln>
        </p:spPr>
        <p:txBody>
          <a:bodyPr wrap="none" lIns="0" tIns="0" rIns="0" bIns="0">
            <a:spAutoFit/>
          </a:bodyPr>
          <a:lstStyle/>
          <a:p>
            <a:r>
              <a:rPr lang="en-US" sz="1100">
                <a:solidFill>
                  <a:schemeClr val="bg1"/>
                </a:solidFill>
                <a:latin typeface="+mn-lt"/>
              </a:rPr>
              <a:t>$3.4</a:t>
            </a:r>
            <a:endParaRPr lang="en-US" sz="1400" baseline="-25000">
              <a:solidFill>
                <a:schemeClr val="bg1"/>
              </a:solidFill>
              <a:latin typeface="+mn-lt"/>
            </a:endParaRPr>
          </a:p>
        </p:txBody>
      </p:sp>
      <p:sp>
        <p:nvSpPr>
          <p:cNvPr id="16443" name="Rectangle 63"/>
          <p:cNvSpPr>
            <a:spLocks noChangeArrowheads="1"/>
          </p:cNvSpPr>
          <p:nvPr/>
        </p:nvSpPr>
        <p:spPr bwMode="auto">
          <a:xfrm>
            <a:off x="7161335" y="5132389"/>
            <a:ext cx="274114" cy="169277"/>
          </a:xfrm>
          <a:prstGeom prst="rect">
            <a:avLst/>
          </a:prstGeom>
          <a:noFill/>
          <a:ln w="9525">
            <a:noFill/>
            <a:miter lim="800000"/>
            <a:headEnd/>
            <a:tailEnd/>
          </a:ln>
        </p:spPr>
        <p:txBody>
          <a:bodyPr wrap="none" lIns="0" tIns="0" rIns="0" bIns="0">
            <a:spAutoFit/>
          </a:bodyPr>
          <a:lstStyle/>
          <a:p>
            <a:r>
              <a:rPr lang="en-US" sz="1100">
                <a:solidFill>
                  <a:schemeClr val="bg1"/>
                </a:solidFill>
                <a:latin typeface="+mn-lt"/>
              </a:rPr>
              <a:t>$4.3</a:t>
            </a:r>
            <a:endParaRPr lang="en-US" sz="1400" baseline="-25000">
              <a:solidFill>
                <a:schemeClr val="bg1"/>
              </a:solidFill>
              <a:latin typeface="+mn-lt"/>
            </a:endParaRPr>
          </a:p>
        </p:txBody>
      </p:sp>
      <p:sp>
        <p:nvSpPr>
          <p:cNvPr id="16444" name="Rectangle 64"/>
          <p:cNvSpPr>
            <a:spLocks noChangeArrowheads="1"/>
          </p:cNvSpPr>
          <p:nvPr/>
        </p:nvSpPr>
        <p:spPr bwMode="auto">
          <a:xfrm>
            <a:off x="7726974" y="5232401"/>
            <a:ext cx="274114" cy="169277"/>
          </a:xfrm>
          <a:prstGeom prst="rect">
            <a:avLst/>
          </a:prstGeom>
          <a:noFill/>
          <a:ln w="9525">
            <a:noFill/>
            <a:miter lim="800000"/>
            <a:headEnd/>
            <a:tailEnd/>
          </a:ln>
        </p:spPr>
        <p:txBody>
          <a:bodyPr wrap="none" lIns="0" tIns="0" rIns="0" bIns="0">
            <a:spAutoFit/>
          </a:bodyPr>
          <a:lstStyle/>
          <a:p>
            <a:r>
              <a:rPr lang="en-US" sz="1100">
                <a:solidFill>
                  <a:schemeClr val="bg1"/>
                </a:solidFill>
                <a:latin typeface="+mn-lt"/>
              </a:rPr>
              <a:t>$3.2</a:t>
            </a:r>
            <a:endParaRPr lang="en-US" sz="1400" baseline="-25000">
              <a:solidFill>
                <a:schemeClr val="bg1"/>
              </a:solidFill>
              <a:latin typeface="+mn-lt"/>
            </a:endParaRPr>
          </a:p>
        </p:txBody>
      </p:sp>
      <p:sp>
        <p:nvSpPr>
          <p:cNvPr id="16445" name="Rectangle 65"/>
          <p:cNvSpPr>
            <a:spLocks noChangeArrowheads="1"/>
          </p:cNvSpPr>
          <p:nvPr/>
        </p:nvSpPr>
        <p:spPr bwMode="auto">
          <a:xfrm>
            <a:off x="647700" y="5600700"/>
            <a:ext cx="222818"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mn-lt"/>
              </a:rPr>
              <a:t>SO</a:t>
            </a:r>
            <a:endParaRPr lang="en-US" sz="1200" baseline="-25000">
              <a:solidFill>
                <a:schemeClr val="bg1"/>
              </a:solidFill>
              <a:latin typeface="+mn-lt"/>
            </a:endParaRPr>
          </a:p>
        </p:txBody>
      </p:sp>
      <p:sp>
        <p:nvSpPr>
          <p:cNvPr id="16446" name="Rectangle 66"/>
          <p:cNvSpPr>
            <a:spLocks noChangeArrowheads="1"/>
          </p:cNvSpPr>
          <p:nvPr/>
        </p:nvSpPr>
        <p:spPr bwMode="auto">
          <a:xfrm>
            <a:off x="1191358" y="5600700"/>
            <a:ext cx="315792"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mn-lt"/>
              </a:rPr>
              <a:t>EXC</a:t>
            </a:r>
            <a:endParaRPr lang="en-US" sz="1200" baseline="-25000">
              <a:solidFill>
                <a:schemeClr val="bg1"/>
              </a:solidFill>
              <a:latin typeface="+mn-lt"/>
            </a:endParaRPr>
          </a:p>
        </p:txBody>
      </p:sp>
      <p:sp>
        <p:nvSpPr>
          <p:cNvPr id="16447" name="Rectangle 67"/>
          <p:cNvSpPr>
            <a:spLocks noChangeArrowheads="1"/>
          </p:cNvSpPr>
          <p:nvPr/>
        </p:nvSpPr>
        <p:spPr bwMode="auto">
          <a:xfrm>
            <a:off x="1872761" y="5600700"/>
            <a:ext cx="110608"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mn-lt"/>
              </a:rPr>
              <a:t>D</a:t>
            </a:r>
            <a:endParaRPr lang="en-US" sz="1200" baseline="-25000">
              <a:solidFill>
                <a:schemeClr val="bg1"/>
              </a:solidFill>
              <a:latin typeface="+mn-lt"/>
            </a:endParaRPr>
          </a:p>
        </p:txBody>
      </p:sp>
      <p:sp>
        <p:nvSpPr>
          <p:cNvPr id="16448" name="Rectangle 68"/>
          <p:cNvSpPr>
            <a:spLocks noChangeArrowheads="1"/>
          </p:cNvSpPr>
          <p:nvPr/>
        </p:nvSpPr>
        <p:spPr bwMode="auto">
          <a:xfrm>
            <a:off x="2373923" y="5600700"/>
            <a:ext cx="323807"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mn-lt"/>
              </a:rPr>
              <a:t>DUK</a:t>
            </a:r>
            <a:endParaRPr lang="en-US" sz="1200" baseline="-25000">
              <a:solidFill>
                <a:schemeClr val="bg1"/>
              </a:solidFill>
              <a:latin typeface="+mn-lt"/>
            </a:endParaRPr>
          </a:p>
        </p:txBody>
      </p:sp>
      <p:sp>
        <p:nvSpPr>
          <p:cNvPr id="16449" name="Rectangle 69"/>
          <p:cNvSpPr>
            <a:spLocks noChangeArrowheads="1"/>
          </p:cNvSpPr>
          <p:nvPr/>
        </p:nvSpPr>
        <p:spPr bwMode="auto">
          <a:xfrm>
            <a:off x="3027485" y="5600700"/>
            <a:ext cx="197170"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mn-lt"/>
              </a:rPr>
              <a:t>FE</a:t>
            </a:r>
            <a:endParaRPr lang="en-US" sz="1200" baseline="-25000">
              <a:solidFill>
                <a:schemeClr val="bg1"/>
              </a:solidFill>
              <a:latin typeface="+mn-lt"/>
            </a:endParaRPr>
          </a:p>
        </p:txBody>
      </p:sp>
      <p:sp>
        <p:nvSpPr>
          <p:cNvPr id="16450" name="Rectangle 70"/>
          <p:cNvSpPr>
            <a:spLocks noChangeArrowheads="1"/>
          </p:cNvSpPr>
          <p:nvPr/>
        </p:nvSpPr>
        <p:spPr bwMode="auto">
          <a:xfrm>
            <a:off x="3578470" y="5600700"/>
            <a:ext cx="307777"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mn-lt"/>
              </a:rPr>
              <a:t>ETR</a:t>
            </a:r>
            <a:endParaRPr lang="en-US" sz="1200" baseline="-25000">
              <a:solidFill>
                <a:schemeClr val="bg1"/>
              </a:solidFill>
              <a:latin typeface="+mn-lt"/>
            </a:endParaRPr>
          </a:p>
        </p:txBody>
      </p:sp>
      <p:sp>
        <p:nvSpPr>
          <p:cNvPr id="16451" name="Rectangle 71"/>
          <p:cNvSpPr>
            <a:spLocks noChangeArrowheads="1"/>
          </p:cNvSpPr>
          <p:nvPr/>
        </p:nvSpPr>
        <p:spPr bwMode="auto">
          <a:xfrm>
            <a:off x="4157297" y="5600700"/>
            <a:ext cx="333425"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mn-lt"/>
              </a:rPr>
              <a:t>PGN</a:t>
            </a:r>
            <a:endParaRPr lang="en-US" sz="1200" baseline="-25000">
              <a:solidFill>
                <a:schemeClr val="bg1"/>
              </a:solidFill>
              <a:latin typeface="+mn-lt"/>
            </a:endParaRPr>
          </a:p>
        </p:txBody>
      </p:sp>
      <p:sp>
        <p:nvSpPr>
          <p:cNvPr id="16452" name="Rectangle 72"/>
          <p:cNvSpPr>
            <a:spLocks noChangeArrowheads="1"/>
          </p:cNvSpPr>
          <p:nvPr/>
        </p:nvSpPr>
        <p:spPr bwMode="auto">
          <a:xfrm>
            <a:off x="4759569" y="5600700"/>
            <a:ext cx="290144"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mn-lt"/>
              </a:rPr>
              <a:t>PPL</a:t>
            </a:r>
            <a:endParaRPr lang="en-US" sz="1200" baseline="-25000">
              <a:solidFill>
                <a:schemeClr val="bg1"/>
              </a:solidFill>
              <a:latin typeface="+mn-lt"/>
            </a:endParaRPr>
          </a:p>
        </p:txBody>
      </p:sp>
      <p:sp>
        <p:nvSpPr>
          <p:cNvPr id="16453" name="Rectangle 73"/>
          <p:cNvSpPr>
            <a:spLocks noChangeArrowheads="1"/>
          </p:cNvSpPr>
          <p:nvPr/>
        </p:nvSpPr>
        <p:spPr bwMode="auto">
          <a:xfrm>
            <a:off x="5344258" y="5600700"/>
            <a:ext cx="341440"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mn-lt"/>
              </a:rPr>
              <a:t>NRG</a:t>
            </a:r>
            <a:endParaRPr lang="en-US" sz="1200" baseline="-25000">
              <a:solidFill>
                <a:schemeClr val="bg1"/>
              </a:solidFill>
              <a:latin typeface="+mn-lt"/>
            </a:endParaRPr>
          </a:p>
        </p:txBody>
      </p:sp>
      <p:sp>
        <p:nvSpPr>
          <p:cNvPr id="16454" name="Rectangle 74"/>
          <p:cNvSpPr>
            <a:spLocks noChangeArrowheads="1"/>
          </p:cNvSpPr>
          <p:nvPr/>
        </p:nvSpPr>
        <p:spPr bwMode="auto">
          <a:xfrm>
            <a:off x="5943600" y="5600700"/>
            <a:ext cx="307777"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mn-lt"/>
              </a:rPr>
              <a:t>DTE</a:t>
            </a:r>
            <a:endParaRPr lang="en-US" sz="1200" baseline="-25000">
              <a:solidFill>
                <a:schemeClr val="bg1"/>
              </a:solidFill>
              <a:latin typeface="+mn-lt"/>
            </a:endParaRPr>
          </a:p>
        </p:txBody>
      </p:sp>
      <p:sp>
        <p:nvSpPr>
          <p:cNvPr id="16455" name="Rectangle 75"/>
          <p:cNvSpPr>
            <a:spLocks noChangeArrowheads="1"/>
          </p:cNvSpPr>
          <p:nvPr/>
        </p:nvSpPr>
        <p:spPr bwMode="auto">
          <a:xfrm>
            <a:off x="6528289" y="5600700"/>
            <a:ext cx="333425"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mn-lt"/>
              </a:rPr>
              <a:t>CEG</a:t>
            </a:r>
            <a:endParaRPr lang="en-US" sz="1200" baseline="-25000">
              <a:solidFill>
                <a:schemeClr val="bg1"/>
              </a:solidFill>
              <a:latin typeface="+mn-lt"/>
            </a:endParaRPr>
          </a:p>
        </p:txBody>
      </p:sp>
      <p:sp>
        <p:nvSpPr>
          <p:cNvPr id="16456" name="Rectangle 76"/>
          <p:cNvSpPr>
            <a:spLocks noChangeArrowheads="1"/>
          </p:cNvSpPr>
          <p:nvPr/>
        </p:nvSpPr>
        <p:spPr bwMode="auto">
          <a:xfrm>
            <a:off x="7126166" y="5600700"/>
            <a:ext cx="307777"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mn-lt"/>
              </a:rPr>
              <a:t>AEE</a:t>
            </a:r>
            <a:endParaRPr lang="en-US" sz="1200" baseline="-25000">
              <a:solidFill>
                <a:schemeClr val="bg1"/>
              </a:solidFill>
              <a:latin typeface="+mn-lt"/>
            </a:endParaRPr>
          </a:p>
        </p:txBody>
      </p:sp>
      <p:sp>
        <p:nvSpPr>
          <p:cNvPr id="16457" name="Rectangle 77"/>
          <p:cNvSpPr>
            <a:spLocks noChangeArrowheads="1"/>
          </p:cNvSpPr>
          <p:nvPr/>
        </p:nvSpPr>
        <p:spPr bwMode="auto">
          <a:xfrm>
            <a:off x="7713785" y="5600700"/>
            <a:ext cx="333425" cy="184666"/>
          </a:xfrm>
          <a:prstGeom prst="rect">
            <a:avLst/>
          </a:prstGeom>
          <a:noFill/>
          <a:ln w="9525">
            <a:noFill/>
            <a:miter lim="800000"/>
            <a:headEnd/>
            <a:tailEnd/>
          </a:ln>
        </p:spPr>
        <p:txBody>
          <a:bodyPr wrap="none" lIns="0" tIns="0" rIns="0" bIns="0">
            <a:spAutoFit/>
          </a:bodyPr>
          <a:lstStyle/>
          <a:p>
            <a:r>
              <a:rPr lang="en-US" sz="1200">
                <a:solidFill>
                  <a:srgbClr val="000000"/>
                </a:solidFill>
                <a:latin typeface="+mn-lt"/>
              </a:rPr>
              <a:t>SCG</a:t>
            </a:r>
            <a:endParaRPr lang="en-US" sz="1200" baseline="-25000">
              <a:solidFill>
                <a:schemeClr val="bg1"/>
              </a:solidFill>
              <a:latin typeface="+mn-lt"/>
            </a:endParaRPr>
          </a:p>
        </p:txBody>
      </p:sp>
      <p:sp>
        <p:nvSpPr>
          <p:cNvPr id="16459" name="Line 82"/>
          <p:cNvSpPr>
            <a:spLocks noChangeShapeType="1"/>
          </p:cNvSpPr>
          <p:nvPr/>
        </p:nvSpPr>
        <p:spPr bwMode="auto">
          <a:xfrm>
            <a:off x="468923" y="3860800"/>
            <a:ext cx="7678615" cy="0"/>
          </a:xfrm>
          <a:prstGeom prst="line">
            <a:avLst/>
          </a:prstGeom>
          <a:noFill/>
          <a:ln w="28575">
            <a:solidFill>
              <a:srgbClr val="EA2839"/>
            </a:solidFill>
            <a:prstDash val="dash"/>
            <a:round/>
            <a:headEnd/>
            <a:tailEnd/>
          </a:ln>
        </p:spPr>
        <p:txBody>
          <a:bodyPr>
            <a:spAutoFit/>
          </a:bodyPr>
          <a:lstStyle/>
          <a:p>
            <a:endParaRPr lang="en-US">
              <a:latin typeface="+mn-lt"/>
            </a:endParaRPr>
          </a:p>
        </p:txBody>
      </p:sp>
      <p:sp>
        <p:nvSpPr>
          <p:cNvPr id="16460" name="Line 83"/>
          <p:cNvSpPr>
            <a:spLocks noChangeShapeType="1"/>
          </p:cNvSpPr>
          <p:nvPr/>
        </p:nvSpPr>
        <p:spPr bwMode="auto">
          <a:xfrm>
            <a:off x="470389" y="4471988"/>
            <a:ext cx="7678615" cy="0"/>
          </a:xfrm>
          <a:prstGeom prst="line">
            <a:avLst/>
          </a:prstGeom>
          <a:noFill/>
          <a:ln w="28575">
            <a:solidFill>
              <a:srgbClr val="EA2839"/>
            </a:solidFill>
            <a:prstDash val="dash"/>
            <a:round/>
            <a:headEnd/>
            <a:tailEnd/>
          </a:ln>
        </p:spPr>
        <p:txBody>
          <a:bodyPr>
            <a:spAutoFit/>
          </a:bodyPr>
          <a:lstStyle/>
          <a:p>
            <a:endParaRPr lang="en-US">
              <a:latin typeface="+mn-lt"/>
            </a:endParaRPr>
          </a:p>
        </p:txBody>
      </p:sp>
      <p:sp>
        <p:nvSpPr>
          <p:cNvPr id="16461" name="Text Box 85"/>
          <p:cNvSpPr txBox="1">
            <a:spLocks noChangeArrowheads="1"/>
          </p:cNvSpPr>
          <p:nvPr>
            <p:custDataLst>
              <p:tags r:id="rId16"/>
            </p:custDataLst>
          </p:nvPr>
        </p:nvSpPr>
        <p:spPr bwMode="auto">
          <a:xfrm>
            <a:off x="8235560" y="3714184"/>
            <a:ext cx="472685" cy="236988"/>
          </a:xfrm>
          <a:prstGeom prst="rect">
            <a:avLst/>
          </a:prstGeom>
          <a:noFill/>
          <a:ln w="9525">
            <a:noFill/>
            <a:miter lim="800000"/>
            <a:headEnd/>
            <a:tailEnd/>
          </a:ln>
        </p:spPr>
        <p:txBody>
          <a:bodyPr wrap="square" lIns="0" tIns="0" rIns="0" bIns="0" anchor="b">
            <a:spAutoFit/>
          </a:bodyPr>
          <a:lstStyle/>
          <a:p>
            <a:pPr marL="87313" indent="-87313" defTabSz="858838" eaLnBrk="0" hangingPunct="0">
              <a:lnSpc>
                <a:spcPct val="110000"/>
              </a:lnSpc>
              <a:tabLst>
                <a:tab pos="112713" algn="l"/>
              </a:tabLst>
            </a:pPr>
            <a:r>
              <a:rPr lang="en-US" sz="1400" b="1" dirty="0">
                <a:solidFill>
                  <a:srgbClr val="EA2839"/>
                </a:solidFill>
                <a:latin typeface="+mn-lt"/>
              </a:rPr>
              <a:t>$17.6</a:t>
            </a:r>
          </a:p>
        </p:txBody>
      </p:sp>
      <p:sp>
        <p:nvSpPr>
          <p:cNvPr id="16462" name="Text Box 86"/>
          <p:cNvSpPr txBox="1">
            <a:spLocks noChangeArrowheads="1"/>
          </p:cNvSpPr>
          <p:nvPr>
            <p:custDataLst>
              <p:tags r:id="rId17"/>
            </p:custDataLst>
          </p:nvPr>
        </p:nvSpPr>
        <p:spPr bwMode="auto">
          <a:xfrm>
            <a:off x="8272194" y="4325372"/>
            <a:ext cx="472686" cy="236988"/>
          </a:xfrm>
          <a:prstGeom prst="rect">
            <a:avLst/>
          </a:prstGeom>
          <a:noFill/>
          <a:ln w="9525">
            <a:noFill/>
            <a:miter lim="800000"/>
            <a:headEnd/>
            <a:tailEnd/>
          </a:ln>
        </p:spPr>
        <p:txBody>
          <a:bodyPr wrap="square" lIns="0" tIns="0" rIns="0" bIns="0" anchor="b">
            <a:spAutoFit/>
          </a:bodyPr>
          <a:lstStyle/>
          <a:p>
            <a:pPr marL="87313" indent="-87313" defTabSz="858838" eaLnBrk="0" hangingPunct="0">
              <a:lnSpc>
                <a:spcPct val="110000"/>
              </a:lnSpc>
              <a:tabLst>
                <a:tab pos="112713" algn="l"/>
              </a:tabLst>
            </a:pPr>
            <a:r>
              <a:rPr lang="en-US" sz="1400" b="1" dirty="0">
                <a:solidFill>
                  <a:srgbClr val="EA2839"/>
                </a:solidFill>
                <a:latin typeface="+mn-lt"/>
              </a:rPr>
              <a:t>$11.0</a:t>
            </a:r>
          </a:p>
        </p:txBody>
      </p:sp>
      <p:sp>
        <p:nvSpPr>
          <p:cNvPr id="16463" name="Text Box 3"/>
          <p:cNvSpPr txBox="1">
            <a:spLocks noChangeArrowheads="1"/>
          </p:cNvSpPr>
          <p:nvPr>
            <p:custDataLst>
              <p:tags r:id="rId18"/>
            </p:custDataLst>
          </p:nvPr>
        </p:nvSpPr>
        <p:spPr bwMode="auto">
          <a:xfrm>
            <a:off x="4787445" y="6149297"/>
            <a:ext cx="4120662" cy="153888"/>
          </a:xfrm>
          <a:prstGeom prst="rect">
            <a:avLst/>
          </a:prstGeom>
          <a:noFill/>
          <a:ln w="9525">
            <a:noFill/>
            <a:miter lim="800000"/>
            <a:headEnd/>
            <a:tailEnd/>
          </a:ln>
        </p:spPr>
        <p:txBody>
          <a:bodyPr lIns="0" tIns="0" rIns="0" bIns="0" anchor="b">
            <a:spAutoFit/>
          </a:bodyPr>
          <a:lstStyle/>
          <a:p>
            <a:pPr marL="87313" indent="-87313" algn="r" defTabSz="858838" eaLnBrk="0" hangingPunct="0">
              <a:tabLst>
                <a:tab pos="112713" algn="l"/>
              </a:tabLst>
            </a:pPr>
            <a:r>
              <a:rPr lang="en-US" sz="1000" dirty="0">
                <a:latin typeface="+mn-lt"/>
                <a:ea typeface="ＭＳ Ｐゴシック" pitchFamily="-109" charset="-128"/>
                <a:cs typeface="ＭＳ Ｐゴシック"/>
              </a:rPr>
              <a:t>Source: JPMorgan; </a:t>
            </a:r>
            <a:r>
              <a:rPr lang="en-US" sz="1000" dirty="0" err="1">
                <a:latin typeface="+mn-lt"/>
                <a:ea typeface="ＭＳ Ｐゴシック" pitchFamily="-109" charset="-128"/>
                <a:cs typeface="ＭＳ Ｐゴシック"/>
              </a:rPr>
              <a:t>FactSet</a:t>
            </a:r>
            <a:r>
              <a:rPr lang="en-US" sz="1000" dirty="0">
                <a:latin typeface="+mn-lt"/>
                <a:ea typeface="ＭＳ Ｐゴシック" pitchFamily="-109" charset="-128"/>
                <a:cs typeface="ＭＳ Ｐゴシック"/>
              </a:rPr>
              <a:t> as of </a:t>
            </a:r>
            <a:r>
              <a:rPr lang="en-US" sz="1000" dirty="0" smtClean="0">
                <a:latin typeface="+mn-lt"/>
                <a:ea typeface="ＭＳ Ｐゴシック" pitchFamily="-109" charset="-128"/>
                <a:cs typeface="ＭＳ Ｐゴシック"/>
              </a:rPr>
              <a:t>13 March 2009, </a:t>
            </a:r>
            <a:r>
              <a:rPr lang="en-US" sz="1000" dirty="0">
                <a:latin typeface="+mn-lt"/>
                <a:ea typeface="ＭＳ Ｐゴシック" pitchFamily="-109" charset="-128"/>
                <a:cs typeface="ＭＳ Ｐゴシック"/>
              </a:rPr>
              <a:t>from </a:t>
            </a:r>
            <a:r>
              <a:rPr lang="en-US" sz="1000" dirty="0" err="1">
                <a:latin typeface="+mn-lt"/>
                <a:ea typeface="ＭＳ Ｐゴシック" pitchFamily="-109" charset="-128"/>
                <a:cs typeface="ＭＳ Ｐゴシック"/>
              </a:rPr>
              <a:t>NuScale</a:t>
            </a:r>
            <a:endParaRPr lang="en-US" sz="1000" dirty="0">
              <a:latin typeface="+mn-lt"/>
              <a:ea typeface="ＭＳ Ｐゴシック" pitchFamily="-109" charset="-128"/>
              <a:cs typeface="ＭＳ Ｐゴシック"/>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Low natural gas prices—near term</a:t>
            </a:r>
            <a:br>
              <a:rPr lang="en-US" dirty="0" smtClean="0">
                <a:solidFill>
                  <a:schemeClr val="accent1"/>
                </a:solidFill>
              </a:rPr>
            </a:br>
            <a:r>
              <a:rPr lang="en-US" sz="2000" b="0" dirty="0" smtClean="0"/>
              <a:t>sinking large nuclear…IS IT Also a threat to </a:t>
            </a:r>
            <a:r>
              <a:rPr lang="en-US" sz="2000" b="0" dirty="0" err="1" smtClean="0"/>
              <a:t>smrS</a:t>
            </a:r>
            <a:r>
              <a:rPr lang="en-US" sz="2000" b="0" dirty="0" smtClean="0"/>
              <a:t>?</a:t>
            </a:r>
            <a:endParaRPr lang="en-US" sz="2000" b="0" dirty="0"/>
          </a:p>
        </p:txBody>
      </p:sp>
      <p:sp>
        <p:nvSpPr>
          <p:cNvPr id="4" name="Text Placeholder 3"/>
          <p:cNvSpPr>
            <a:spLocks noGrp="1"/>
          </p:cNvSpPr>
          <p:nvPr>
            <p:ph type="body" idx="10"/>
          </p:nvPr>
        </p:nvSpPr>
        <p:spPr>
          <a:xfrm>
            <a:off x="402627" y="5809687"/>
            <a:ext cx="8583120" cy="523875"/>
          </a:xfrm>
        </p:spPr>
        <p:txBody>
          <a:bodyPr/>
          <a:lstStyle/>
          <a:p>
            <a:r>
              <a:rPr lang="en-US" sz="1000" dirty="0" smtClean="0"/>
              <a:t>Source: Bloomberg</a:t>
            </a:r>
            <a:endParaRPr lang="en-US" sz="1000" dirty="0"/>
          </a:p>
        </p:txBody>
      </p:sp>
      <p:pic>
        <p:nvPicPr>
          <p:cNvPr id="1027" name="Picture 3"/>
          <p:cNvPicPr>
            <a:picLocks noGrp="1" noChangeAspect="1" noChangeArrowheads="1"/>
          </p:cNvPicPr>
          <p:nvPr>
            <p:ph idx="1"/>
          </p:nvPr>
        </p:nvPicPr>
        <p:blipFill>
          <a:blip r:embed="rId3"/>
          <a:srcRect/>
          <a:stretch>
            <a:fillRect/>
          </a:stretch>
        </p:blipFill>
        <p:spPr bwMode="auto">
          <a:xfrm>
            <a:off x="353666" y="1139397"/>
            <a:ext cx="8407562" cy="4825468"/>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l="970" t="17173" r="970" b="2197"/>
          <a:stretch>
            <a:fillRect/>
          </a:stretch>
        </p:blipFill>
        <p:spPr bwMode="auto">
          <a:xfrm>
            <a:off x="116964" y="1010077"/>
            <a:ext cx="8838087" cy="476071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GB" dirty="0" smtClean="0"/>
              <a:t>Global total New investment in clean energy</a:t>
            </a:r>
            <a:br>
              <a:rPr lang="en-GB" dirty="0" smtClean="0"/>
            </a:br>
            <a:r>
              <a:rPr lang="en-GB" sz="2000" b="0" dirty="0" smtClean="0">
                <a:solidFill>
                  <a:schemeClr val="tx1"/>
                </a:solidFill>
              </a:rPr>
              <a:t>2004–10 ($bn)</a:t>
            </a:r>
            <a:endParaRPr lang="en-GB" b="0" dirty="0">
              <a:solidFill>
                <a:schemeClr val="tx1"/>
              </a:solidFill>
            </a:endParaRPr>
          </a:p>
        </p:txBody>
      </p:sp>
      <p:sp>
        <p:nvSpPr>
          <p:cNvPr id="4" name="Text Placeholder 3"/>
          <p:cNvSpPr>
            <a:spLocks noGrp="1"/>
          </p:cNvSpPr>
          <p:nvPr>
            <p:ph type="body" idx="10"/>
          </p:nvPr>
        </p:nvSpPr>
        <p:spPr/>
        <p:txBody>
          <a:bodyPr/>
          <a:lstStyle/>
          <a:p>
            <a:r>
              <a:rPr lang="en-GB" dirty="0" smtClean="0"/>
              <a:t>Source: Bloomberg New Energy Finance</a:t>
            </a:r>
            <a:endParaRPr lang="en-GB" dirty="0"/>
          </a:p>
        </p:txBody>
      </p:sp>
      <p:sp>
        <p:nvSpPr>
          <p:cNvPr id="5" name="Text Placeholder 4"/>
          <p:cNvSpPr>
            <a:spLocks noGrp="1"/>
          </p:cNvSpPr>
          <p:nvPr>
            <p:ph type="body" idx="11"/>
          </p:nvPr>
        </p:nvSpPr>
        <p:spPr>
          <a:xfrm>
            <a:off x="114299" y="5833647"/>
            <a:ext cx="5510323" cy="523875"/>
          </a:xfrm>
        </p:spPr>
        <p:txBody>
          <a:bodyPr/>
          <a:lstStyle/>
          <a:p>
            <a:r>
              <a:rPr lang="en-GB" dirty="0" smtClean="0"/>
              <a:t>Note: Includes corporate and government R&amp;D, and small distributed capacity. Adjusted for re-invested equity. Does not include proceeds from acquisition transactions</a:t>
            </a:r>
            <a:endParaRPr lang="en-GB"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Text Placeholder 2"/>
          <p:cNvSpPr>
            <a:spLocks noGrp="1"/>
          </p:cNvSpPr>
          <p:nvPr>
            <p:ph type="body" sz="quarter" idx="10"/>
          </p:nvPr>
        </p:nvSpPr>
        <p:spPr>
          <a:solidFill>
            <a:schemeClr val="accent1"/>
          </a:solidFill>
        </p:spPr>
        <p:txBody>
          <a:bodyPr/>
          <a:lstStyle/>
          <a:p>
            <a:r>
              <a:rPr lang="en-GB" dirty="0" smtClean="0">
                <a:solidFill>
                  <a:schemeClr val="bg1"/>
                </a:solidFill>
              </a:rPr>
              <a:t>1. Impact of Fukushima</a:t>
            </a:r>
            <a:endParaRPr lang="en-GB" dirty="0">
              <a:solidFill>
                <a:schemeClr val="bg1"/>
              </a:solidFill>
            </a:endParaRPr>
          </a:p>
        </p:txBody>
      </p:sp>
      <p:sp>
        <p:nvSpPr>
          <p:cNvPr id="4" name="Text Placeholder 3"/>
          <p:cNvSpPr>
            <a:spLocks noGrp="1"/>
          </p:cNvSpPr>
          <p:nvPr>
            <p:ph type="body" sz="quarter" idx="11"/>
          </p:nvPr>
        </p:nvSpPr>
        <p:spPr/>
        <p:txBody>
          <a:bodyPr/>
          <a:lstStyle/>
          <a:p>
            <a:r>
              <a:rPr lang="en-GB" dirty="0" smtClean="0"/>
              <a:t>2. Challenges</a:t>
            </a:r>
            <a:endParaRPr lang="en-GB" dirty="0"/>
          </a:p>
        </p:txBody>
      </p:sp>
      <p:sp>
        <p:nvSpPr>
          <p:cNvPr id="6" name="Text Placeholder 5"/>
          <p:cNvSpPr>
            <a:spLocks noGrp="1"/>
          </p:cNvSpPr>
          <p:nvPr>
            <p:ph type="body" sz="quarter" idx="13"/>
          </p:nvPr>
        </p:nvSpPr>
        <p:spPr/>
        <p:txBody>
          <a:bodyPr/>
          <a:lstStyle/>
          <a:p>
            <a:r>
              <a:rPr lang="en-GB" dirty="0" smtClean="0"/>
              <a:t>3. Opportunities</a:t>
            </a:r>
          </a:p>
        </p:txBody>
      </p:sp>
      <p:sp>
        <p:nvSpPr>
          <p:cNvPr id="7" name="Text Placeholder 5"/>
          <p:cNvSpPr>
            <a:spLocks noGrp="1"/>
          </p:cNvSpPr>
          <p:nvPr/>
        </p:nvSpPr>
        <p:spPr bwMode="auto">
          <a:xfrm>
            <a:off x="148856" y="4160051"/>
            <a:ext cx="8995144" cy="792000"/>
          </a:xfrm>
          <a:prstGeom prst="rect">
            <a:avLst/>
          </a:prstGeom>
          <a:noFill/>
          <a:ln w="9525">
            <a:noFill/>
            <a:miter lim="800000"/>
            <a:headEnd/>
            <a:tailEnd/>
          </a:ln>
        </p:spPr>
        <p:txBody>
          <a:bodyPr vert="horz" wrap="square" lIns="0" tIns="108000" rIns="0" bIns="108000" numCol="1" anchor="ctr" anchorCtr="0" compatLnSpc="1">
            <a:prstTxWarp prst="textNoShape">
              <a:avLst/>
            </a:prstTxWarp>
          </a:bodyPr>
          <a:lstStyle>
            <a:lvl1pPr marL="358775" indent="-358775" algn="l" rtl="0" eaLnBrk="1" fontAlgn="base" hangingPunct="1">
              <a:lnSpc>
                <a:spcPct val="110000"/>
              </a:lnSpc>
              <a:spcBef>
                <a:spcPts val="600"/>
              </a:spcBef>
              <a:spcAft>
                <a:spcPct val="0"/>
              </a:spcAft>
              <a:buClr>
                <a:srgbClr val="00B9E4"/>
              </a:buClr>
              <a:buSzPct val="150000"/>
              <a:buFont typeface="Arial" charset="0"/>
              <a:buNone/>
              <a:tabLst>
                <a:tab pos="358775" algn="l"/>
              </a:tabLst>
              <a:defRPr sz="2400">
                <a:solidFill>
                  <a:srgbClr val="111111"/>
                </a:solidFill>
                <a:latin typeface="+mn-lt"/>
                <a:ea typeface="+mn-ea"/>
                <a:cs typeface="+mn-cs"/>
              </a:defRPr>
            </a:lvl1pPr>
            <a:lvl2pPr marL="447675" indent="-180975" algn="l" rtl="0" eaLnBrk="1" fontAlgn="base" hangingPunct="1">
              <a:spcBef>
                <a:spcPts val="600"/>
              </a:spcBef>
              <a:spcAft>
                <a:spcPct val="0"/>
              </a:spcAft>
              <a:buClr>
                <a:srgbClr val="00B9E4"/>
              </a:buClr>
              <a:buSzPct val="150000"/>
              <a:buFont typeface="Arial" charset="0"/>
              <a:buChar char="•"/>
              <a:defRPr sz="1800">
                <a:solidFill>
                  <a:srgbClr val="111111"/>
                </a:solidFill>
                <a:latin typeface="+mn-lt"/>
              </a:defRPr>
            </a:lvl2pPr>
            <a:lvl3pPr marL="628650" indent="-180975" algn="l" rtl="0" eaLnBrk="1" fontAlgn="base" hangingPunct="1">
              <a:spcBef>
                <a:spcPts val="600"/>
              </a:spcBef>
              <a:spcAft>
                <a:spcPct val="0"/>
              </a:spcAft>
              <a:buClr>
                <a:srgbClr val="00B9E4"/>
              </a:buClr>
              <a:buSzPct val="150000"/>
              <a:buFont typeface="Arial" charset="0"/>
              <a:buChar char="•"/>
              <a:defRPr sz="1600">
                <a:solidFill>
                  <a:srgbClr val="111111"/>
                </a:solidFill>
                <a:latin typeface="+mn-lt"/>
              </a:defRPr>
            </a:lvl3pPr>
            <a:lvl4pPr marL="809625" indent="-180975" algn="l" rtl="0" eaLnBrk="1" fontAlgn="base" hangingPunct="1">
              <a:spcBef>
                <a:spcPts val="600"/>
              </a:spcBef>
              <a:spcAft>
                <a:spcPct val="0"/>
              </a:spcAft>
              <a:buClr>
                <a:srgbClr val="00B9E4"/>
              </a:buClr>
              <a:buSzPct val="150000"/>
              <a:buFont typeface="Arial" charset="0"/>
              <a:buChar char="•"/>
              <a:defRPr sz="1400">
                <a:solidFill>
                  <a:srgbClr val="11111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GB" dirty="0" smtClean="0"/>
              <a:t>4. Prognosis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l="886" t="15778" r="1199" b="1386"/>
          <a:stretch>
            <a:fillRect/>
          </a:stretch>
        </p:blipFill>
        <p:spPr bwMode="auto">
          <a:xfrm>
            <a:off x="127591" y="935665"/>
            <a:ext cx="8825023" cy="4890977"/>
          </a:xfrm>
          <a:prstGeom prst="rect">
            <a:avLst/>
          </a:prstGeom>
          <a:noFill/>
          <a:ln w="9525">
            <a:noFill/>
            <a:miter lim="800000"/>
            <a:headEnd/>
            <a:tailEnd/>
          </a:ln>
          <a:effectLst/>
        </p:spPr>
      </p:pic>
      <p:sp>
        <p:nvSpPr>
          <p:cNvPr id="2" name="Title 1"/>
          <p:cNvSpPr>
            <a:spLocks noGrp="1"/>
          </p:cNvSpPr>
          <p:nvPr>
            <p:ph type="title"/>
          </p:nvPr>
        </p:nvSpPr>
        <p:spPr>
          <a:xfrm>
            <a:off x="111370" y="1"/>
            <a:ext cx="9032630" cy="894735"/>
          </a:xfrm>
        </p:spPr>
        <p:txBody>
          <a:bodyPr/>
          <a:lstStyle/>
          <a:p>
            <a:r>
              <a:rPr lang="en-GB" sz="2300" dirty="0" smtClean="0"/>
              <a:t>New financial investment in clean energy by region </a:t>
            </a:r>
            <a:r>
              <a:rPr lang="en-GB" sz="2000" b="0" dirty="0" smtClean="0">
                <a:solidFill>
                  <a:schemeClr val="tx1"/>
                </a:solidFill>
              </a:rPr>
              <a:t>q1 2004–Q4 2010 ($bn)</a:t>
            </a:r>
            <a:endParaRPr lang="en-GB" b="0" dirty="0">
              <a:solidFill>
                <a:schemeClr val="tx1"/>
              </a:solidFill>
            </a:endParaRPr>
          </a:p>
        </p:txBody>
      </p:sp>
      <p:sp>
        <p:nvSpPr>
          <p:cNvPr id="4" name="Text Placeholder 3"/>
          <p:cNvSpPr>
            <a:spLocks noGrp="1"/>
          </p:cNvSpPr>
          <p:nvPr>
            <p:ph type="body" idx="10"/>
          </p:nvPr>
        </p:nvSpPr>
        <p:spPr/>
        <p:txBody>
          <a:bodyPr/>
          <a:lstStyle/>
          <a:p>
            <a:r>
              <a:rPr lang="en-GB" dirty="0" smtClean="0"/>
              <a:t>Source: Bloomberg New Energy Finance</a:t>
            </a:r>
            <a:endParaRPr lang="en-GB" dirty="0"/>
          </a:p>
        </p:txBody>
      </p:sp>
      <p:sp>
        <p:nvSpPr>
          <p:cNvPr id="5" name="Text Placeholder 4"/>
          <p:cNvSpPr>
            <a:spLocks noGrp="1"/>
          </p:cNvSpPr>
          <p:nvPr>
            <p:ph type="body" idx="11"/>
          </p:nvPr>
        </p:nvSpPr>
        <p:spPr/>
        <p:txBody>
          <a:bodyPr/>
          <a:lstStyle/>
          <a:p>
            <a:r>
              <a:rPr lang="en-GB" dirty="0" smtClean="0"/>
              <a:t>Note: Excludes corporate and government R&amp;D, and small distributed capacity. Not adjusted for re-invested equity</a:t>
            </a:r>
            <a:endParaRPr lang="en-GB"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3"/>
          <a:srcRect/>
          <a:stretch>
            <a:fillRect/>
          </a:stretch>
        </p:blipFill>
        <p:spPr bwMode="auto">
          <a:xfrm>
            <a:off x="130175" y="1108075"/>
            <a:ext cx="8836025" cy="4895850"/>
          </a:xfrm>
          <a:prstGeom prst="rect">
            <a:avLst/>
          </a:prstGeom>
          <a:noFill/>
          <a:ln w="9525">
            <a:noFill/>
            <a:miter lim="800000"/>
            <a:headEnd/>
            <a:tailEnd/>
          </a:ln>
        </p:spPr>
      </p:pic>
      <p:sp>
        <p:nvSpPr>
          <p:cNvPr id="9" name="Title 8"/>
          <p:cNvSpPr>
            <a:spLocks noGrp="1"/>
          </p:cNvSpPr>
          <p:nvPr>
            <p:ph type="title"/>
          </p:nvPr>
        </p:nvSpPr>
        <p:spPr/>
        <p:txBody>
          <a:bodyPr/>
          <a:lstStyle/>
          <a:p>
            <a:pPr eaLnBrk="1" hangingPunct="1">
              <a:defRPr/>
            </a:pPr>
            <a:r>
              <a:rPr lang="en-GB" dirty="0" smtClean="0"/>
              <a:t>The PV module experience curve, 1976–2010 ($/W)</a:t>
            </a:r>
            <a:endParaRPr lang="en-GB" dirty="0"/>
          </a:p>
        </p:txBody>
      </p:sp>
      <p:sp>
        <p:nvSpPr>
          <p:cNvPr id="60419" name="Text Placeholder 10"/>
          <p:cNvSpPr>
            <a:spLocks noGrp="1"/>
          </p:cNvSpPr>
          <p:nvPr>
            <p:ph type="body" idx="10"/>
          </p:nvPr>
        </p:nvSpPr>
        <p:spPr>
          <a:xfrm>
            <a:off x="5656263" y="5827713"/>
            <a:ext cx="3351212" cy="523875"/>
          </a:xfrm>
          <a:ln w="9525"/>
        </p:spPr>
        <p:txBody>
          <a:bodyPr/>
          <a:lstStyle/>
          <a:p>
            <a:pPr eaLnBrk="1" hangingPunct="1"/>
            <a:r>
              <a:rPr lang="en-US" smtClean="0"/>
              <a:t>Source: Bloomberg New Energy Finance, FSLR filings</a:t>
            </a:r>
          </a:p>
        </p:txBody>
      </p:sp>
      <p:sp>
        <p:nvSpPr>
          <p:cNvPr id="60420" name="Text Placeholder 11"/>
          <p:cNvSpPr>
            <a:spLocks noGrp="1"/>
          </p:cNvSpPr>
          <p:nvPr>
            <p:ph type="body" idx="11"/>
          </p:nvPr>
        </p:nvSpPr>
        <p:spPr>
          <a:xfrm>
            <a:off x="114300" y="5834063"/>
            <a:ext cx="5389563" cy="523875"/>
          </a:xfrm>
          <a:ln w="9525"/>
        </p:spPr>
        <p:txBody>
          <a:bodyPr/>
          <a:lstStyle/>
          <a:p>
            <a:pPr eaLnBrk="1" hangingPunct="1"/>
            <a:r>
              <a:rPr lang="en-US" sz="1000" smtClean="0"/>
              <a:t>Notes: Inflation adjustment using US PPI, R2 of c-Si regression = 0.94, R2 of FSLR regression = 0.98</a:t>
            </a:r>
          </a:p>
        </p:txBody>
      </p:sp>
      <p:sp>
        <p:nvSpPr>
          <p:cNvPr id="82" name="TextBox 81"/>
          <p:cNvSpPr txBox="1"/>
          <p:nvPr/>
        </p:nvSpPr>
        <p:spPr>
          <a:xfrm>
            <a:off x="7343775" y="5053013"/>
            <a:ext cx="933450" cy="314325"/>
          </a:xfrm>
          <a:prstGeom prst="rect">
            <a:avLst/>
          </a:prstGeom>
          <a:noFill/>
        </p:spPr>
        <p:txBody>
          <a:bodyPr wrap="none">
            <a:spAutoFit/>
          </a:bodyPr>
          <a:lstStyle/>
          <a:p>
            <a:pPr>
              <a:defRPr/>
            </a:pPr>
            <a:r>
              <a:rPr lang="en-GB" sz="1440" dirty="0"/>
              <a:t>MW (log)</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GB" dirty="0" smtClean="0"/>
              <a:t>Forecast large </a:t>
            </a:r>
            <a:r>
              <a:rPr lang="en-GB" dirty="0" err="1" smtClean="0"/>
              <a:t>pv</a:t>
            </a:r>
            <a:r>
              <a:rPr lang="en-GB" dirty="0" smtClean="0"/>
              <a:t> project capital cost, 2010–20 ($/w)</a:t>
            </a:r>
            <a:endParaRPr lang="en-GB" dirty="0"/>
          </a:p>
        </p:txBody>
      </p:sp>
      <p:sp>
        <p:nvSpPr>
          <p:cNvPr id="321539" name="Text Placeholder 3"/>
          <p:cNvSpPr>
            <a:spLocks noGrp="1"/>
          </p:cNvSpPr>
          <p:nvPr>
            <p:ph type="body" idx="4294967295"/>
          </p:nvPr>
        </p:nvSpPr>
        <p:spPr>
          <a:xfrm>
            <a:off x="5656263" y="5827713"/>
            <a:ext cx="3351212" cy="523875"/>
          </a:xfrm>
          <a:prstGeom prst="roundRect">
            <a:avLst>
              <a:gd name="adj" fmla="val 0"/>
            </a:avLst>
          </a:prstGeom>
          <a:ln/>
        </p:spPr>
        <p:txBody>
          <a:bodyPr tIns="36000" bIns="36000" anchor="b"/>
          <a:lstStyle/>
          <a:p>
            <a:pPr marL="0" indent="0" algn="r" eaLnBrk="1" hangingPunct="1">
              <a:buFont typeface="Arial" charset="0"/>
              <a:buNone/>
            </a:pPr>
            <a:r>
              <a:rPr lang="en-GB" sz="1000" smtClean="0"/>
              <a:t>Source: Bloomberg New Energy Finance</a:t>
            </a:r>
          </a:p>
        </p:txBody>
      </p:sp>
      <p:sp>
        <p:nvSpPr>
          <p:cNvPr id="321540" name="Text Placeholder 4"/>
          <p:cNvSpPr>
            <a:spLocks noGrp="1"/>
          </p:cNvSpPr>
          <p:nvPr>
            <p:ph type="body" idx="4294967295"/>
          </p:nvPr>
        </p:nvSpPr>
        <p:spPr>
          <a:xfrm>
            <a:off x="114300" y="5834063"/>
            <a:ext cx="5389563" cy="523875"/>
          </a:xfrm>
          <a:prstGeom prst="roundRect">
            <a:avLst>
              <a:gd name="adj" fmla="val 0"/>
            </a:avLst>
          </a:prstGeom>
          <a:ln/>
        </p:spPr>
        <p:txBody>
          <a:bodyPr tIns="36000" bIns="36000" anchor="b"/>
          <a:lstStyle/>
          <a:p>
            <a:pPr marL="0" indent="0" eaLnBrk="1" hangingPunct="1">
              <a:buFont typeface="Arial" charset="0"/>
              <a:buNone/>
            </a:pPr>
            <a:r>
              <a:rPr lang="en-GB" sz="1000" smtClean="0"/>
              <a:t>Note: Based on historical experience curves for crystalline silicon modules and other components, and the prices in the mature German market. 2010 dollars. Assumes Bloomberg New Energy Finance short-term build forecasts to 2013, 20% new build growth after that.</a:t>
            </a:r>
          </a:p>
        </p:txBody>
      </p:sp>
      <p:pic>
        <p:nvPicPr>
          <p:cNvPr id="321541" name="Picture 5"/>
          <p:cNvPicPr>
            <a:picLocks noChangeAspect="1" noChangeArrowheads="1"/>
          </p:cNvPicPr>
          <p:nvPr/>
        </p:nvPicPr>
        <p:blipFill>
          <a:blip r:embed="rId3"/>
          <a:srcRect/>
          <a:stretch>
            <a:fillRect/>
          </a:stretch>
        </p:blipFill>
        <p:spPr bwMode="auto">
          <a:xfrm>
            <a:off x="593725" y="957263"/>
            <a:ext cx="7458075" cy="4879975"/>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41288" y="0"/>
            <a:ext cx="8891954" cy="936625"/>
          </a:xfrm>
        </p:spPr>
        <p:txBody>
          <a:bodyPr/>
          <a:lstStyle/>
          <a:p>
            <a:r>
              <a:rPr lang="en-US" dirty="0" smtClean="0">
                <a:solidFill>
                  <a:schemeClr val="accent1"/>
                </a:solidFill>
                <a:ea typeface="ＭＳ Ｐゴシック" pitchFamily="34" charset="-128"/>
              </a:rPr>
              <a:t>Baltimore Gas and Electric</a:t>
            </a:r>
            <a:br>
              <a:rPr lang="en-US" dirty="0" smtClean="0">
                <a:solidFill>
                  <a:schemeClr val="accent1"/>
                </a:solidFill>
                <a:ea typeface="ＭＳ Ｐゴシック" pitchFamily="34" charset="-128"/>
              </a:rPr>
            </a:br>
            <a:r>
              <a:rPr lang="en-US" sz="2000" b="0" dirty="0" smtClean="0">
                <a:ea typeface="ＭＳ Ｐゴシック" pitchFamily="34" charset="-128"/>
              </a:rPr>
              <a:t>projected peak demand requirements (MW)</a:t>
            </a:r>
          </a:p>
        </p:txBody>
      </p:sp>
      <p:pic>
        <p:nvPicPr>
          <p:cNvPr id="19459" name="Content Placeholder 4" descr="bge copy.jpg"/>
          <p:cNvPicPr>
            <a:picLocks noGrp="1" noChangeAspect="1"/>
          </p:cNvPicPr>
          <p:nvPr>
            <p:ph idx="1"/>
          </p:nvPr>
        </p:nvPicPr>
        <p:blipFill>
          <a:blip r:embed="rId3" cstate="print"/>
          <a:srcRect l="795" t="5292" r="1293" b="7550"/>
          <a:stretch>
            <a:fillRect/>
          </a:stretch>
        </p:blipFill>
        <p:spPr>
          <a:xfrm>
            <a:off x="372140" y="1275907"/>
            <a:ext cx="8357190" cy="4728018"/>
          </a:xfrm>
        </p:spPr>
      </p:pic>
      <p:sp>
        <p:nvSpPr>
          <p:cNvPr id="7" name="TextBox 6"/>
          <p:cNvSpPr txBox="1"/>
          <p:nvPr/>
        </p:nvSpPr>
        <p:spPr>
          <a:xfrm>
            <a:off x="7629542" y="3978349"/>
            <a:ext cx="1090246" cy="415498"/>
          </a:xfrm>
          <a:prstGeom prst="rect">
            <a:avLst/>
          </a:prstGeom>
          <a:noFill/>
        </p:spPr>
        <p:txBody>
          <a:bodyPr wrap="square" rtlCol="0">
            <a:spAutoFit/>
          </a:bodyPr>
          <a:lstStyle/>
          <a:p>
            <a:r>
              <a:rPr lang="en-US" sz="1050" b="1" dirty="0" smtClean="0"/>
              <a:t>(Demand-side management) </a:t>
            </a:r>
            <a:endParaRPr lang="en-US" sz="1050" b="1" dirty="0"/>
          </a:p>
        </p:txBody>
      </p:sp>
      <p:sp>
        <p:nvSpPr>
          <p:cNvPr id="8" name="Text Placeholder 3"/>
          <p:cNvSpPr>
            <a:spLocks noGrp="1"/>
          </p:cNvSpPr>
          <p:nvPr>
            <p:ph type="body" idx="10"/>
          </p:nvPr>
        </p:nvSpPr>
        <p:spPr>
          <a:xfrm>
            <a:off x="360095" y="6049927"/>
            <a:ext cx="8583120" cy="276446"/>
          </a:xfrm>
        </p:spPr>
        <p:txBody>
          <a:bodyPr/>
          <a:lstStyle/>
          <a:p>
            <a:r>
              <a:rPr lang="en-US" sz="1000" dirty="0" smtClean="0"/>
              <a:t>Source: BGE via Maryland DSM study</a:t>
            </a:r>
            <a:endParaRPr lang="en-US" sz="1000" dirty="0"/>
          </a:p>
        </p:txBody>
      </p:sp>
      <p:cxnSp>
        <p:nvCxnSpPr>
          <p:cNvPr id="10" name="Straight Connector 9"/>
          <p:cNvCxnSpPr/>
          <p:nvPr/>
        </p:nvCxnSpPr>
        <p:spPr>
          <a:xfrm flipV="1">
            <a:off x="1286540" y="2658140"/>
            <a:ext cx="6847367" cy="21266"/>
          </a:xfrm>
          <a:prstGeom prst="line">
            <a:avLst/>
          </a:prstGeom>
          <a:ln w="38100">
            <a:solidFill>
              <a:srgbClr val="EA2839"/>
            </a:solidFill>
          </a:ln>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27851" y="2254102"/>
            <a:ext cx="925032" cy="369332"/>
          </a:xfrm>
          <a:prstGeom prst="rect">
            <a:avLst/>
          </a:prstGeom>
          <a:noFill/>
        </p:spPr>
        <p:txBody>
          <a:bodyPr wrap="square" rtlCol="0">
            <a:spAutoFit/>
          </a:bodyPr>
          <a:lstStyle/>
          <a:p>
            <a:r>
              <a:rPr lang="en-US" dirty="0" smtClean="0">
                <a:solidFill>
                  <a:srgbClr val="EA2839"/>
                </a:solidFill>
              </a:rPr>
              <a:t>0%</a:t>
            </a:r>
            <a:endParaRPr lang="en-US" dirty="0">
              <a:solidFill>
                <a:srgbClr val="EA2839"/>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Text Placeholder 2"/>
          <p:cNvSpPr>
            <a:spLocks noGrp="1"/>
          </p:cNvSpPr>
          <p:nvPr>
            <p:ph type="body" sz="quarter" idx="10"/>
          </p:nvPr>
        </p:nvSpPr>
        <p:spPr>
          <a:noFill/>
        </p:spPr>
        <p:txBody>
          <a:bodyPr/>
          <a:lstStyle/>
          <a:p>
            <a:r>
              <a:rPr lang="en-GB" dirty="0" smtClean="0">
                <a:solidFill>
                  <a:schemeClr val="tx1"/>
                </a:solidFill>
              </a:rPr>
              <a:t>1. Impact of Fukushima</a:t>
            </a:r>
            <a:endParaRPr lang="en-GB" dirty="0">
              <a:solidFill>
                <a:schemeClr val="tx1"/>
              </a:solidFill>
            </a:endParaRPr>
          </a:p>
        </p:txBody>
      </p:sp>
      <p:sp>
        <p:nvSpPr>
          <p:cNvPr id="4" name="Text Placeholder 3"/>
          <p:cNvSpPr>
            <a:spLocks noGrp="1"/>
          </p:cNvSpPr>
          <p:nvPr>
            <p:ph type="body" sz="quarter" idx="11"/>
          </p:nvPr>
        </p:nvSpPr>
        <p:spPr>
          <a:noFill/>
        </p:spPr>
        <p:txBody>
          <a:bodyPr/>
          <a:lstStyle/>
          <a:p>
            <a:r>
              <a:rPr lang="en-GB" dirty="0" smtClean="0">
                <a:solidFill>
                  <a:schemeClr val="tx1"/>
                </a:solidFill>
              </a:rPr>
              <a:t>2. Challenges</a:t>
            </a:r>
            <a:endParaRPr lang="en-GB" dirty="0">
              <a:solidFill>
                <a:schemeClr val="tx1"/>
              </a:solidFill>
            </a:endParaRPr>
          </a:p>
        </p:txBody>
      </p:sp>
      <p:sp>
        <p:nvSpPr>
          <p:cNvPr id="6" name="Text Placeholder 5"/>
          <p:cNvSpPr>
            <a:spLocks noGrp="1"/>
          </p:cNvSpPr>
          <p:nvPr>
            <p:ph type="body" sz="quarter" idx="13"/>
          </p:nvPr>
        </p:nvSpPr>
        <p:spPr>
          <a:solidFill>
            <a:schemeClr val="accent1"/>
          </a:solidFill>
        </p:spPr>
        <p:txBody>
          <a:bodyPr/>
          <a:lstStyle/>
          <a:p>
            <a:r>
              <a:rPr lang="en-GB" dirty="0" smtClean="0">
                <a:solidFill>
                  <a:schemeClr val="bg1"/>
                </a:solidFill>
              </a:rPr>
              <a:t>3. Opportunities</a:t>
            </a:r>
          </a:p>
        </p:txBody>
      </p:sp>
      <p:sp>
        <p:nvSpPr>
          <p:cNvPr id="7" name="Text Placeholder 5"/>
          <p:cNvSpPr>
            <a:spLocks noGrp="1"/>
          </p:cNvSpPr>
          <p:nvPr/>
        </p:nvSpPr>
        <p:spPr bwMode="auto">
          <a:xfrm>
            <a:off x="148856" y="4160051"/>
            <a:ext cx="8995144" cy="792000"/>
          </a:xfrm>
          <a:prstGeom prst="rect">
            <a:avLst/>
          </a:prstGeom>
          <a:noFill/>
          <a:ln w="9525">
            <a:noFill/>
            <a:miter lim="800000"/>
            <a:headEnd/>
            <a:tailEnd/>
          </a:ln>
        </p:spPr>
        <p:txBody>
          <a:bodyPr vert="horz" wrap="square" lIns="0" tIns="108000" rIns="0" bIns="108000" numCol="1" anchor="ctr" anchorCtr="0" compatLnSpc="1">
            <a:prstTxWarp prst="textNoShape">
              <a:avLst/>
            </a:prstTxWarp>
          </a:bodyPr>
          <a:lstStyle>
            <a:lvl1pPr marL="358775" indent="-358775" algn="l" rtl="0" eaLnBrk="1" fontAlgn="base" hangingPunct="1">
              <a:lnSpc>
                <a:spcPct val="110000"/>
              </a:lnSpc>
              <a:spcBef>
                <a:spcPts val="600"/>
              </a:spcBef>
              <a:spcAft>
                <a:spcPct val="0"/>
              </a:spcAft>
              <a:buClr>
                <a:srgbClr val="00B9E4"/>
              </a:buClr>
              <a:buSzPct val="150000"/>
              <a:buFont typeface="Arial" charset="0"/>
              <a:buNone/>
              <a:tabLst>
                <a:tab pos="358775" algn="l"/>
              </a:tabLst>
              <a:defRPr sz="2400">
                <a:solidFill>
                  <a:srgbClr val="111111"/>
                </a:solidFill>
                <a:latin typeface="+mn-lt"/>
                <a:ea typeface="+mn-ea"/>
                <a:cs typeface="+mn-cs"/>
              </a:defRPr>
            </a:lvl1pPr>
            <a:lvl2pPr marL="447675" indent="-180975" algn="l" rtl="0" eaLnBrk="1" fontAlgn="base" hangingPunct="1">
              <a:spcBef>
                <a:spcPts val="600"/>
              </a:spcBef>
              <a:spcAft>
                <a:spcPct val="0"/>
              </a:spcAft>
              <a:buClr>
                <a:srgbClr val="00B9E4"/>
              </a:buClr>
              <a:buSzPct val="150000"/>
              <a:buFont typeface="Arial" charset="0"/>
              <a:buChar char="•"/>
              <a:defRPr sz="1800">
                <a:solidFill>
                  <a:srgbClr val="111111"/>
                </a:solidFill>
                <a:latin typeface="+mn-lt"/>
              </a:defRPr>
            </a:lvl2pPr>
            <a:lvl3pPr marL="628650" indent="-180975" algn="l" rtl="0" eaLnBrk="1" fontAlgn="base" hangingPunct="1">
              <a:spcBef>
                <a:spcPts val="600"/>
              </a:spcBef>
              <a:spcAft>
                <a:spcPct val="0"/>
              </a:spcAft>
              <a:buClr>
                <a:srgbClr val="00B9E4"/>
              </a:buClr>
              <a:buSzPct val="150000"/>
              <a:buFont typeface="Arial" charset="0"/>
              <a:buChar char="•"/>
              <a:defRPr sz="1600">
                <a:solidFill>
                  <a:srgbClr val="111111"/>
                </a:solidFill>
                <a:latin typeface="+mn-lt"/>
              </a:defRPr>
            </a:lvl3pPr>
            <a:lvl4pPr marL="809625" indent="-180975" algn="l" rtl="0" eaLnBrk="1" fontAlgn="base" hangingPunct="1">
              <a:spcBef>
                <a:spcPts val="600"/>
              </a:spcBef>
              <a:spcAft>
                <a:spcPct val="0"/>
              </a:spcAft>
              <a:buClr>
                <a:srgbClr val="00B9E4"/>
              </a:buClr>
              <a:buSzPct val="150000"/>
              <a:buFont typeface="Arial" charset="0"/>
              <a:buChar char="•"/>
              <a:defRPr sz="1400">
                <a:solidFill>
                  <a:srgbClr val="11111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GB" dirty="0" smtClean="0"/>
              <a:t>4. Prognosis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pitchFamily="34" charset="-128"/>
              </a:rPr>
              <a:t>Are small modular reactors an alternative? </a:t>
            </a:r>
            <a:endParaRPr lang="en-US" dirty="0"/>
          </a:p>
        </p:txBody>
      </p:sp>
      <p:sp>
        <p:nvSpPr>
          <p:cNvPr id="3" name="Content Placeholder 2"/>
          <p:cNvSpPr>
            <a:spLocks noGrp="1"/>
          </p:cNvSpPr>
          <p:nvPr>
            <p:ph sz="quarter" idx="10"/>
          </p:nvPr>
        </p:nvSpPr>
        <p:spPr/>
        <p:txBody>
          <a:bodyPr/>
          <a:lstStyle/>
          <a:p>
            <a:pPr>
              <a:defRPr/>
            </a:pPr>
            <a:r>
              <a:rPr lang="en-US" dirty="0" smtClean="0"/>
              <a:t>Shorter deployment/construction time, </a:t>
            </a:r>
          </a:p>
          <a:p>
            <a:pPr>
              <a:defRPr/>
            </a:pPr>
            <a:r>
              <a:rPr lang="en-US" dirty="0" smtClean="0"/>
              <a:t>Interest for 3 vs. 5+ years, enables CWIP</a:t>
            </a:r>
          </a:p>
        </p:txBody>
      </p:sp>
      <p:sp>
        <p:nvSpPr>
          <p:cNvPr id="4" name="Content Placeholder 3"/>
          <p:cNvSpPr>
            <a:spLocks noGrp="1"/>
          </p:cNvSpPr>
          <p:nvPr>
            <p:ph sz="quarter" idx="16"/>
          </p:nvPr>
        </p:nvSpPr>
        <p:spPr/>
        <p:txBody>
          <a:bodyPr/>
          <a:lstStyle/>
          <a:p>
            <a:endParaRPr lang="en-US" dirty="0" smtClean="0"/>
          </a:p>
          <a:p>
            <a:r>
              <a:rPr lang="en-US" dirty="0" smtClean="0"/>
              <a:t>Cash flow during construction, match supply to demand</a:t>
            </a:r>
          </a:p>
          <a:p>
            <a:endParaRPr lang="en-US" dirty="0"/>
          </a:p>
        </p:txBody>
      </p:sp>
      <p:sp>
        <p:nvSpPr>
          <p:cNvPr id="5" name="Content Placeholder 4"/>
          <p:cNvSpPr>
            <a:spLocks noGrp="1"/>
          </p:cNvSpPr>
          <p:nvPr>
            <p:ph sz="quarter" idx="18"/>
          </p:nvPr>
        </p:nvSpPr>
        <p:spPr/>
        <p:txBody>
          <a:bodyPr/>
          <a:lstStyle/>
          <a:p>
            <a:pPr>
              <a:defRPr/>
            </a:pPr>
            <a:endParaRPr lang="en-US" dirty="0" smtClean="0"/>
          </a:p>
          <a:p>
            <a:pPr>
              <a:defRPr/>
            </a:pPr>
            <a:r>
              <a:rPr lang="en-US" dirty="0" smtClean="0"/>
              <a:t>Incremental build lowers initial capital investment,</a:t>
            </a:r>
          </a:p>
          <a:p>
            <a:pPr>
              <a:defRPr/>
            </a:pPr>
            <a:r>
              <a:rPr lang="en-US" dirty="0" smtClean="0"/>
              <a:t>$2–2.5bn vs. $11–17bn</a:t>
            </a:r>
          </a:p>
          <a:p>
            <a:endParaRPr lang="en-US" dirty="0"/>
          </a:p>
        </p:txBody>
      </p:sp>
      <p:sp>
        <p:nvSpPr>
          <p:cNvPr id="6" name="Content Placeholder 5"/>
          <p:cNvSpPr>
            <a:spLocks noGrp="1"/>
          </p:cNvSpPr>
          <p:nvPr>
            <p:ph sz="quarter" idx="20"/>
          </p:nvPr>
        </p:nvSpPr>
        <p:spPr/>
        <p:txBody>
          <a:bodyPr/>
          <a:lstStyle/>
          <a:p>
            <a:pPr>
              <a:defRPr/>
            </a:pPr>
            <a:r>
              <a:rPr lang="en-US" dirty="0" smtClean="0"/>
              <a:t>Preserving corporate ratings, </a:t>
            </a:r>
          </a:p>
          <a:p>
            <a:pPr>
              <a:defRPr/>
            </a:pPr>
            <a:r>
              <a:rPr lang="en-US" dirty="0" smtClean="0"/>
              <a:t>Moody’s downgrades nuclear investors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3"/>
          <p:cNvSpPr>
            <a:spLocks noGrp="1"/>
          </p:cNvSpPr>
          <p:nvPr>
            <p:ph type="body" idx="10"/>
          </p:nvPr>
        </p:nvSpPr>
        <p:spPr>
          <a:xfrm>
            <a:off x="370064" y="5819958"/>
            <a:ext cx="8584223" cy="523875"/>
          </a:xfrm>
          <a:ln w="9525"/>
        </p:spPr>
        <p:txBody>
          <a:bodyPr/>
          <a:lstStyle/>
          <a:p>
            <a:pPr eaLnBrk="1" hangingPunct="1"/>
            <a:r>
              <a:rPr lang="en-US" sz="1000" dirty="0" smtClean="0">
                <a:ea typeface="ＭＳ Ｐゴシック" pitchFamily="34" charset="-128"/>
              </a:rPr>
              <a:t>Source: </a:t>
            </a:r>
            <a:r>
              <a:rPr lang="en-US" sz="1000" dirty="0" err="1" smtClean="0">
                <a:ea typeface="ＭＳ Ｐゴシック" pitchFamily="34" charset="-128"/>
              </a:rPr>
              <a:t>NuScale</a:t>
            </a:r>
            <a:endParaRPr lang="en-US" sz="1000" dirty="0" smtClean="0">
              <a:ea typeface="ＭＳ Ｐゴシック" pitchFamily="34" charset="-128"/>
            </a:endParaRPr>
          </a:p>
        </p:txBody>
      </p:sp>
      <p:sp>
        <p:nvSpPr>
          <p:cNvPr id="5" name="Title 1"/>
          <p:cNvSpPr txBox="1">
            <a:spLocks/>
          </p:cNvSpPr>
          <p:nvPr/>
        </p:nvSpPr>
        <p:spPr bwMode="auto">
          <a:xfrm>
            <a:off x="0" y="151292"/>
            <a:ext cx="8907352" cy="752475"/>
          </a:xfrm>
          <a:prstGeom prst="rect">
            <a:avLst/>
          </a:prstGeom>
          <a:noFill/>
          <a:ln w="9525">
            <a:noFill/>
            <a:miter lim="800000"/>
            <a:headEnd/>
            <a:tailEnd/>
          </a:ln>
        </p:spPr>
        <p:txBody>
          <a:bodyPr anchor="ctr"/>
          <a:lstStyle/>
          <a:p>
            <a:pPr eaLnBrk="0" hangingPunct="0">
              <a:defRPr/>
            </a:pPr>
            <a:r>
              <a:rPr lang="en-US" sz="2400" b="1" dirty="0" smtClean="0">
                <a:solidFill>
                  <a:schemeClr val="accent1"/>
                </a:solidFill>
                <a:latin typeface="Arial"/>
                <a:ea typeface="+mj-ea"/>
                <a:cs typeface="Arial"/>
              </a:rPr>
              <a:t>SAMPLE LIFECYCLE ESTIMATE OF 540MW NUSCALE FACILITY</a:t>
            </a:r>
            <a:endParaRPr lang="en-US" sz="2400" b="1" dirty="0">
              <a:solidFill>
                <a:schemeClr val="accent1"/>
              </a:solidFill>
              <a:latin typeface="Arial"/>
              <a:ea typeface="+mj-ea"/>
              <a:cs typeface="Arial"/>
            </a:endParaRPr>
          </a:p>
        </p:txBody>
      </p:sp>
      <p:sp>
        <p:nvSpPr>
          <p:cNvPr id="29700" name="Content Placeholder 6"/>
          <p:cNvSpPr txBox="1">
            <a:spLocks/>
          </p:cNvSpPr>
          <p:nvPr/>
        </p:nvSpPr>
        <p:spPr bwMode="auto">
          <a:xfrm>
            <a:off x="98425" y="1052624"/>
            <a:ext cx="8495514" cy="2020186"/>
          </a:xfrm>
          <a:prstGeom prst="rect">
            <a:avLst/>
          </a:prstGeom>
          <a:noFill/>
          <a:ln w="9525">
            <a:noFill/>
            <a:miter lim="800000"/>
            <a:headEnd/>
            <a:tailEnd/>
          </a:ln>
        </p:spPr>
        <p:txBody>
          <a:bodyPr/>
          <a:lstStyle/>
          <a:p>
            <a:pPr marL="342900" indent="-342900" eaLnBrk="0" hangingPunct="0">
              <a:spcBef>
                <a:spcPct val="20000"/>
              </a:spcBef>
              <a:buClr>
                <a:schemeClr val="accent1"/>
              </a:buClr>
              <a:buFont typeface="Arial" pitchFamily="34" charset="0"/>
              <a:buChar char="•"/>
            </a:pPr>
            <a:r>
              <a:rPr lang="en-US" sz="1600" dirty="0" smtClean="0"/>
              <a:t>Major assumptions </a:t>
            </a:r>
            <a:r>
              <a:rPr lang="en-US" sz="1600" dirty="0"/>
              <a:t>include:</a:t>
            </a:r>
          </a:p>
          <a:p>
            <a:pPr marL="742950" lvl="1" indent="-285750" eaLnBrk="0" hangingPunct="0">
              <a:spcBef>
                <a:spcPct val="20000"/>
              </a:spcBef>
              <a:buClr>
                <a:schemeClr val="accent1"/>
              </a:buClr>
              <a:buFont typeface="Arial" pitchFamily="34" charset="0"/>
              <a:buChar char="•"/>
            </a:pPr>
            <a:r>
              <a:rPr lang="en-US" sz="1600" dirty="0"/>
              <a:t>EPC price of </a:t>
            </a:r>
            <a:r>
              <a:rPr lang="en-US" sz="1600" b="1" dirty="0"/>
              <a:t>$</a:t>
            </a:r>
            <a:r>
              <a:rPr lang="en-US" sz="1600" b="1" dirty="0" smtClean="0"/>
              <a:t>4,100/</a:t>
            </a:r>
            <a:r>
              <a:rPr lang="en-US" sz="1600" b="1" dirty="0" err="1" smtClean="0"/>
              <a:t>kw</a:t>
            </a:r>
            <a:r>
              <a:rPr lang="en-US" sz="1600" dirty="0"/>
              <a:t>; </a:t>
            </a:r>
            <a:r>
              <a:rPr lang="en-US" sz="1600" dirty="0" smtClean="0"/>
              <a:t>36-month </a:t>
            </a:r>
            <a:r>
              <a:rPr lang="en-US" sz="1600" dirty="0"/>
              <a:t>construction </a:t>
            </a:r>
            <a:r>
              <a:rPr lang="en-US" sz="1600" dirty="0" smtClean="0"/>
              <a:t>schedule; owner </a:t>
            </a:r>
            <a:r>
              <a:rPr lang="en-US" sz="1600" dirty="0"/>
              <a:t>cost of $</a:t>
            </a:r>
            <a:r>
              <a:rPr lang="en-US" sz="1600" dirty="0" smtClean="0"/>
              <a:t>50m </a:t>
            </a:r>
            <a:r>
              <a:rPr lang="en-US" sz="1600" dirty="0"/>
              <a:t>for COLA but no additional owner </a:t>
            </a:r>
            <a:r>
              <a:rPr lang="en-US" sz="1600" dirty="0" smtClean="0"/>
              <a:t>costs</a:t>
            </a:r>
            <a:endParaRPr lang="en-US" sz="1600" dirty="0"/>
          </a:p>
          <a:p>
            <a:pPr marL="742950" lvl="1" indent="-285750" eaLnBrk="0" hangingPunct="0">
              <a:spcBef>
                <a:spcPct val="20000"/>
              </a:spcBef>
              <a:buClr>
                <a:schemeClr val="accent1"/>
              </a:buClr>
              <a:buFont typeface="Arial" pitchFamily="34" charset="0"/>
              <a:buChar char="•"/>
            </a:pPr>
            <a:r>
              <a:rPr lang="en-US" sz="1600" dirty="0"/>
              <a:t>60% debt financed at 8%/10.5% cost of equity for an </a:t>
            </a:r>
            <a:r>
              <a:rPr lang="en-US" sz="1600" dirty="0" smtClean="0"/>
              <a:t>investor-owned utility – IOU</a:t>
            </a:r>
            <a:r>
              <a:rPr lang="en-US" sz="1600" dirty="0"/>
              <a:t>); </a:t>
            </a:r>
            <a:r>
              <a:rPr lang="en-US" sz="1600" dirty="0" smtClean="0"/>
              <a:t/>
            </a:r>
            <a:br>
              <a:rPr lang="en-US" sz="1600" dirty="0" smtClean="0"/>
            </a:br>
            <a:r>
              <a:rPr lang="en-US" sz="1600" dirty="0" smtClean="0"/>
              <a:t>100</a:t>
            </a:r>
            <a:r>
              <a:rPr lang="en-US" sz="1600" dirty="0"/>
              <a:t>% debt at 5% tax free for a public </a:t>
            </a:r>
            <a:r>
              <a:rPr lang="en-US" sz="1600" dirty="0" smtClean="0"/>
              <a:t>utility</a:t>
            </a:r>
            <a:endParaRPr lang="en-US" sz="1600" dirty="0"/>
          </a:p>
          <a:p>
            <a:pPr marL="742950" lvl="1" indent="-285750" eaLnBrk="0" hangingPunct="0">
              <a:spcBef>
                <a:spcPct val="20000"/>
              </a:spcBef>
              <a:buClr>
                <a:schemeClr val="accent1"/>
              </a:buClr>
              <a:buFont typeface="Arial" pitchFamily="34" charset="0"/>
              <a:buChar char="•"/>
            </a:pPr>
            <a:r>
              <a:rPr lang="en-US" sz="1600" dirty="0"/>
              <a:t>Fuel cost of $5.50/</a:t>
            </a:r>
            <a:r>
              <a:rPr lang="en-US" sz="1600" dirty="0" err="1"/>
              <a:t>MWh</a:t>
            </a:r>
            <a:endParaRPr lang="en-US" sz="1600" dirty="0"/>
          </a:p>
          <a:p>
            <a:pPr marL="742950" lvl="1" indent="-285750" eaLnBrk="0" hangingPunct="0">
              <a:spcBef>
                <a:spcPct val="20000"/>
              </a:spcBef>
              <a:buClr>
                <a:schemeClr val="accent1"/>
              </a:buClr>
              <a:buFont typeface="Arial" pitchFamily="34" charset="0"/>
              <a:buChar char="•"/>
            </a:pPr>
            <a:r>
              <a:rPr lang="en-US" sz="1600" dirty="0"/>
              <a:t>3% cost </a:t>
            </a:r>
            <a:r>
              <a:rPr lang="en-US" sz="1600" dirty="0" smtClean="0"/>
              <a:t>escalation</a:t>
            </a:r>
            <a:endParaRPr lang="en-US" sz="1600" dirty="0"/>
          </a:p>
          <a:p>
            <a:pPr marL="342900" indent="-342900" eaLnBrk="0" hangingPunct="0">
              <a:spcBef>
                <a:spcPct val="20000"/>
              </a:spcBef>
              <a:buFont typeface="Arial" pitchFamily="34" charset="0"/>
              <a:buChar char="•"/>
            </a:pPr>
            <a:endParaRPr lang="en-US" sz="1600" dirty="0"/>
          </a:p>
        </p:txBody>
      </p:sp>
      <p:graphicFrame>
        <p:nvGraphicFramePr>
          <p:cNvPr id="8" name="Table 7"/>
          <p:cNvGraphicFramePr>
            <a:graphicFrameLocks noGrp="1"/>
          </p:cNvGraphicFramePr>
          <p:nvPr/>
        </p:nvGraphicFramePr>
        <p:xfrm>
          <a:off x="926750" y="3614292"/>
          <a:ext cx="7236283" cy="2282879"/>
        </p:xfrm>
        <a:graphic>
          <a:graphicData uri="http://schemas.openxmlformats.org/drawingml/2006/table">
            <a:tbl>
              <a:tblPr/>
              <a:tblGrid>
                <a:gridCol w="3092015"/>
                <a:gridCol w="1036067"/>
                <a:gridCol w="1036067"/>
                <a:gridCol w="1036067"/>
                <a:gridCol w="1036067"/>
              </a:tblGrid>
              <a:tr h="261082">
                <a:tc>
                  <a:txBody>
                    <a:bodyPr/>
                    <a:lstStyle/>
                    <a:p>
                      <a:pPr algn="l" fontAlgn="b"/>
                      <a:endParaRPr lang="en-GB" sz="1400" b="0" i="0" u="none" strike="noStrike" dirty="0">
                        <a:solidFill>
                          <a:schemeClr val="bg1"/>
                        </a:solidFill>
                        <a:latin typeface="Arial"/>
                      </a:endParaRP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gridSpan="2">
                  <a:txBody>
                    <a:bodyPr/>
                    <a:lstStyle/>
                    <a:p>
                      <a:pPr algn="ctr" fontAlgn="b"/>
                      <a:r>
                        <a:rPr lang="en-GB" sz="1400" b="1" i="0" u="none" strike="noStrike" dirty="0">
                          <a:solidFill>
                            <a:schemeClr val="bg1"/>
                          </a:solidFill>
                          <a:latin typeface="Arial"/>
                        </a:rPr>
                        <a:t>IOU financing</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endParaRPr lang="en-GB"/>
                    </a:p>
                  </a:txBody>
                  <a:tcPr/>
                </a:tc>
                <a:tc gridSpan="2">
                  <a:txBody>
                    <a:bodyPr/>
                    <a:lstStyle/>
                    <a:p>
                      <a:pPr algn="ctr" fontAlgn="b"/>
                      <a:r>
                        <a:rPr lang="en-GB" sz="1400" b="1" i="0" u="none" strike="noStrike" dirty="0">
                          <a:solidFill>
                            <a:schemeClr val="bg1"/>
                          </a:solidFill>
                          <a:latin typeface="Arial"/>
                        </a:rPr>
                        <a:t>Public financing</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hMerge="1">
                  <a:txBody>
                    <a:bodyPr/>
                    <a:lstStyle/>
                    <a:p>
                      <a:endParaRPr lang="en-GB"/>
                    </a:p>
                  </a:txBody>
                  <a:tcPr/>
                </a:tc>
              </a:tr>
              <a:tr h="261082">
                <a:tc>
                  <a:txBody>
                    <a:bodyPr/>
                    <a:lstStyle/>
                    <a:p>
                      <a:pPr algn="l" fontAlgn="b"/>
                      <a:endParaRPr lang="en-GB" sz="1400" b="0" i="0" u="none" strike="noStrike" dirty="0">
                        <a:solidFill>
                          <a:schemeClr val="bg1"/>
                        </a:solidFill>
                        <a:latin typeface="Arial"/>
                      </a:endParaRP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b"/>
                      <a:r>
                        <a:rPr lang="en-GB" sz="1400" b="1" i="0" u="none" strike="noStrike" dirty="0">
                          <a:solidFill>
                            <a:schemeClr val="bg1"/>
                          </a:solidFill>
                          <a:latin typeface="Arial"/>
                        </a:rPr>
                        <a:t>1st year</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b"/>
                      <a:r>
                        <a:rPr lang="en-GB" sz="1400" b="1" i="0" u="none" strike="noStrike" dirty="0" err="1">
                          <a:solidFill>
                            <a:schemeClr val="bg1"/>
                          </a:solidFill>
                          <a:latin typeface="Arial"/>
                        </a:rPr>
                        <a:t>Levelised</a:t>
                      </a:r>
                      <a:endParaRPr lang="en-GB" sz="1400" b="1" i="0" u="none" strike="noStrike" dirty="0">
                        <a:solidFill>
                          <a:schemeClr val="bg1"/>
                        </a:solidFill>
                        <a:latin typeface="Arial"/>
                      </a:endParaRP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b"/>
                      <a:r>
                        <a:rPr lang="en-GB" sz="1400" b="1" i="0" u="none" strike="noStrike" dirty="0">
                          <a:solidFill>
                            <a:schemeClr val="bg1"/>
                          </a:solidFill>
                          <a:latin typeface="Arial"/>
                        </a:rPr>
                        <a:t>1st year</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fontAlgn="b"/>
                      <a:r>
                        <a:rPr lang="en-GB" sz="1400" b="1" i="0" u="none" strike="noStrike" dirty="0" err="1">
                          <a:solidFill>
                            <a:schemeClr val="bg1"/>
                          </a:solidFill>
                          <a:latin typeface="Arial"/>
                        </a:rPr>
                        <a:t>Levelised</a:t>
                      </a:r>
                      <a:endParaRPr lang="en-GB" sz="1400" b="1" i="0" u="none" strike="noStrike" dirty="0">
                        <a:solidFill>
                          <a:schemeClr val="bg1"/>
                        </a:solidFill>
                        <a:latin typeface="Arial"/>
                      </a:endParaRP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261082">
                <a:tc>
                  <a:txBody>
                    <a:bodyPr/>
                    <a:lstStyle/>
                    <a:p>
                      <a:pPr algn="l" fontAlgn="b"/>
                      <a:r>
                        <a:rPr lang="en-GB" sz="1400" b="0" i="0" u="none" strike="noStrike">
                          <a:latin typeface="Arial"/>
                        </a:rPr>
                        <a:t>Capital</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dirty="0">
                          <a:latin typeface="Arial"/>
                        </a:rPr>
                        <a:t>69.0</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dirty="0">
                          <a:latin typeface="Arial"/>
                        </a:rPr>
                        <a:t>69.3</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dirty="0">
                          <a:latin typeface="Arial"/>
                        </a:rPr>
                        <a:t>35.9</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a:latin typeface="Arial"/>
                        </a:rPr>
                        <a:t>35.4</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61082">
                <a:tc>
                  <a:txBody>
                    <a:bodyPr/>
                    <a:lstStyle/>
                    <a:p>
                      <a:pPr algn="l" fontAlgn="b"/>
                      <a:r>
                        <a:rPr lang="en-GB" sz="1400" b="0" i="0" u="none" strike="noStrike">
                          <a:latin typeface="Arial"/>
                        </a:rPr>
                        <a:t>O&amp;M</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a:latin typeface="Arial"/>
                        </a:rPr>
                        <a:t>14.4</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dirty="0">
                          <a:latin typeface="Arial"/>
                        </a:rPr>
                        <a:t>18.9</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dirty="0">
                          <a:latin typeface="Arial"/>
                        </a:rPr>
                        <a:t>13.9</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a:latin typeface="Arial"/>
                        </a:rPr>
                        <a:t>21.5</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61082">
                <a:tc>
                  <a:txBody>
                    <a:bodyPr/>
                    <a:lstStyle/>
                    <a:p>
                      <a:pPr algn="l" fontAlgn="b"/>
                      <a:r>
                        <a:rPr lang="en-US" sz="1400" b="0" i="0" u="none" strike="noStrike">
                          <a:latin typeface="Arial"/>
                        </a:rPr>
                        <a:t>Fuel (fuel and fuel waste costs)</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a:latin typeface="Arial"/>
                        </a:rPr>
                        <a:t>6.7</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dirty="0">
                          <a:latin typeface="Arial"/>
                        </a:rPr>
                        <a:t>8.6</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dirty="0">
                          <a:latin typeface="Arial"/>
                        </a:rPr>
                        <a:t>6.5</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dirty="0">
                          <a:latin typeface="Arial"/>
                        </a:rPr>
                        <a:t>9.6</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61082">
                <a:tc>
                  <a:txBody>
                    <a:bodyPr/>
                    <a:lstStyle/>
                    <a:p>
                      <a:pPr algn="l" fontAlgn="b"/>
                      <a:r>
                        <a:rPr lang="en-GB" sz="1400" b="0" i="0" u="none" strike="noStrike">
                          <a:latin typeface="Arial"/>
                        </a:rPr>
                        <a:t>Other costs (interest income)</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a:latin typeface="Arial"/>
                        </a:rPr>
                        <a:t>(0.0)</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a:latin typeface="Arial"/>
                        </a:rPr>
                        <a:t>(0.6)</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dirty="0">
                          <a:latin typeface="Arial"/>
                        </a:rPr>
                        <a:t>(0.0)</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dirty="0">
                          <a:latin typeface="Arial"/>
                        </a:rPr>
                        <a:t>(0.9)</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61082">
                <a:tc>
                  <a:txBody>
                    <a:bodyPr/>
                    <a:lstStyle/>
                    <a:p>
                      <a:pPr algn="l" fontAlgn="b"/>
                      <a:r>
                        <a:rPr lang="en-GB" sz="1400" b="0" i="0" u="none" strike="noStrike">
                          <a:latin typeface="Arial"/>
                        </a:rPr>
                        <a:t>Decommissioning</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a:latin typeface="Arial"/>
                        </a:rPr>
                        <a:t>1.4</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a:latin typeface="Arial"/>
                        </a:rPr>
                        <a:t>1.9</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dirty="0">
                          <a:latin typeface="Arial"/>
                        </a:rPr>
                        <a:t>1.3</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dirty="0">
                          <a:latin typeface="Arial"/>
                        </a:rPr>
                        <a:t>2.1</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61082">
                <a:tc>
                  <a:txBody>
                    <a:bodyPr/>
                    <a:lstStyle/>
                    <a:p>
                      <a:pPr algn="l" fontAlgn="b"/>
                      <a:r>
                        <a:rPr lang="en-GB" sz="1400" b="0" i="0" u="none" strike="noStrike">
                          <a:latin typeface="Arial"/>
                        </a:rPr>
                        <a:t>Total</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a:latin typeface="Arial"/>
                        </a:rPr>
                        <a:t>91.3</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a:latin typeface="Arial"/>
                        </a:rPr>
                        <a:t>98.1</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a:latin typeface="Arial"/>
                        </a:rPr>
                        <a:t>57.6</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fontAlgn="b"/>
                      <a:r>
                        <a:rPr lang="en-GB" sz="1400" b="0" i="0" u="none" strike="noStrike" dirty="0">
                          <a:latin typeface="Arial"/>
                        </a:rPr>
                        <a:t>67.7</a:t>
                      </a:r>
                    </a:p>
                  </a:txBody>
                  <a:tcPr marL="66462" marR="66462"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9" name="TextBox 8"/>
          <p:cNvSpPr txBox="1"/>
          <p:nvPr/>
        </p:nvSpPr>
        <p:spPr>
          <a:xfrm>
            <a:off x="2848569" y="3148018"/>
            <a:ext cx="3818864" cy="369332"/>
          </a:xfrm>
          <a:prstGeom prst="rect">
            <a:avLst/>
          </a:prstGeom>
          <a:noFill/>
        </p:spPr>
        <p:txBody>
          <a:bodyPr wrap="square" rtlCol="0">
            <a:spAutoFit/>
          </a:bodyPr>
          <a:lstStyle/>
          <a:p>
            <a:pPr algn="ctr"/>
            <a:r>
              <a:rPr lang="en-GB" b="1" dirty="0" smtClean="0"/>
              <a:t>LIFECYCLE COST ($/MWH)</a:t>
            </a:r>
            <a:endParaRPr lang="en-GB" b="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a:t>
            </a:r>
            <a:r>
              <a:rPr lang="en-US" dirty="0" err="1" smtClean="0"/>
              <a:t>Smr</a:t>
            </a:r>
            <a:r>
              <a:rPr lang="en-US" dirty="0" smtClean="0"/>
              <a:t> Characteristics</a:t>
            </a:r>
            <a:endParaRPr lang="en-US" dirty="0"/>
          </a:p>
        </p:txBody>
      </p:sp>
      <p:sp>
        <p:nvSpPr>
          <p:cNvPr id="4" name="Text Placeholder 3"/>
          <p:cNvSpPr>
            <a:spLocks noGrp="1"/>
          </p:cNvSpPr>
          <p:nvPr>
            <p:ph type="body" idx="10"/>
          </p:nvPr>
        </p:nvSpPr>
        <p:spPr/>
        <p:txBody>
          <a:bodyPr/>
          <a:lstStyle/>
          <a:p>
            <a:r>
              <a:rPr lang="en-US" dirty="0" smtClean="0"/>
              <a:t>Source: Company reports</a:t>
            </a:r>
            <a:endParaRPr lang="en-US" dirty="0"/>
          </a:p>
        </p:txBody>
      </p:sp>
      <p:sp>
        <p:nvSpPr>
          <p:cNvPr id="5" name="Text Placeholder 4"/>
          <p:cNvSpPr>
            <a:spLocks noGrp="1"/>
          </p:cNvSpPr>
          <p:nvPr>
            <p:ph type="body" idx="11"/>
          </p:nvPr>
        </p:nvSpPr>
        <p:spPr/>
        <p:txBody>
          <a:bodyPr/>
          <a:lstStyle/>
          <a:p>
            <a:r>
              <a:rPr lang="en-US" dirty="0" smtClean="0"/>
              <a:t>Note: Capital cost/LCOE estimates provided to Bloomberg New Energy Finance</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606056" y="1307805"/>
            <a:ext cx="7889358" cy="3850056"/>
          </a:xfrm>
          <a:prstGeom prst="rect">
            <a:avLst/>
          </a:prstGeom>
          <a:noFill/>
          <a:ln w="9525">
            <a:noFill/>
            <a:miter lim="800000"/>
            <a:headEnd/>
            <a:tailEnd/>
          </a:ln>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138" descr="lcoe table.JPG"/>
          <p:cNvPicPr>
            <a:picLocks noChangeAspect="1"/>
          </p:cNvPicPr>
          <p:nvPr/>
        </p:nvPicPr>
        <p:blipFill>
          <a:blip r:embed="rId3" cstate="print"/>
          <a:srcRect l="1410" t="2917" r="2285" b="4909"/>
          <a:stretch>
            <a:fillRect/>
          </a:stretch>
        </p:blipFill>
        <p:spPr>
          <a:xfrm>
            <a:off x="361507" y="1041991"/>
            <a:ext cx="8399721" cy="5039832"/>
          </a:xfrm>
          <a:prstGeom prst="rect">
            <a:avLst/>
          </a:prstGeom>
        </p:spPr>
      </p:pic>
      <p:sp>
        <p:nvSpPr>
          <p:cNvPr id="2" name="Title 1"/>
          <p:cNvSpPr>
            <a:spLocks noGrp="1"/>
          </p:cNvSpPr>
          <p:nvPr>
            <p:ph type="title"/>
          </p:nvPr>
        </p:nvSpPr>
        <p:spPr/>
        <p:txBody>
          <a:bodyPr/>
          <a:lstStyle/>
          <a:p>
            <a:r>
              <a:rPr lang="en-US" dirty="0" smtClean="0">
                <a:solidFill>
                  <a:schemeClr val="accent1"/>
                </a:solidFill>
              </a:rPr>
              <a:t>Bloomberg </a:t>
            </a:r>
            <a:r>
              <a:rPr lang="en-US" dirty="0" err="1" smtClean="0">
                <a:solidFill>
                  <a:schemeClr val="accent1"/>
                </a:solidFill>
              </a:rPr>
              <a:t>Levelised</a:t>
            </a:r>
            <a:r>
              <a:rPr lang="en-US" dirty="0" smtClean="0">
                <a:solidFill>
                  <a:schemeClr val="accent1"/>
                </a:solidFill>
              </a:rPr>
              <a:t> Cost of energy analysis </a:t>
            </a:r>
            <a:br>
              <a:rPr lang="en-US" dirty="0" smtClean="0">
                <a:solidFill>
                  <a:schemeClr val="accent1"/>
                </a:solidFill>
              </a:rPr>
            </a:br>
            <a:r>
              <a:rPr lang="en-US" sz="2000" b="0" dirty="0" smtClean="0"/>
              <a:t>does nuclear remain competitive?  </a:t>
            </a:r>
            <a:endParaRPr lang="en-US" sz="2000" b="0" dirty="0"/>
          </a:p>
        </p:txBody>
      </p:sp>
      <p:sp>
        <p:nvSpPr>
          <p:cNvPr id="4" name="Text Placeholder 3"/>
          <p:cNvSpPr>
            <a:spLocks noGrp="1"/>
          </p:cNvSpPr>
          <p:nvPr>
            <p:ph type="body" idx="10"/>
          </p:nvPr>
        </p:nvSpPr>
        <p:spPr>
          <a:xfrm>
            <a:off x="306930" y="5809687"/>
            <a:ext cx="8583120" cy="523875"/>
          </a:xfrm>
        </p:spPr>
        <p:txBody>
          <a:bodyPr/>
          <a:lstStyle/>
          <a:p>
            <a:r>
              <a:rPr lang="en-US" sz="1000" dirty="0" smtClean="0"/>
              <a:t>Source: Bloomberg New Energy Finance, Industry estimates</a:t>
            </a:r>
            <a:endParaRPr lang="en-US" sz="1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386861" y="981075"/>
          <a:ext cx="8387862" cy="5573713"/>
        </p:xfrm>
        <a:graphic>
          <a:graphicData uri="http://schemas.openxmlformats.org/drawingml/2006/chart">
            <c:chart xmlns:c="http://schemas.openxmlformats.org/drawingml/2006/chart" xmlns:r="http://schemas.openxmlformats.org/officeDocument/2006/relationships" r:id="rId3"/>
          </a:graphicData>
        </a:graphic>
      </p:graphicFrame>
      <p:sp>
        <p:nvSpPr>
          <p:cNvPr id="15362" name="Title 1"/>
          <p:cNvSpPr>
            <a:spLocks noGrp="1"/>
          </p:cNvSpPr>
          <p:nvPr>
            <p:ph type="title"/>
          </p:nvPr>
        </p:nvSpPr>
        <p:spPr/>
        <p:txBody>
          <a:bodyPr/>
          <a:lstStyle/>
          <a:p>
            <a:r>
              <a:rPr lang="en-US" dirty="0" smtClean="0">
                <a:solidFill>
                  <a:schemeClr val="accent1"/>
                </a:solidFill>
                <a:ea typeface="ＭＳ Ｐゴシック" pitchFamily="34" charset="-128"/>
              </a:rPr>
              <a:t>Forecast China nuclear capacity (GW)</a:t>
            </a:r>
          </a:p>
        </p:txBody>
      </p:sp>
      <p:sp>
        <p:nvSpPr>
          <p:cNvPr id="15363" name="Text Placeholder 3"/>
          <p:cNvSpPr>
            <a:spLocks noGrp="1"/>
          </p:cNvSpPr>
          <p:nvPr>
            <p:ph type="body" idx="10"/>
          </p:nvPr>
        </p:nvSpPr>
        <p:spPr>
          <a:xfrm>
            <a:off x="348798" y="5916794"/>
            <a:ext cx="8584223" cy="427038"/>
          </a:xfrm>
          <a:ln w="9525"/>
        </p:spPr>
        <p:txBody>
          <a:bodyPr/>
          <a:lstStyle/>
          <a:p>
            <a:r>
              <a:rPr lang="en-US" sz="1000" dirty="0" smtClean="0">
                <a:ea typeface="ＭＳ Ｐゴシック" pitchFamily="34" charset="-128"/>
              </a:rPr>
              <a:t>Source: Bloomberg New Energy Finance, WNA, Industry. </a:t>
            </a:r>
          </a:p>
        </p:txBody>
      </p:sp>
      <p:sp>
        <p:nvSpPr>
          <p:cNvPr id="5" name="TextBox 4"/>
          <p:cNvSpPr txBox="1"/>
          <p:nvPr/>
        </p:nvSpPr>
        <p:spPr>
          <a:xfrm>
            <a:off x="1796902" y="3285460"/>
            <a:ext cx="3476847" cy="369332"/>
          </a:xfrm>
          <a:prstGeom prst="rect">
            <a:avLst/>
          </a:prstGeom>
          <a:noFill/>
        </p:spPr>
        <p:txBody>
          <a:bodyPr wrap="square" rtlCol="0">
            <a:spAutoFit/>
          </a:bodyPr>
          <a:lstStyle/>
          <a:p>
            <a:r>
              <a:rPr lang="en-US" b="1" dirty="0" smtClean="0">
                <a:solidFill>
                  <a:srgbClr val="EA2839"/>
                </a:solidFill>
              </a:rPr>
              <a:t>Build-out being reassessed</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record – post </a:t>
            </a:r>
            <a:r>
              <a:rPr lang="en-US" dirty="0" err="1" smtClean="0"/>
              <a:t>fukushima</a:t>
            </a:r>
            <a:endParaRPr lang="en-US" dirty="0"/>
          </a:p>
        </p:txBody>
      </p:sp>
      <p:sp>
        <p:nvSpPr>
          <p:cNvPr id="3" name="Content Placeholder 2"/>
          <p:cNvSpPr>
            <a:spLocks noGrp="1"/>
          </p:cNvSpPr>
          <p:nvPr>
            <p:ph idx="1"/>
          </p:nvPr>
        </p:nvSpPr>
        <p:spPr>
          <a:xfrm>
            <a:off x="818706" y="1085850"/>
            <a:ext cx="7538485" cy="5279324"/>
          </a:xfrm>
        </p:spPr>
        <p:txBody>
          <a:bodyPr/>
          <a:lstStyle/>
          <a:p>
            <a:pPr>
              <a:buNone/>
            </a:pPr>
            <a:endParaRPr lang="en-US" sz="2400" i="1" dirty="0" smtClean="0"/>
          </a:p>
          <a:p>
            <a:pPr>
              <a:buNone/>
            </a:pPr>
            <a:r>
              <a:rPr lang="en-US" sz="2400" i="1" dirty="0" smtClean="0"/>
              <a:t>		“We’re seeing a knee-jerk reaction saying ‘get rid of nuclear,’ but that is not going to happen in the long run.  There is no other good solution if you want to </a:t>
            </a:r>
            <a:r>
              <a:rPr lang="en-US" sz="2400" i="1" dirty="0" err="1" smtClean="0"/>
              <a:t>decarbonize</a:t>
            </a:r>
            <a:r>
              <a:rPr lang="en-US" sz="2400" i="1" dirty="0" smtClean="0"/>
              <a:t> the energy sector. As far as small reactors go, these events in Japan will strengthen their hand as opposed to weakening it.”  </a:t>
            </a:r>
          </a:p>
          <a:p>
            <a:pPr algn="r">
              <a:buNone/>
            </a:pPr>
            <a:r>
              <a:rPr lang="en-US" sz="1600" dirty="0" smtClean="0"/>
              <a:t>Chris Gadomski</a:t>
            </a:r>
            <a:br>
              <a:rPr lang="en-US" sz="1600" dirty="0" smtClean="0"/>
            </a:br>
            <a:r>
              <a:rPr lang="en-US" sz="1600" dirty="0" smtClean="0"/>
              <a:t>Bloomberg Markets </a:t>
            </a:r>
            <a:br>
              <a:rPr lang="en-US" sz="1600" dirty="0" smtClean="0"/>
            </a:br>
            <a:r>
              <a:rPr lang="en-US" sz="1600" dirty="0" smtClean="0"/>
              <a:t>May 2011</a:t>
            </a:r>
            <a:endParaRPr lang="en-US" sz="16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solidFill>
                  <a:schemeClr val="accent1"/>
                </a:solidFill>
                <a:ea typeface="ＭＳ Ｐゴシック" pitchFamily="34" charset="-128"/>
              </a:rPr>
              <a:t>Forecast European nuclear capacity (GW)</a:t>
            </a:r>
          </a:p>
        </p:txBody>
      </p:sp>
      <p:sp>
        <p:nvSpPr>
          <p:cNvPr id="14339" name="Text Placeholder 3"/>
          <p:cNvSpPr>
            <a:spLocks noGrp="1"/>
          </p:cNvSpPr>
          <p:nvPr>
            <p:ph type="body" idx="10"/>
          </p:nvPr>
        </p:nvSpPr>
        <p:spPr>
          <a:xfrm>
            <a:off x="359429" y="5832475"/>
            <a:ext cx="8584223" cy="523875"/>
          </a:xfrm>
          <a:ln w="9525"/>
        </p:spPr>
        <p:txBody>
          <a:bodyPr/>
          <a:lstStyle/>
          <a:p>
            <a:r>
              <a:rPr lang="en-GB" sz="1000" dirty="0" smtClean="0">
                <a:ea typeface="ＭＳ Ｐゴシック" pitchFamily="34" charset="-128"/>
              </a:rPr>
              <a:t>Source: Bloomberg New Energy Finance, various sources.</a:t>
            </a:r>
            <a:endParaRPr lang="en-US" sz="1000" dirty="0" smtClean="0">
              <a:ea typeface="ＭＳ Ｐゴシック" pitchFamily="34" charset="-128"/>
            </a:endParaRPr>
          </a:p>
        </p:txBody>
      </p:sp>
      <p:graphicFrame>
        <p:nvGraphicFramePr>
          <p:cNvPr id="5" name="Content Placeholder 4"/>
          <p:cNvGraphicFramePr>
            <a:graphicFrameLocks noGrp="1"/>
          </p:cNvGraphicFramePr>
          <p:nvPr>
            <p:ph idx="1"/>
          </p:nvPr>
        </p:nvGraphicFramePr>
        <p:xfrm>
          <a:off x="218685" y="914400"/>
          <a:ext cx="8642838" cy="4786866"/>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7"/>
          <p:cNvSpPr/>
          <p:nvPr/>
        </p:nvSpPr>
        <p:spPr>
          <a:xfrm>
            <a:off x="3870250" y="2275366"/>
            <a:ext cx="3668233" cy="74430"/>
          </a:xfrm>
          <a:custGeom>
            <a:avLst/>
            <a:gdLst>
              <a:gd name="connsiteX0" fmla="*/ 0 w 1722475"/>
              <a:gd name="connsiteY0" fmla="*/ 159488 h 159488"/>
              <a:gd name="connsiteX1" fmla="*/ 786810 w 1722475"/>
              <a:gd name="connsiteY1" fmla="*/ 53162 h 159488"/>
              <a:gd name="connsiteX2" fmla="*/ 1722475 w 1722475"/>
              <a:gd name="connsiteY2" fmla="*/ 0 h 159488"/>
              <a:gd name="connsiteX3" fmla="*/ 1722475 w 1722475"/>
              <a:gd name="connsiteY3" fmla="*/ 0 h 159488"/>
              <a:gd name="connsiteX4" fmla="*/ 1722475 w 1722475"/>
              <a:gd name="connsiteY4" fmla="*/ 0 h 159488"/>
              <a:gd name="connsiteX5" fmla="*/ 1722475 w 1722475"/>
              <a:gd name="connsiteY5" fmla="*/ 0 h 159488"/>
              <a:gd name="connsiteX6" fmla="*/ 1711842 w 1722475"/>
              <a:gd name="connsiteY6" fmla="*/ 0 h 1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475" h="159488">
                <a:moveTo>
                  <a:pt x="0" y="159488"/>
                </a:moveTo>
                <a:cubicBezTo>
                  <a:pt x="249865" y="119615"/>
                  <a:pt x="499731" y="79743"/>
                  <a:pt x="786810" y="53162"/>
                </a:cubicBezTo>
                <a:cubicBezTo>
                  <a:pt x="1073889" y="26581"/>
                  <a:pt x="1722475" y="0"/>
                  <a:pt x="1722475" y="0"/>
                </a:cubicBezTo>
                <a:lnTo>
                  <a:pt x="1722475" y="0"/>
                </a:lnTo>
                <a:lnTo>
                  <a:pt x="1722475" y="0"/>
                </a:lnTo>
                <a:lnTo>
                  <a:pt x="1722475" y="0"/>
                </a:lnTo>
                <a:lnTo>
                  <a:pt x="1711842" y="0"/>
                </a:lnTo>
              </a:path>
            </a:pathLst>
          </a:custGeom>
          <a:ln w="31750">
            <a:solidFill>
              <a:srgbClr val="EA2839"/>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98425" y="5756186"/>
            <a:ext cx="5558096" cy="600164"/>
          </a:xfrm>
          <a:prstGeom prst="rect">
            <a:avLst/>
          </a:prstGeom>
        </p:spPr>
        <p:txBody>
          <a:bodyPr wrap="square">
            <a:spAutoFit/>
          </a:bodyPr>
          <a:lstStyle/>
          <a:p>
            <a:r>
              <a:rPr lang="en-GB" sz="1100" dirty="0" smtClean="0">
                <a:ea typeface="ＭＳ Ｐゴシック" pitchFamily="34" charset="-128"/>
              </a:rPr>
              <a:t>Note: Includes Czech Republic, Finland, France, Germany, Holland, Hungary, Italy, Lithuania, Norway, Poland. Romania, Slovakia, Slovenia, Spain, Sweden, Switzerland and the UK.</a:t>
            </a:r>
            <a:endParaRPr lang="en-US" sz="1100" dirty="0" smtClean="0">
              <a:ea typeface="ＭＳ Ｐゴシック" pitchFamily="34" charset="-128"/>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70" y="318977"/>
            <a:ext cx="8901029" cy="575759"/>
          </a:xfrm>
        </p:spPr>
        <p:txBody>
          <a:bodyPr/>
          <a:lstStyle/>
          <a:p>
            <a:r>
              <a:rPr lang="en-US" dirty="0" smtClean="0"/>
              <a:t>UK Generation Capacity (MW)</a:t>
            </a:r>
            <a:br>
              <a:rPr lang="en-US" dirty="0" smtClean="0"/>
            </a:br>
            <a:endParaRPr lang="en-US" dirty="0"/>
          </a:p>
        </p:txBody>
      </p:sp>
      <p:graphicFrame>
        <p:nvGraphicFramePr>
          <p:cNvPr id="4" name="Chart 3"/>
          <p:cNvGraphicFramePr>
            <a:graphicFrameLocks/>
          </p:cNvGraphicFramePr>
          <p:nvPr/>
        </p:nvGraphicFramePr>
        <p:xfrm>
          <a:off x="869656" y="808025"/>
          <a:ext cx="7404687" cy="524194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3"/>
          <p:cNvSpPr txBox="1">
            <a:spLocks/>
          </p:cNvSpPr>
          <p:nvPr/>
        </p:nvSpPr>
        <p:spPr>
          <a:xfrm>
            <a:off x="359429" y="6092456"/>
            <a:ext cx="8584223" cy="263894"/>
          </a:xfrm>
          <a:prstGeom prst="rect">
            <a:avLst/>
          </a:prstGeom>
          <a:ln w="9525"/>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Arial" charset="0"/>
              </a:rPr>
              <a:t>Source: Bloomberg New Energy Finance</a:t>
            </a:r>
            <a:endParaRPr kumimoji="0" lang="en-US" sz="10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 Planned retirements</a:t>
            </a:r>
            <a:br>
              <a:rPr lang="en-US" dirty="0" smtClean="0"/>
            </a:br>
            <a:r>
              <a:rPr lang="en-US" sz="2000" b="0" dirty="0" smtClean="0">
                <a:solidFill>
                  <a:schemeClr val="tx1"/>
                </a:solidFill>
              </a:rPr>
              <a:t>Capacity (mw)</a:t>
            </a:r>
            <a:endParaRPr lang="en-US" b="0" dirty="0">
              <a:solidFill>
                <a:schemeClr val="tx1"/>
              </a:solidFill>
            </a:endParaRPr>
          </a:p>
        </p:txBody>
      </p:sp>
      <p:graphicFrame>
        <p:nvGraphicFramePr>
          <p:cNvPr id="6" name="Content Placeholder 5"/>
          <p:cNvGraphicFramePr>
            <a:graphicFrameLocks noGrp="1"/>
          </p:cNvGraphicFramePr>
          <p:nvPr>
            <p:ph idx="1"/>
          </p:nvPr>
        </p:nvGraphicFramePr>
        <p:xfrm>
          <a:off x="361507" y="1085850"/>
          <a:ext cx="8442251" cy="514482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txBox="1">
            <a:spLocks/>
          </p:cNvSpPr>
          <p:nvPr/>
        </p:nvSpPr>
        <p:spPr>
          <a:xfrm>
            <a:off x="359429" y="6092456"/>
            <a:ext cx="8584223" cy="263894"/>
          </a:xfrm>
          <a:prstGeom prst="rect">
            <a:avLst/>
          </a:prstGeom>
          <a:ln w="9525"/>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Arial" charset="0"/>
              </a:rPr>
              <a:t>Source: Bloomberg New Energy Finance</a:t>
            </a:r>
            <a:endParaRPr kumimoji="0" lang="en-US" sz="10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 Planned retirements</a:t>
            </a:r>
            <a:br>
              <a:rPr lang="en-US" dirty="0" smtClean="0"/>
            </a:br>
            <a:r>
              <a:rPr lang="en-US" sz="2000" b="0" dirty="0" smtClean="0">
                <a:solidFill>
                  <a:schemeClr val="tx1"/>
                </a:solidFill>
              </a:rPr>
              <a:t>Capacity (mw)</a:t>
            </a:r>
            <a:endParaRPr lang="en-US" dirty="0"/>
          </a:p>
        </p:txBody>
      </p:sp>
      <p:graphicFrame>
        <p:nvGraphicFramePr>
          <p:cNvPr id="6" name="Content Placeholder 5"/>
          <p:cNvGraphicFramePr>
            <a:graphicFrameLocks noGrp="1"/>
          </p:cNvGraphicFramePr>
          <p:nvPr>
            <p:ph idx="1"/>
          </p:nvPr>
        </p:nvGraphicFramePr>
        <p:xfrm>
          <a:off x="361507" y="1085850"/>
          <a:ext cx="8442251" cy="514482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985591" y="1392864"/>
            <a:ext cx="1562986" cy="4125433"/>
          </a:xfrm>
          <a:prstGeom prst="rect">
            <a:avLst/>
          </a:prstGeom>
          <a:noFill/>
          <a:ln w="28575">
            <a:solidFill>
              <a:srgbClr val="EA2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3"/>
          <p:cNvSpPr txBox="1">
            <a:spLocks/>
          </p:cNvSpPr>
          <p:nvPr/>
        </p:nvSpPr>
        <p:spPr>
          <a:xfrm>
            <a:off x="359429" y="6092456"/>
            <a:ext cx="8584223" cy="263894"/>
          </a:xfrm>
          <a:prstGeom prst="rect">
            <a:avLst/>
          </a:prstGeom>
          <a:ln w="9525"/>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Arial" charset="0"/>
              </a:rPr>
              <a:t>Source: Bloomberg New Energy Finance</a:t>
            </a:r>
            <a:endParaRPr kumimoji="0" lang="en-US" sz="10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50582" y="1168400"/>
          <a:ext cx="8642838" cy="5130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solidFill>
                  <a:schemeClr val="accent1"/>
                </a:solidFill>
              </a:rPr>
              <a:t>Forecast US nuclear new build: </a:t>
            </a:r>
            <a:br>
              <a:rPr lang="en-US" dirty="0" smtClean="0">
                <a:solidFill>
                  <a:schemeClr val="accent1"/>
                </a:solidFill>
              </a:rPr>
            </a:br>
            <a:r>
              <a:rPr lang="en-US" sz="2000" b="0" dirty="0" smtClean="0"/>
              <a:t>is the renaissance delayed?</a:t>
            </a:r>
            <a:endParaRPr lang="en-US" sz="2000" b="0" dirty="0"/>
          </a:p>
        </p:txBody>
      </p:sp>
      <p:sp>
        <p:nvSpPr>
          <p:cNvPr id="4" name="Text Placeholder 3"/>
          <p:cNvSpPr>
            <a:spLocks noGrp="1"/>
          </p:cNvSpPr>
          <p:nvPr>
            <p:ph type="body" idx="10"/>
          </p:nvPr>
        </p:nvSpPr>
        <p:spPr>
          <a:xfrm>
            <a:off x="306930" y="6177775"/>
            <a:ext cx="8583120" cy="330059"/>
          </a:xfrm>
        </p:spPr>
        <p:txBody>
          <a:bodyPr/>
          <a:lstStyle/>
          <a:p>
            <a:r>
              <a:rPr lang="en-US" dirty="0" smtClean="0"/>
              <a:t>Source: Bloomberg New Energy Finance</a:t>
            </a:r>
          </a:p>
          <a:p>
            <a:endParaRPr lang="en-US" dirty="0"/>
          </a:p>
        </p:txBody>
      </p:sp>
      <p:sp>
        <p:nvSpPr>
          <p:cNvPr id="6" name="TextBox 1"/>
          <p:cNvSpPr txBox="1"/>
          <p:nvPr/>
        </p:nvSpPr>
        <p:spPr>
          <a:xfrm>
            <a:off x="3031217" y="2576243"/>
            <a:ext cx="2352820" cy="3302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t>Revised projections</a:t>
            </a:r>
            <a:endParaRPr lang="en-US" sz="1400" dirty="0"/>
          </a:p>
        </p:txBody>
      </p:sp>
      <p:cxnSp>
        <p:nvCxnSpPr>
          <p:cNvPr id="8" name="Straight Connector 7"/>
          <p:cNvCxnSpPr/>
          <p:nvPr/>
        </p:nvCxnSpPr>
        <p:spPr>
          <a:xfrm>
            <a:off x="4210015" y="2865863"/>
            <a:ext cx="854355" cy="401444"/>
          </a:xfrm>
          <a:prstGeom prst="line">
            <a:avLst/>
          </a:prstGeom>
          <a:ln w="12700">
            <a:solidFill>
              <a:srgbClr val="4D4D4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club member: Chile?</a:t>
            </a:r>
            <a:endParaRPr lang="en-US" dirty="0"/>
          </a:p>
        </p:txBody>
      </p:sp>
      <p:sp>
        <p:nvSpPr>
          <p:cNvPr id="3" name="Content Placeholder 2"/>
          <p:cNvSpPr>
            <a:spLocks noGrp="1"/>
          </p:cNvSpPr>
          <p:nvPr>
            <p:ph idx="1"/>
          </p:nvPr>
        </p:nvSpPr>
        <p:spPr>
          <a:xfrm>
            <a:off x="111370" y="1032685"/>
            <a:ext cx="8882878" cy="5279324"/>
          </a:xfrm>
        </p:spPr>
        <p:txBody>
          <a:bodyPr/>
          <a:lstStyle/>
          <a:p>
            <a:pPr>
              <a:lnSpc>
                <a:spcPct val="120000"/>
              </a:lnSpc>
            </a:pPr>
            <a:r>
              <a:rPr lang="en-US" dirty="0" smtClean="0"/>
              <a:t>Installed capacity of 11.147GWs (2009)</a:t>
            </a:r>
          </a:p>
          <a:p>
            <a:pPr>
              <a:lnSpc>
                <a:spcPct val="120000"/>
              </a:lnSpc>
            </a:pPr>
            <a:r>
              <a:rPr lang="en-US" dirty="0" smtClean="0"/>
              <a:t>60% of capacity burns imported fossil fuel </a:t>
            </a:r>
          </a:p>
          <a:p>
            <a:pPr>
              <a:lnSpc>
                <a:spcPct val="120000"/>
              </a:lnSpc>
            </a:pPr>
            <a:r>
              <a:rPr lang="en-US" dirty="0" smtClean="0"/>
              <a:t>39% of power capacity is hydro, subject to draught</a:t>
            </a:r>
          </a:p>
          <a:p>
            <a:pPr>
              <a:lnSpc>
                <a:spcPct val="120000"/>
              </a:lnSpc>
            </a:pPr>
            <a:r>
              <a:rPr lang="en-US" dirty="0" smtClean="0"/>
              <a:t>Power consumption to grow 17% from 58TWh in 2010 to 68TWh in 2014</a:t>
            </a:r>
          </a:p>
          <a:p>
            <a:pPr>
              <a:lnSpc>
                <a:spcPct val="120000"/>
              </a:lnSpc>
            </a:pPr>
            <a:r>
              <a:rPr lang="en-US" dirty="0" smtClean="0"/>
              <a:t>Cost of energy remains highest in all of Latin America</a:t>
            </a:r>
          </a:p>
          <a:p>
            <a:pPr>
              <a:lnSpc>
                <a:spcPct val="120000"/>
              </a:lnSpc>
            </a:pPr>
            <a:r>
              <a:rPr lang="en-US" dirty="0" smtClean="0"/>
              <a:t>Four unconnected grids spread throughout the country</a:t>
            </a:r>
          </a:p>
          <a:p>
            <a:pPr>
              <a:lnSpc>
                <a:spcPct val="120000"/>
              </a:lnSpc>
            </a:pPr>
            <a:r>
              <a:rPr lang="en-US" dirty="0" smtClean="0"/>
              <a:t>Large mining demand for energy in the North</a:t>
            </a:r>
          </a:p>
          <a:p>
            <a:pPr>
              <a:lnSpc>
                <a:spcPct val="120000"/>
              </a:lnSpc>
            </a:pPr>
            <a:r>
              <a:rPr lang="en-US" dirty="0" smtClean="0"/>
              <a:t>Obstacles</a:t>
            </a:r>
          </a:p>
          <a:p>
            <a:pPr lvl="1">
              <a:lnSpc>
                <a:spcPct val="120000"/>
              </a:lnSpc>
              <a:buFont typeface="Arial" pitchFamily="34" charset="0"/>
              <a:buChar char="•"/>
            </a:pPr>
            <a:r>
              <a:rPr lang="en-US" dirty="0" smtClean="0"/>
              <a:t>High seismic activity</a:t>
            </a:r>
          </a:p>
          <a:p>
            <a:pPr lvl="1">
              <a:lnSpc>
                <a:spcPct val="120000"/>
              </a:lnSpc>
              <a:buFont typeface="Arial" pitchFamily="34" charset="0"/>
              <a:buChar char="•"/>
            </a:pPr>
            <a:r>
              <a:rPr lang="en-US" dirty="0" smtClean="0"/>
              <a:t>Need for regulatory reform</a:t>
            </a:r>
          </a:p>
          <a:p>
            <a:pPr>
              <a:lnSpc>
                <a:spcPct val="120000"/>
              </a:lnSpc>
            </a:pPr>
            <a:r>
              <a:rPr lang="en-US" dirty="0" smtClean="0"/>
              <a:t>Nuclear on the table…opportunity for SMRs?</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contents</a:t>
            </a:r>
            <a:endParaRPr lang="en-GB" dirty="0"/>
          </a:p>
        </p:txBody>
      </p:sp>
      <p:sp>
        <p:nvSpPr>
          <p:cNvPr id="3" name="Text Placeholder 2"/>
          <p:cNvSpPr>
            <a:spLocks noGrp="1"/>
          </p:cNvSpPr>
          <p:nvPr>
            <p:ph type="body" sz="quarter" idx="10"/>
          </p:nvPr>
        </p:nvSpPr>
        <p:spPr/>
        <p:txBody>
          <a:bodyPr/>
          <a:lstStyle/>
          <a:p>
            <a:r>
              <a:rPr lang="en-GB" smtClean="0"/>
              <a:t>1. Impact of Fukushima</a:t>
            </a:r>
            <a:endParaRPr lang="en-GB" dirty="0"/>
          </a:p>
        </p:txBody>
      </p:sp>
      <p:sp>
        <p:nvSpPr>
          <p:cNvPr id="4" name="Text Placeholder 3"/>
          <p:cNvSpPr>
            <a:spLocks noGrp="1"/>
          </p:cNvSpPr>
          <p:nvPr>
            <p:ph type="body" sz="quarter" idx="11"/>
          </p:nvPr>
        </p:nvSpPr>
        <p:spPr/>
        <p:txBody>
          <a:bodyPr/>
          <a:lstStyle/>
          <a:p>
            <a:r>
              <a:rPr lang="en-GB" dirty="0" smtClean="0"/>
              <a:t>2. Challenges</a:t>
            </a:r>
            <a:endParaRPr lang="en-GB" dirty="0"/>
          </a:p>
        </p:txBody>
      </p:sp>
      <p:sp>
        <p:nvSpPr>
          <p:cNvPr id="17" name="Text Placeholder 16"/>
          <p:cNvSpPr>
            <a:spLocks noGrp="1"/>
          </p:cNvSpPr>
          <p:nvPr>
            <p:ph type="body" sz="quarter" idx="12"/>
          </p:nvPr>
        </p:nvSpPr>
        <p:spPr>
          <a:solidFill>
            <a:schemeClr val="accent1"/>
          </a:solidFill>
        </p:spPr>
        <p:txBody>
          <a:bodyPr/>
          <a:lstStyle/>
          <a:p>
            <a:r>
              <a:rPr lang="en-US" dirty="0" smtClean="0">
                <a:solidFill>
                  <a:schemeClr val="bg1"/>
                </a:solidFill>
              </a:rPr>
              <a:t>4. Prognosis</a:t>
            </a:r>
            <a:endParaRPr lang="en-US" dirty="0">
              <a:solidFill>
                <a:schemeClr val="bg1"/>
              </a:solidFill>
            </a:endParaRPr>
          </a:p>
        </p:txBody>
      </p:sp>
      <p:sp>
        <p:nvSpPr>
          <p:cNvPr id="6" name="Text Placeholder 5"/>
          <p:cNvSpPr>
            <a:spLocks noGrp="1"/>
          </p:cNvSpPr>
          <p:nvPr>
            <p:ph type="body" sz="quarter" idx="13"/>
          </p:nvPr>
        </p:nvSpPr>
        <p:spPr>
          <a:solidFill>
            <a:schemeClr val="tx2"/>
          </a:solidFill>
        </p:spPr>
        <p:txBody>
          <a:bodyPr/>
          <a:lstStyle/>
          <a:p>
            <a:r>
              <a:rPr lang="en-GB" dirty="0" smtClean="0">
                <a:solidFill>
                  <a:schemeClr val="tx1"/>
                </a:solidFill>
              </a:rPr>
              <a:t>3. </a:t>
            </a:r>
            <a:r>
              <a:rPr lang="en-GB" dirty="0" smtClean="0">
                <a:solidFill>
                  <a:schemeClr val="tx1"/>
                </a:solidFill>
              </a:rPr>
              <a:t>Opportunities </a:t>
            </a:r>
            <a:endParaRPr lang="en-GB" dirty="0" smtClean="0">
              <a:solidFill>
                <a:schemeClr val="tx1"/>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03146" y="1145038"/>
            <a:ext cx="2763337" cy="2412000"/>
          </a:xfrm>
        </p:spPr>
        <p:txBody>
          <a:bodyPr/>
          <a:lstStyle/>
          <a:p>
            <a:r>
              <a:rPr lang="en-GB" sz="1600" dirty="0" smtClean="0"/>
              <a:t>What will be the social impact of any </a:t>
            </a:r>
            <a:br>
              <a:rPr lang="en-GB" sz="1600" dirty="0" smtClean="0"/>
            </a:br>
            <a:r>
              <a:rPr lang="en-GB" sz="1600" dirty="0" smtClean="0"/>
              <a:t>technology pathway? </a:t>
            </a:r>
          </a:p>
          <a:p>
            <a:r>
              <a:rPr lang="en-GB" sz="1600" dirty="0" smtClean="0">
                <a:solidFill>
                  <a:srgbClr val="FF0000"/>
                </a:solidFill>
              </a:rPr>
              <a:t> </a:t>
            </a:r>
            <a:endParaRPr lang="en-GB" sz="1600" dirty="0">
              <a:solidFill>
                <a:srgbClr val="FF0000"/>
              </a:solidFill>
            </a:endParaRPr>
          </a:p>
        </p:txBody>
      </p:sp>
      <p:sp>
        <p:nvSpPr>
          <p:cNvPr id="3" name="Content Placeholder 2"/>
          <p:cNvSpPr>
            <a:spLocks noGrp="1"/>
          </p:cNvSpPr>
          <p:nvPr>
            <p:ph sz="quarter" idx="11"/>
          </p:nvPr>
        </p:nvSpPr>
        <p:spPr/>
        <p:txBody>
          <a:bodyPr/>
          <a:lstStyle/>
          <a:p>
            <a:r>
              <a:rPr lang="en-GB" sz="1600" dirty="0" smtClean="0"/>
              <a:t>Which technologies, </a:t>
            </a:r>
            <a:br>
              <a:rPr lang="en-GB" sz="1600" dirty="0" smtClean="0"/>
            </a:br>
            <a:r>
              <a:rPr lang="en-GB" sz="1600" dirty="0" smtClean="0"/>
              <a:t>policy directions, limit environmental consequences? </a:t>
            </a:r>
            <a:br>
              <a:rPr lang="en-GB" sz="1600" dirty="0" smtClean="0"/>
            </a:br>
            <a:r>
              <a:rPr lang="en-GB" sz="1600" dirty="0" smtClean="0">
                <a:solidFill>
                  <a:srgbClr val="FF0000"/>
                </a:solidFill>
              </a:rPr>
              <a:t> </a:t>
            </a:r>
            <a:endParaRPr lang="en-GB" sz="1600" dirty="0">
              <a:solidFill>
                <a:srgbClr val="FF0000"/>
              </a:solidFill>
            </a:endParaRPr>
          </a:p>
        </p:txBody>
      </p:sp>
      <p:sp>
        <p:nvSpPr>
          <p:cNvPr id="4" name="Content Placeholder 3"/>
          <p:cNvSpPr>
            <a:spLocks noGrp="1"/>
          </p:cNvSpPr>
          <p:nvPr>
            <p:ph sz="quarter" idx="12"/>
          </p:nvPr>
        </p:nvSpPr>
        <p:spPr/>
        <p:txBody>
          <a:bodyPr/>
          <a:lstStyle/>
          <a:p>
            <a:r>
              <a:rPr lang="en-GB" sz="1600" dirty="0" smtClean="0"/>
              <a:t>What are the most appropriate technologies</a:t>
            </a:r>
            <a:br>
              <a:rPr lang="en-GB" sz="1600" dirty="0" smtClean="0"/>
            </a:br>
            <a:r>
              <a:rPr lang="en-GB" sz="1600" dirty="0" smtClean="0"/>
              <a:t>for individual markets?</a:t>
            </a:r>
          </a:p>
          <a:p>
            <a:r>
              <a:rPr lang="en-GB" sz="1600" dirty="0" smtClean="0">
                <a:solidFill>
                  <a:srgbClr val="FF0000"/>
                </a:solidFill>
              </a:rPr>
              <a:t> </a:t>
            </a:r>
            <a:r>
              <a:rPr lang="en-GB" sz="1600" dirty="0" smtClean="0"/>
              <a:t/>
            </a:r>
            <a:br>
              <a:rPr lang="en-GB" sz="1600" dirty="0" smtClean="0"/>
            </a:br>
            <a:endParaRPr lang="en-GB" sz="1600" dirty="0"/>
          </a:p>
        </p:txBody>
      </p:sp>
      <p:sp>
        <p:nvSpPr>
          <p:cNvPr id="5" name="Content Placeholder 4"/>
          <p:cNvSpPr>
            <a:spLocks noGrp="1"/>
          </p:cNvSpPr>
          <p:nvPr>
            <p:ph sz="quarter" idx="13"/>
          </p:nvPr>
        </p:nvSpPr>
        <p:spPr/>
        <p:txBody>
          <a:bodyPr/>
          <a:lstStyle/>
          <a:p>
            <a:r>
              <a:rPr lang="en-GB" sz="1600" dirty="0" smtClean="0"/>
              <a:t>Which technologies now</a:t>
            </a:r>
            <a:br>
              <a:rPr lang="en-GB" sz="1600" dirty="0" smtClean="0"/>
            </a:br>
            <a:r>
              <a:rPr lang="en-GB" sz="1600" dirty="0" smtClean="0"/>
              <a:t>offer the greatest </a:t>
            </a:r>
            <a:br>
              <a:rPr lang="en-GB" sz="1600" dirty="0" smtClean="0"/>
            </a:br>
            <a:r>
              <a:rPr lang="en-GB" sz="1600" dirty="0" smtClean="0"/>
              <a:t>economic </a:t>
            </a:r>
            <a:br>
              <a:rPr lang="en-GB" sz="1600" dirty="0" smtClean="0"/>
            </a:br>
            <a:r>
              <a:rPr lang="en-GB" sz="1600" dirty="0" smtClean="0"/>
              <a:t>advantage/disadvantage? </a:t>
            </a:r>
            <a:br>
              <a:rPr lang="en-GB" sz="1600" dirty="0" smtClean="0"/>
            </a:br>
            <a:r>
              <a:rPr lang="en-GB" sz="1600" dirty="0" smtClean="0">
                <a:solidFill>
                  <a:srgbClr val="FF0000"/>
                </a:solidFill>
              </a:rPr>
              <a:t> </a:t>
            </a:r>
            <a:endParaRPr lang="en-GB" sz="1600" dirty="0">
              <a:solidFill>
                <a:srgbClr val="FF0000"/>
              </a:solidFill>
            </a:endParaRPr>
          </a:p>
        </p:txBody>
      </p:sp>
      <p:sp>
        <p:nvSpPr>
          <p:cNvPr id="6" name="Content Placeholder 5"/>
          <p:cNvSpPr>
            <a:spLocks noGrp="1"/>
          </p:cNvSpPr>
          <p:nvPr>
            <p:ph sz="quarter" idx="14"/>
          </p:nvPr>
        </p:nvSpPr>
        <p:spPr/>
        <p:txBody>
          <a:bodyPr/>
          <a:lstStyle/>
          <a:p>
            <a:r>
              <a:rPr lang="en-GB" sz="1600" dirty="0" smtClean="0"/>
              <a:t>Can we develop a </a:t>
            </a:r>
            <a:br>
              <a:rPr lang="en-GB" sz="1600" dirty="0" smtClean="0"/>
            </a:br>
            <a:r>
              <a:rPr lang="en-GB" sz="1600" dirty="0" smtClean="0"/>
              <a:t>consistent  energy policy?</a:t>
            </a:r>
          </a:p>
          <a:p>
            <a:r>
              <a:rPr lang="en-GB" sz="1600" dirty="0" smtClean="0">
                <a:solidFill>
                  <a:srgbClr val="FF0000"/>
                </a:solidFill>
              </a:rPr>
              <a:t> </a:t>
            </a:r>
            <a:endParaRPr lang="en-GB" sz="1600" dirty="0">
              <a:solidFill>
                <a:srgbClr val="FF0000"/>
              </a:solidFill>
            </a:endParaRPr>
          </a:p>
        </p:txBody>
      </p:sp>
      <p:sp>
        <p:nvSpPr>
          <p:cNvPr id="7" name="Content Placeholder 6"/>
          <p:cNvSpPr>
            <a:spLocks noGrp="1"/>
          </p:cNvSpPr>
          <p:nvPr>
            <p:ph sz="quarter" idx="15"/>
          </p:nvPr>
        </p:nvSpPr>
        <p:spPr/>
        <p:txBody>
          <a:bodyPr/>
          <a:lstStyle/>
          <a:p>
            <a:r>
              <a:rPr lang="en-GB" sz="1600" dirty="0" smtClean="0"/>
              <a:t>Is water the next big problem? </a:t>
            </a:r>
          </a:p>
          <a:p>
            <a:r>
              <a:rPr lang="en-GB" sz="1600" dirty="0" smtClean="0">
                <a:solidFill>
                  <a:srgbClr val="00B050"/>
                </a:solidFill>
              </a:rPr>
              <a:t> </a:t>
            </a:r>
            <a:endParaRPr lang="en-GB" sz="1600" dirty="0">
              <a:solidFill>
                <a:srgbClr val="00B050"/>
              </a:solidFill>
            </a:endParaRPr>
          </a:p>
        </p:txBody>
      </p:sp>
      <p:sp>
        <p:nvSpPr>
          <p:cNvPr id="8" name="Title 7"/>
          <p:cNvSpPr>
            <a:spLocks noGrp="1"/>
          </p:cNvSpPr>
          <p:nvPr>
            <p:ph type="title"/>
          </p:nvPr>
        </p:nvSpPr>
        <p:spPr/>
        <p:txBody>
          <a:bodyPr/>
          <a:lstStyle/>
          <a:p>
            <a:r>
              <a:rPr lang="en-GB" dirty="0" smtClean="0"/>
              <a:t>Steep + W analysis</a:t>
            </a:r>
            <a:endParaRPr lang="en-GB" dirty="0"/>
          </a:p>
        </p:txBody>
      </p:sp>
      <p:sp>
        <p:nvSpPr>
          <p:cNvPr id="9" name="Text Placeholder 8"/>
          <p:cNvSpPr>
            <a:spLocks noGrp="1"/>
          </p:cNvSpPr>
          <p:nvPr>
            <p:ph type="body" idx="1"/>
          </p:nvPr>
        </p:nvSpPr>
        <p:spPr/>
        <p:txBody>
          <a:bodyPr/>
          <a:lstStyle/>
          <a:p>
            <a:r>
              <a:rPr lang="en-GB" dirty="0" smtClean="0"/>
              <a:t>Social </a:t>
            </a:r>
            <a:endParaRPr lang="en-GB" dirty="0"/>
          </a:p>
        </p:txBody>
      </p:sp>
      <p:sp>
        <p:nvSpPr>
          <p:cNvPr id="10" name="Text Placeholder 9"/>
          <p:cNvSpPr>
            <a:spLocks noGrp="1"/>
          </p:cNvSpPr>
          <p:nvPr>
            <p:ph type="body" idx="16"/>
          </p:nvPr>
        </p:nvSpPr>
        <p:spPr/>
        <p:txBody>
          <a:bodyPr/>
          <a:lstStyle/>
          <a:p>
            <a:r>
              <a:rPr lang="en-GB" dirty="0" smtClean="0"/>
              <a:t>Technological </a:t>
            </a:r>
            <a:endParaRPr lang="en-GB" dirty="0"/>
          </a:p>
        </p:txBody>
      </p:sp>
      <p:sp>
        <p:nvSpPr>
          <p:cNvPr id="11" name="Text Placeholder 10"/>
          <p:cNvSpPr>
            <a:spLocks noGrp="1"/>
          </p:cNvSpPr>
          <p:nvPr>
            <p:ph type="body" idx="17"/>
          </p:nvPr>
        </p:nvSpPr>
        <p:spPr/>
        <p:txBody>
          <a:bodyPr/>
          <a:lstStyle/>
          <a:p>
            <a:r>
              <a:rPr lang="en-GB" dirty="0" smtClean="0"/>
              <a:t>Economic</a:t>
            </a:r>
            <a:endParaRPr lang="en-GB" dirty="0"/>
          </a:p>
        </p:txBody>
      </p:sp>
      <p:sp>
        <p:nvSpPr>
          <p:cNvPr id="12" name="Text Placeholder 11"/>
          <p:cNvSpPr>
            <a:spLocks noGrp="1"/>
          </p:cNvSpPr>
          <p:nvPr>
            <p:ph type="body" idx="18"/>
          </p:nvPr>
        </p:nvSpPr>
        <p:spPr/>
        <p:txBody>
          <a:bodyPr/>
          <a:lstStyle/>
          <a:p>
            <a:r>
              <a:rPr lang="en-GB" dirty="0" smtClean="0"/>
              <a:t>Environmental</a:t>
            </a:r>
            <a:endParaRPr lang="en-GB" dirty="0"/>
          </a:p>
        </p:txBody>
      </p:sp>
      <p:sp>
        <p:nvSpPr>
          <p:cNvPr id="13" name="Text Placeholder 12"/>
          <p:cNvSpPr>
            <a:spLocks noGrp="1"/>
          </p:cNvSpPr>
          <p:nvPr>
            <p:ph type="body" idx="19"/>
          </p:nvPr>
        </p:nvSpPr>
        <p:spPr/>
        <p:txBody>
          <a:bodyPr/>
          <a:lstStyle/>
          <a:p>
            <a:r>
              <a:rPr lang="en-GB" dirty="0" smtClean="0"/>
              <a:t>Political </a:t>
            </a:r>
            <a:endParaRPr lang="en-GB" dirty="0"/>
          </a:p>
        </p:txBody>
      </p:sp>
      <p:sp>
        <p:nvSpPr>
          <p:cNvPr id="14" name="Text Placeholder 13"/>
          <p:cNvSpPr>
            <a:spLocks noGrp="1"/>
          </p:cNvSpPr>
          <p:nvPr>
            <p:ph type="body" idx="20"/>
          </p:nvPr>
        </p:nvSpPr>
        <p:spPr/>
        <p:txBody>
          <a:bodyPr/>
          <a:lstStyle/>
          <a:p>
            <a:r>
              <a:rPr lang="en-GB" dirty="0" smtClean="0"/>
              <a:t>Water</a:t>
            </a:r>
            <a:endParaRPr lang="en-GB"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03146" y="1145038"/>
            <a:ext cx="2763337" cy="2412000"/>
          </a:xfrm>
        </p:spPr>
        <p:txBody>
          <a:bodyPr/>
          <a:lstStyle/>
          <a:p>
            <a:r>
              <a:rPr lang="en-GB" sz="1600" dirty="0" smtClean="0"/>
              <a:t>What will be the social impact of any </a:t>
            </a:r>
            <a:br>
              <a:rPr lang="en-GB" sz="1600" dirty="0" smtClean="0"/>
            </a:br>
            <a:r>
              <a:rPr lang="en-GB" sz="1600" dirty="0" smtClean="0"/>
              <a:t>technology pathway? </a:t>
            </a:r>
          </a:p>
          <a:p>
            <a:r>
              <a:rPr lang="en-GB" sz="1600" dirty="0" smtClean="0">
                <a:solidFill>
                  <a:srgbClr val="EA2839"/>
                </a:solidFill>
              </a:rPr>
              <a:t>Nuclear industry needs to counter Fukushima’s </a:t>
            </a:r>
            <a:br>
              <a:rPr lang="en-GB" sz="1600" dirty="0" smtClean="0">
                <a:solidFill>
                  <a:srgbClr val="EA2839"/>
                </a:solidFill>
              </a:rPr>
            </a:br>
            <a:r>
              <a:rPr lang="en-GB" sz="1600" dirty="0" smtClean="0">
                <a:solidFill>
                  <a:srgbClr val="EA2839"/>
                </a:solidFill>
              </a:rPr>
              <a:t>psychological impact.</a:t>
            </a:r>
            <a:endParaRPr lang="en-GB" sz="1600" dirty="0">
              <a:solidFill>
                <a:srgbClr val="EA2839"/>
              </a:solidFill>
            </a:endParaRPr>
          </a:p>
        </p:txBody>
      </p:sp>
      <p:sp>
        <p:nvSpPr>
          <p:cNvPr id="3" name="Content Placeholder 2"/>
          <p:cNvSpPr>
            <a:spLocks noGrp="1"/>
          </p:cNvSpPr>
          <p:nvPr>
            <p:ph sz="quarter" idx="11"/>
          </p:nvPr>
        </p:nvSpPr>
        <p:spPr/>
        <p:txBody>
          <a:bodyPr/>
          <a:lstStyle/>
          <a:p>
            <a:r>
              <a:rPr lang="en-GB" sz="1600" dirty="0" smtClean="0"/>
              <a:t>Which technologies, </a:t>
            </a:r>
            <a:br>
              <a:rPr lang="en-GB" sz="1600" dirty="0" smtClean="0"/>
            </a:br>
            <a:r>
              <a:rPr lang="en-GB" sz="1600" dirty="0" smtClean="0"/>
              <a:t>policy directions, limit environmental consequences? </a:t>
            </a:r>
            <a:br>
              <a:rPr lang="en-GB" sz="1600" dirty="0" smtClean="0"/>
            </a:br>
            <a:r>
              <a:rPr lang="en-GB" sz="1600" dirty="0" err="1" smtClean="0">
                <a:solidFill>
                  <a:srgbClr val="EA2839"/>
                </a:solidFill>
              </a:rPr>
              <a:t>Renewables</a:t>
            </a:r>
            <a:r>
              <a:rPr lang="en-GB" sz="1600" dirty="0" smtClean="0">
                <a:solidFill>
                  <a:srgbClr val="EA2839"/>
                </a:solidFill>
              </a:rPr>
              <a:t> now have a sharper edge...natural gas needs to deal w </a:t>
            </a:r>
            <a:r>
              <a:rPr lang="en-GB" sz="1600" dirty="0" err="1" smtClean="0">
                <a:solidFill>
                  <a:srgbClr val="EA2839"/>
                </a:solidFill>
              </a:rPr>
              <a:t>fracking</a:t>
            </a:r>
            <a:r>
              <a:rPr lang="en-GB" sz="1600" dirty="0" smtClean="0">
                <a:solidFill>
                  <a:srgbClr val="EA2839"/>
                </a:solidFill>
              </a:rPr>
              <a:t>. </a:t>
            </a:r>
            <a:endParaRPr lang="en-GB" sz="1600" dirty="0">
              <a:solidFill>
                <a:srgbClr val="EA2839"/>
              </a:solidFill>
            </a:endParaRPr>
          </a:p>
        </p:txBody>
      </p:sp>
      <p:sp>
        <p:nvSpPr>
          <p:cNvPr id="4" name="Content Placeholder 3"/>
          <p:cNvSpPr>
            <a:spLocks noGrp="1"/>
          </p:cNvSpPr>
          <p:nvPr>
            <p:ph sz="quarter" idx="12"/>
          </p:nvPr>
        </p:nvSpPr>
        <p:spPr/>
        <p:txBody>
          <a:bodyPr/>
          <a:lstStyle/>
          <a:p>
            <a:r>
              <a:rPr lang="en-GB" sz="1600" dirty="0" smtClean="0"/>
              <a:t>What are the most appropriate technologies</a:t>
            </a:r>
            <a:br>
              <a:rPr lang="en-GB" sz="1600" dirty="0" smtClean="0"/>
            </a:br>
            <a:r>
              <a:rPr lang="en-GB" sz="1600" dirty="0" smtClean="0"/>
              <a:t>for individual markets?</a:t>
            </a:r>
          </a:p>
          <a:p>
            <a:r>
              <a:rPr lang="en-GB" sz="1600" dirty="0" smtClean="0">
                <a:solidFill>
                  <a:srgbClr val="EA2839"/>
                </a:solidFill>
              </a:rPr>
              <a:t>Best technology may</a:t>
            </a:r>
            <a:br>
              <a:rPr lang="en-GB" sz="1600" dirty="0" smtClean="0">
                <a:solidFill>
                  <a:srgbClr val="EA2839"/>
                </a:solidFill>
              </a:rPr>
            </a:br>
            <a:r>
              <a:rPr lang="en-GB" sz="1600" dirty="0" smtClean="0">
                <a:solidFill>
                  <a:srgbClr val="EA2839"/>
                </a:solidFill>
              </a:rPr>
              <a:t>not win.</a:t>
            </a:r>
            <a:br>
              <a:rPr lang="en-GB" sz="1600" dirty="0" smtClean="0">
                <a:solidFill>
                  <a:srgbClr val="EA2839"/>
                </a:solidFill>
              </a:rPr>
            </a:br>
            <a:endParaRPr lang="en-GB" sz="1600" dirty="0">
              <a:solidFill>
                <a:srgbClr val="EA2839"/>
              </a:solidFill>
            </a:endParaRPr>
          </a:p>
        </p:txBody>
      </p:sp>
      <p:sp>
        <p:nvSpPr>
          <p:cNvPr id="5" name="Content Placeholder 4"/>
          <p:cNvSpPr>
            <a:spLocks noGrp="1"/>
          </p:cNvSpPr>
          <p:nvPr>
            <p:ph sz="quarter" idx="13"/>
          </p:nvPr>
        </p:nvSpPr>
        <p:spPr/>
        <p:txBody>
          <a:bodyPr/>
          <a:lstStyle/>
          <a:p>
            <a:r>
              <a:rPr lang="en-GB" sz="1600" dirty="0" smtClean="0"/>
              <a:t>Which technologies now</a:t>
            </a:r>
            <a:br>
              <a:rPr lang="en-GB" sz="1600" dirty="0" smtClean="0"/>
            </a:br>
            <a:r>
              <a:rPr lang="en-GB" sz="1600" dirty="0" smtClean="0"/>
              <a:t>offer the greatest </a:t>
            </a:r>
            <a:br>
              <a:rPr lang="en-GB" sz="1600" dirty="0" smtClean="0"/>
            </a:br>
            <a:r>
              <a:rPr lang="en-GB" sz="1600" dirty="0" smtClean="0"/>
              <a:t>economic </a:t>
            </a:r>
            <a:br>
              <a:rPr lang="en-GB" sz="1600" dirty="0" smtClean="0"/>
            </a:br>
            <a:r>
              <a:rPr lang="en-GB" sz="1600" dirty="0" smtClean="0"/>
              <a:t>advantage/disadvantage? </a:t>
            </a:r>
            <a:br>
              <a:rPr lang="en-GB" sz="1600" dirty="0" smtClean="0"/>
            </a:br>
            <a:r>
              <a:rPr lang="en-GB" sz="1600" dirty="0" smtClean="0">
                <a:solidFill>
                  <a:srgbClr val="FF0000"/>
                </a:solidFill>
              </a:rPr>
              <a:t>Increased regulatory </a:t>
            </a:r>
            <a:br>
              <a:rPr lang="en-GB" sz="1600" dirty="0" smtClean="0">
                <a:solidFill>
                  <a:srgbClr val="FF0000"/>
                </a:solidFill>
              </a:rPr>
            </a:br>
            <a:r>
              <a:rPr lang="en-GB" sz="1600" dirty="0" smtClean="0">
                <a:solidFill>
                  <a:srgbClr val="FF0000"/>
                </a:solidFill>
              </a:rPr>
              <a:t>burden for nuclear? </a:t>
            </a:r>
          </a:p>
          <a:p>
            <a:r>
              <a:rPr lang="en-GB" sz="1600" dirty="0" smtClean="0">
                <a:solidFill>
                  <a:srgbClr val="FF0000"/>
                </a:solidFill>
              </a:rPr>
              <a:t>Gas more competitive, </a:t>
            </a:r>
            <a:r>
              <a:rPr lang="en-GB" sz="1600" dirty="0" err="1" smtClean="0">
                <a:solidFill>
                  <a:srgbClr val="FF0000"/>
                </a:solidFill>
              </a:rPr>
              <a:t>renewables</a:t>
            </a:r>
            <a:r>
              <a:rPr lang="en-GB" sz="1600" dirty="0" smtClean="0">
                <a:solidFill>
                  <a:srgbClr val="FF0000"/>
                </a:solidFill>
              </a:rPr>
              <a:t> gaining. </a:t>
            </a:r>
            <a:endParaRPr lang="en-GB" sz="1600" dirty="0">
              <a:solidFill>
                <a:srgbClr val="FF0000"/>
              </a:solidFill>
            </a:endParaRPr>
          </a:p>
        </p:txBody>
      </p:sp>
      <p:sp>
        <p:nvSpPr>
          <p:cNvPr id="6" name="Content Placeholder 5"/>
          <p:cNvSpPr>
            <a:spLocks noGrp="1"/>
          </p:cNvSpPr>
          <p:nvPr>
            <p:ph sz="quarter" idx="14"/>
          </p:nvPr>
        </p:nvSpPr>
        <p:spPr/>
        <p:txBody>
          <a:bodyPr/>
          <a:lstStyle/>
          <a:p>
            <a:r>
              <a:rPr lang="en-GB" sz="1600" dirty="0" smtClean="0"/>
              <a:t>Can we develop a </a:t>
            </a:r>
            <a:br>
              <a:rPr lang="en-GB" sz="1600" dirty="0" smtClean="0"/>
            </a:br>
            <a:r>
              <a:rPr lang="en-GB" sz="1600" dirty="0" smtClean="0"/>
              <a:t>consistent  energy policy?</a:t>
            </a:r>
          </a:p>
          <a:p>
            <a:r>
              <a:rPr lang="en-GB" sz="1600" dirty="0" smtClean="0">
                <a:solidFill>
                  <a:srgbClr val="EA2839"/>
                </a:solidFill>
              </a:rPr>
              <a:t>Nuclear now a target. Competing technologies stepping up lobbying/ </a:t>
            </a:r>
            <a:br>
              <a:rPr lang="en-GB" sz="1600" dirty="0" smtClean="0">
                <a:solidFill>
                  <a:srgbClr val="EA2839"/>
                </a:solidFill>
              </a:rPr>
            </a:br>
            <a:r>
              <a:rPr lang="en-GB" sz="1600" dirty="0" smtClean="0">
                <a:solidFill>
                  <a:srgbClr val="EA2839"/>
                </a:solidFill>
              </a:rPr>
              <a:t>advertising.</a:t>
            </a:r>
            <a:endParaRPr lang="en-GB" sz="1600" dirty="0">
              <a:solidFill>
                <a:srgbClr val="EA2839"/>
              </a:solidFill>
            </a:endParaRPr>
          </a:p>
        </p:txBody>
      </p:sp>
      <p:sp>
        <p:nvSpPr>
          <p:cNvPr id="7" name="Content Placeholder 6"/>
          <p:cNvSpPr>
            <a:spLocks noGrp="1"/>
          </p:cNvSpPr>
          <p:nvPr>
            <p:ph sz="quarter" idx="15"/>
          </p:nvPr>
        </p:nvSpPr>
        <p:spPr/>
        <p:txBody>
          <a:bodyPr/>
          <a:lstStyle/>
          <a:p>
            <a:r>
              <a:rPr lang="en-GB" sz="1600" dirty="0" smtClean="0"/>
              <a:t>Is water the next big problem? </a:t>
            </a:r>
          </a:p>
          <a:p>
            <a:r>
              <a:rPr lang="en-GB" sz="1600" dirty="0" smtClean="0">
                <a:solidFill>
                  <a:srgbClr val="FF0000"/>
                </a:solidFill>
              </a:rPr>
              <a:t>BTA – What is best technology available for cooling water intake structures? </a:t>
            </a:r>
            <a:endParaRPr lang="en-GB" sz="1600" dirty="0">
              <a:solidFill>
                <a:srgbClr val="FF0000"/>
              </a:solidFill>
            </a:endParaRPr>
          </a:p>
        </p:txBody>
      </p:sp>
      <p:sp>
        <p:nvSpPr>
          <p:cNvPr id="8" name="Title 7"/>
          <p:cNvSpPr>
            <a:spLocks noGrp="1"/>
          </p:cNvSpPr>
          <p:nvPr>
            <p:ph type="title"/>
          </p:nvPr>
        </p:nvSpPr>
        <p:spPr/>
        <p:txBody>
          <a:bodyPr/>
          <a:lstStyle/>
          <a:p>
            <a:r>
              <a:rPr lang="en-GB" dirty="0" smtClean="0"/>
              <a:t>Steep + W analysis</a:t>
            </a:r>
            <a:endParaRPr lang="en-GB" dirty="0"/>
          </a:p>
        </p:txBody>
      </p:sp>
      <p:sp>
        <p:nvSpPr>
          <p:cNvPr id="9" name="Text Placeholder 8"/>
          <p:cNvSpPr>
            <a:spLocks noGrp="1"/>
          </p:cNvSpPr>
          <p:nvPr>
            <p:ph type="body" idx="1"/>
          </p:nvPr>
        </p:nvSpPr>
        <p:spPr/>
        <p:txBody>
          <a:bodyPr/>
          <a:lstStyle/>
          <a:p>
            <a:r>
              <a:rPr lang="en-GB" dirty="0" smtClean="0"/>
              <a:t>Social </a:t>
            </a:r>
            <a:endParaRPr lang="en-GB" dirty="0"/>
          </a:p>
        </p:txBody>
      </p:sp>
      <p:sp>
        <p:nvSpPr>
          <p:cNvPr id="10" name="Text Placeholder 9"/>
          <p:cNvSpPr>
            <a:spLocks noGrp="1"/>
          </p:cNvSpPr>
          <p:nvPr>
            <p:ph type="body" idx="16"/>
          </p:nvPr>
        </p:nvSpPr>
        <p:spPr/>
        <p:txBody>
          <a:bodyPr/>
          <a:lstStyle/>
          <a:p>
            <a:r>
              <a:rPr lang="en-GB" dirty="0" smtClean="0"/>
              <a:t>Technological </a:t>
            </a:r>
            <a:endParaRPr lang="en-GB" dirty="0"/>
          </a:p>
        </p:txBody>
      </p:sp>
      <p:sp>
        <p:nvSpPr>
          <p:cNvPr id="11" name="Text Placeholder 10"/>
          <p:cNvSpPr>
            <a:spLocks noGrp="1"/>
          </p:cNvSpPr>
          <p:nvPr>
            <p:ph type="body" idx="17"/>
          </p:nvPr>
        </p:nvSpPr>
        <p:spPr/>
        <p:txBody>
          <a:bodyPr/>
          <a:lstStyle/>
          <a:p>
            <a:r>
              <a:rPr lang="en-GB" dirty="0" smtClean="0"/>
              <a:t>Economic</a:t>
            </a:r>
            <a:endParaRPr lang="en-GB" dirty="0"/>
          </a:p>
        </p:txBody>
      </p:sp>
      <p:sp>
        <p:nvSpPr>
          <p:cNvPr id="12" name="Text Placeholder 11"/>
          <p:cNvSpPr>
            <a:spLocks noGrp="1"/>
          </p:cNvSpPr>
          <p:nvPr>
            <p:ph type="body" idx="18"/>
          </p:nvPr>
        </p:nvSpPr>
        <p:spPr/>
        <p:txBody>
          <a:bodyPr/>
          <a:lstStyle/>
          <a:p>
            <a:r>
              <a:rPr lang="en-GB" dirty="0" smtClean="0"/>
              <a:t>Environmental</a:t>
            </a:r>
            <a:endParaRPr lang="en-GB" dirty="0"/>
          </a:p>
        </p:txBody>
      </p:sp>
      <p:sp>
        <p:nvSpPr>
          <p:cNvPr id="13" name="Text Placeholder 12"/>
          <p:cNvSpPr>
            <a:spLocks noGrp="1"/>
          </p:cNvSpPr>
          <p:nvPr>
            <p:ph type="body" idx="19"/>
          </p:nvPr>
        </p:nvSpPr>
        <p:spPr/>
        <p:txBody>
          <a:bodyPr/>
          <a:lstStyle/>
          <a:p>
            <a:r>
              <a:rPr lang="en-GB" dirty="0" smtClean="0"/>
              <a:t>Political </a:t>
            </a:r>
            <a:endParaRPr lang="en-GB" dirty="0"/>
          </a:p>
        </p:txBody>
      </p:sp>
      <p:sp>
        <p:nvSpPr>
          <p:cNvPr id="14" name="Text Placeholder 13"/>
          <p:cNvSpPr>
            <a:spLocks noGrp="1"/>
          </p:cNvSpPr>
          <p:nvPr>
            <p:ph type="body" idx="20"/>
          </p:nvPr>
        </p:nvSpPr>
        <p:spPr/>
        <p:txBody>
          <a:bodyPr/>
          <a:lstStyle/>
          <a:p>
            <a:r>
              <a:rPr lang="en-GB" dirty="0" smtClean="0"/>
              <a:t>Water</a:t>
            </a:r>
            <a:endParaRPr lang="en-GB"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point NPP – threat to new </a:t>
            </a:r>
            <a:r>
              <a:rPr lang="en-US" dirty="0" err="1" smtClean="0"/>
              <a:t>york</a:t>
            </a:r>
            <a:r>
              <a:rPr lang="en-US" dirty="0" smtClean="0"/>
              <a:t>?</a:t>
            </a:r>
            <a:endParaRPr lang="en-US" dirty="0"/>
          </a:p>
        </p:txBody>
      </p:sp>
      <p:pic>
        <p:nvPicPr>
          <p:cNvPr id="9" name="Content Placeholder 8" descr="IndianPoint1.jpg"/>
          <p:cNvPicPr>
            <a:picLocks noGrp="1" noChangeAspect="1"/>
          </p:cNvPicPr>
          <p:nvPr>
            <p:ph idx="1"/>
          </p:nvPr>
        </p:nvPicPr>
        <p:blipFill>
          <a:blip r:embed="rId2"/>
          <a:stretch>
            <a:fillRect/>
          </a:stretch>
        </p:blipFill>
        <p:spPr>
          <a:xfrm>
            <a:off x="896381" y="1085850"/>
            <a:ext cx="7313138" cy="5280025"/>
          </a:xfr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p:txBody>
          <a:bodyPr/>
          <a:lstStyle/>
          <a:p>
            <a:r>
              <a:rPr lang="en-US" dirty="0" smtClean="0"/>
              <a:t>Countries considering nuclear</a:t>
            </a:r>
          </a:p>
        </p:txBody>
      </p:sp>
      <p:sp>
        <p:nvSpPr>
          <p:cNvPr id="426" name="Freeform 257"/>
          <p:cNvSpPr>
            <a:spLocks/>
          </p:cNvSpPr>
          <p:nvPr/>
        </p:nvSpPr>
        <p:spPr bwMode="auto">
          <a:xfrm>
            <a:off x="4474914" y="2679397"/>
            <a:ext cx="101111" cy="163513"/>
          </a:xfrm>
          <a:custGeom>
            <a:avLst/>
            <a:gdLst/>
            <a:ahLst/>
            <a:cxnLst>
              <a:cxn ang="0">
                <a:pos x="18" y="126"/>
              </a:cxn>
              <a:cxn ang="0">
                <a:pos x="0" y="114"/>
              </a:cxn>
              <a:cxn ang="0">
                <a:pos x="0" y="102"/>
              </a:cxn>
              <a:cxn ang="0">
                <a:pos x="6" y="96"/>
              </a:cxn>
              <a:cxn ang="0">
                <a:pos x="12" y="84"/>
              </a:cxn>
              <a:cxn ang="0">
                <a:pos x="12" y="66"/>
              </a:cxn>
              <a:cxn ang="0">
                <a:pos x="6" y="60"/>
              </a:cxn>
              <a:cxn ang="0">
                <a:pos x="12" y="54"/>
              </a:cxn>
              <a:cxn ang="0">
                <a:pos x="6" y="36"/>
              </a:cxn>
              <a:cxn ang="0">
                <a:pos x="30" y="30"/>
              </a:cxn>
              <a:cxn ang="0">
                <a:pos x="30" y="18"/>
              </a:cxn>
              <a:cxn ang="0">
                <a:pos x="54" y="0"/>
              </a:cxn>
              <a:cxn ang="0">
                <a:pos x="60" y="6"/>
              </a:cxn>
              <a:cxn ang="0">
                <a:pos x="72" y="6"/>
              </a:cxn>
              <a:cxn ang="0">
                <a:pos x="78" y="18"/>
              </a:cxn>
              <a:cxn ang="0">
                <a:pos x="84" y="30"/>
              </a:cxn>
              <a:cxn ang="0">
                <a:pos x="72" y="42"/>
              </a:cxn>
              <a:cxn ang="0">
                <a:pos x="78" y="66"/>
              </a:cxn>
              <a:cxn ang="0">
                <a:pos x="72" y="96"/>
              </a:cxn>
              <a:cxn ang="0">
                <a:pos x="54" y="102"/>
              </a:cxn>
              <a:cxn ang="0">
                <a:pos x="18" y="126"/>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709CCA"/>
          </a:solidFill>
          <a:ln w="9525">
            <a:solidFill>
              <a:schemeClr val="bg1"/>
            </a:solidFill>
            <a:round/>
            <a:headEnd/>
            <a:tailEnd/>
          </a:ln>
        </p:spPr>
        <p:txBody>
          <a:bodyPr/>
          <a:lstStyle/>
          <a:p>
            <a:endParaRPr lang="en-GB"/>
          </a:p>
        </p:txBody>
      </p:sp>
      <p:sp>
        <p:nvSpPr>
          <p:cNvPr id="427" name="Freeform 258"/>
          <p:cNvSpPr>
            <a:spLocks/>
          </p:cNvSpPr>
          <p:nvPr/>
        </p:nvSpPr>
        <p:spPr bwMode="auto">
          <a:xfrm>
            <a:off x="5931506" y="1344309"/>
            <a:ext cx="402980" cy="557212"/>
          </a:xfrm>
          <a:custGeom>
            <a:avLst/>
            <a:gdLst/>
            <a:ahLst/>
            <a:cxnLst>
              <a:cxn ang="0">
                <a:pos x="120" y="427"/>
              </a:cxn>
              <a:cxn ang="0">
                <a:pos x="96" y="397"/>
              </a:cxn>
              <a:cxn ang="0">
                <a:pos x="78" y="325"/>
              </a:cxn>
              <a:cxn ang="0">
                <a:pos x="96" y="282"/>
              </a:cxn>
              <a:cxn ang="0">
                <a:pos x="144" y="180"/>
              </a:cxn>
              <a:cxn ang="0">
                <a:pos x="192" y="150"/>
              </a:cxn>
              <a:cxn ang="0">
                <a:pos x="222" y="114"/>
              </a:cxn>
              <a:cxn ang="0">
                <a:pos x="252" y="96"/>
              </a:cxn>
              <a:cxn ang="0">
                <a:pos x="294" y="72"/>
              </a:cxn>
              <a:cxn ang="0">
                <a:pos x="336" y="30"/>
              </a:cxn>
              <a:cxn ang="0">
                <a:pos x="330" y="6"/>
              </a:cxn>
              <a:cxn ang="0">
                <a:pos x="294" y="0"/>
              </a:cxn>
              <a:cxn ang="0">
                <a:pos x="270" y="24"/>
              </a:cxn>
              <a:cxn ang="0">
                <a:pos x="252" y="42"/>
              </a:cxn>
              <a:cxn ang="0">
                <a:pos x="222" y="48"/>
              </a:cxn>
              <a:cxn ang="0">
                <a:pos x="186" y="48"/>
              </a:cxn>
              <a:cxn ang="0">
                <a:pos x="174" y="60"/>
              </a:cxn>
              <a:cxn ang="0">
                <a:pos x="162" y="78"/>
              </a:cxn>
              <a:cxn ang="0">
                <a:pos x="114" y="126"/>
              </a:cxn>
              <a:cxn ang="0">
                <a:pos x="90" y="138"/>
              </a:cxn>
              <a:cxn ang="0">
                <a:pos x="84" y="168"/>
              </a:cxn>
              <a:cxn ang="0">
                <a:pos x="66" y="186"/>
              </a:cxn>
              <a:cxn ang="0">
                <a:pos x="42" y="216"/>
              </a:cxn>
              <a:cxn ang="0">
                <a:pos x="42" y="240"/>
              </a:cxn>
              <a:cxn ang="0">
                <a:pos x="30" y="270"/>
              </a:cxn>
              <a:cxn ang="0">
                <a:pos x="12" y="295"/>
              </a:cxn>
              <a:cxn ang="0">
                <a:pos x="18" y="325"/>
              </a:cxn>
              <a:cxn ang="0">
                <a:pos x="0" y="349"/>
              </a:cxn>
              <a:cxn ang="0">
                <a:pos x="18" y="391"/>
              </a:cxn>
              <a:cxn ang="0">
                <a:pos x="48" y="403"/>
              </a:cxn>
              <a:cxn ang="0">
                <a:pos x="54" y="415"/>
              </a:cxn>
              <a:cxn ang="0">
                <a:pos x="72" y="421"/>
              </a:cxn>
              <a:cxn ang="0">
                <a:pos x="120" y="427"/>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709CCA"/>
          </a:solidFill>
          <a:ln w="9525">
            <a:solidFill>
              <a:schemeClr val="bg1"/>
            </a:solidFill>
            <a:round/>
            <a:headEnd/>
            <a:tailEnd/>
          </a:ln>
        </p:spPr>
        <p:txBody>
          <a:bodyPr/>
          <a:lstStyle/>
          <a:p>
            <a:endParaRPr lang="en-GB"/>
          </a:p>
        </p:txBody>
      </p:sp>
      <p:sp>
        <p:nvSpPr>
          <p:cNvPr id="428" name="Freeform 259"/>
          <p:cNvSpPr>
            <a:spLocks/>
          </p:cNvSpPr>
          <p:nvPr/>
        </p:nvSpPr>
        <p:spPr bwMode="auto">
          <a:xfrm>
            <a:off x="5692648" y="4622497"/>
            <a:ext cx="153866" cy="346075"/>
          </a:xfrm>
          <a:custGeom>
            <a:avLst/>
            <a:gdLst/>
            <a:ahLst/>
            <a:cxnLst>
              <a:cxn ang="0">
                <a:pos x="6" y="217"/>
              </a:cxn>
              <a:cxn ang="0">
                <a:pos x="0" y="193"/>
              </a:cxn>
              <a:cxn ang="0">
                <a:pos x="12" y="169"/>
              </a:cxn>
              <a:cxn ang="0">
                <a:pos x="24" y="139"/>
              </a:cxn>
              <a:cxn ang="0">
                <a:pos x="12" y="91"/>
              </a:cxn>
              <a:cxn ang="0">
                <a:pos x="30" y="78"/>
              </a:cxn>
              <a:cxn ang="0">
                <a:pos x="54" y="60"/>
              </a:cxn>
              <a:cxn ang="0">
                <a:pos x="78" y="24"/>
              </a:cxn>
              <a:cxn ang="0">
                <a:pos x="108" y="0"/>
              </a:cxn>
              <a:cxn ang="0">
                <a:pos x="126" y="24"/>
              </a:cxn>
              <a:cxn ang="0">
                <a:pos x="126" y="66"/>
              </a:cxn>
              <a:cxn ang="0">
                <a:pos x="126" y="91"/>
              </a:cxn>
              <a:cxn ang="0">
                <a:pos x="78" y="253"/>
              </a:cxn>
              <a:cxn ang="0">
                <a:pos x="54" y="259"/>
              </a:cxn>
              <a:cxn ang="0">
                <a:pos x="30" y="265"/>
              </a:cxn>
              <a:cxn ang="0">
                <a:pos x="6" y="247"/>
              </a:cxn>
              <a:cxn ang="0">
                <a:pos x="6" y="217"/>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709CCA"/>
          </a:solidFill>
          <a:ln w="9525">
            <a:solidFill>
              <a:schemeClr val="bg1"/>
            </a:solidFill>
            <a:round/>
            <a:headEnd/>
            <a:tailEnd/>
          </a:ln>
        </p:spPr>
        <p:txBody>
          <a:bodyPr/>
          <a:lstStyle/>
          <a:p>
            <a:endParaRPr lang="en-GB"/>
          </a:p>
        </p:txBody>
      </p:sp>
      <p:sp>
        <p:nvSpPr>
          <p:cNvPr id="429" name="Freeform 266"/>
          <p:cNvSpPr>
            <a:spLocks/>
          </p:cNvSpPr>
          <p:nvPr/>
        </p:nvSpPr>
        <p:spPr bwMode="auto">
          <a:xfrm>
            <a:off x="8534029" y="5419421"/>
            <a:ext cx="165588" cy="204788"/>
          </a:xfrm>
          <a:custGeom>
            <a:avLst/>
            <a:gdLst/>
            <a:ahLst/>
            <a:cxnLst>
              <a:cxn ang="0">
                <a:pos x="0" y="133"/>
              </a:cxn>
              <a:cxn ang="0">
                <a:pos x="18" y="97"/>
              </a:cxn>
              <a:cxn ang="0">
                <a:pos x="30" y="79"/>
              </a:cxn>
              <a:cxn ang="0">
                <a:pos x="66" y="60"/>
              </a:cxn>
              <a:cxn ang="0">
                <a:pos x="78" y="54"/>
              </a:cxn>
              <a:cxn ang="0">
                <a:pos x="90" y="30"/>
              </a:cxn>
              <a:cxn ang="0">
                <a:pos x="102" y="0"/>
              </a:cxn>
              <a:cxn ang="0">
                <a:pos x="114" y="12"/>
              </a:cxn>
              <a:cxn ang="0">
                <a:pos x="138" y="18"/>
              </a:cxn>
              <a:cxn ang="0">
                <a:pos x="138" y="36"/>
              </a:cxn>
              <a:cxn ang="0">
                <a:pos x="114" y="54"/>
              </a:cxn>
              <a:cxn ang="0">
                <a:pos x="102" y="67"/>
              </a:cxn>
              <a:cxn ang="0">
                <a:pos x="78" y="91"/>
              </a:cxn>
              <a:cxn ang="0">
                <a:pos x="72" y="115"/>
              </a:cxn>
              <a:cxn ang="0">
                <a:pos x="66" y="151"/>
              </a:cxn>
              <a:cxn ang="0">
                <a:pos x="36" y="157"/>
              </a:cxn>
              <a:cxn ang="0">
                <a:pos x="18" y="151"/>
              </a:cxn>
              <a:cxn ang="0">
                <a:pos x="0" y="133"/>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709CCA"/>
          </a:solidFill>
          <a:ln w="9525">
            <a:solidFill>
              <a:schemeClr val="bg1"/>
            </a:solidFill>
            <a:round/>
            <a:headEnd/>
            <a:tailEnd/>
          </a:ln>
        </p:spPr>
        <p:txBody>
          <a:bodyPr/>
          <a:lstStyle/>
          <a:p>
            <a:endParaRPr lang="en-GB"/>
          </a:p>
        </p:txBody>
      </p:sp>
      <p:sp>
        <p:nvSpPr>
          <p:cNvPr id="430" name="Freeform 267"/>
          <p:cNvSpPr>
            <a:spLocks/>
          </p:cNvSpPr>
          <p:nvPr/>
        </p:nvSpPr>
        <p:spPr bwMode="auto">
          <a:xfrm>
            <a:off x="8677637" y="5235272"/>
            <a:ext cx="115765" cy="201613"/>
          </a:xfrm>
          <a:custGeom>
            <a:avLst/>
            <a:gdLst/>
            <a:ahLst/>
            <a:cxnLst>
              <a:cxn ang="0">
                <a:pos x="6" y="108"/>
              </a:cxn>
              <a:cxn ang="0">
                <a:pos x="24" y="78"/>
              </a:cxn>
              <a:cxn ang="0">
                <a:pos x="24" y="54"/>
              </a:cxn>
              <a:cxn ang="0">
                <a:pos x="0" y="0"/>
              </a:cxn>
              <a:cxn ang="0">
                <a:pos x="30" y="12"/>
              </a:cxn>
              <a:cxn ang="0">
                <a:pos x="30" y="42"/>
              </a:cxn>
              <a:cxn ang="0">
                <a:pos x="42" y="60"/>
              </a:cxn>
              <a:cxn ang="0">
                <a:pos x="60" y="78"/>
              </a:cxn>
              <a:cxn ang="0">
                <a:pos x="84" y="66"/>
              </a:cxn>
              <a:cxn ang="0">
                <a:pos x="96" y="78"/>
              </a:cxn>
              <a:cxn ang="0">
                <a:pos x="90" y="90"/>
              </a:cxn>
              <a:cxn ang="0">
                <a:pos x="78" y="102"/>
              </a:cxn>
              <a:cxn ang="0">
                <a:pos x="66" y="114"/>
              </a:cxn>
              <a:cxn ang="0">
                <a:pos x="60" y="132"/>
              </a:cxn>
              <a:cxn ang="0">
                <a:pos x="42" y="156"/>
              </a:cxn>
              <a:cxn ang="0">
                <a:pos x="24" y="144"/>
              </a:cxn>
              <a:cxn ang="0">
                <a:pos x="30" y="126"/>
              </a:cxn>
              <a:cxn ang="0">
                <a:pos x="6" y="108"/>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709CCA"/>
          </a:solidFill>
          <a:ln w="9525">
            <a:solidFill>
              <a:schemeClr val="bg1"/>
            </a:solidFill>
            <a:round/>
            <a:headEnd/>
            <a:tailEnd/>
          </a:ln>
        </p:spPr>
        <p:txBody>
          <a:bodyPr/>
          <a:lstStyle/>
          <a:p>
            <a:endParaRPr lang="en-GB"/>
          </a:p>
        </p:txBody>
      </p:sp>
      <p:sp>
        <p:nvSpPr>
          <p:cNvPr id="431" name="Freeform 268"/>
          <p:cNvSpPr>
            <a:spLocks/>
          </p:cNvSpPr>
          <p:nvPr/>
        </p:nvSpPr>
        <p:spPr bwMode="auto">
          <a:xfrm>
            <a:off x="7304572" y="4574872"/>
            <a:ext cx="912934" cy="750887"/>
          </a:xfrm>
          <a:custGeom>
            <a:avLst/>
            <a:gdLst/>
            <a:ahLst/>
            <a:cxnLst>
              <a:cxn ang="0">
                <a:pos x="36" y="415"/>
              </a:cxn>
              <a:cxn ang="0">
                <a:pos x="6" y="307"/>
              </a:cxn>
              <a:cxn ang="0">
                <a:pos x="0" y="247"/>
              </a:cxn>
              <a:cxn ang="0">
                <a:pos x="30" y="193"/>
              </a:cxn>
              <a:cxn ang="0">
                <a:pos x="114" y="151"/>
              </a:cxn>
              <a:cxn ang="0">
                <a:pos x="156" y="109"/>
              </a:cxn>
              <a:cxn ang="0">
                <a:pos x="204" y="90"/>
              </a:cxn>
              <a:cxn ang="0">
                <a:pos x="264" y="48"/>
              </a:cxn>
              <a:cxn ang="0">
                <a:pos x="300" y="66"/>
              </a:cxn>
              <a:cxn ang="0">
                <a:pos x="330" y="24"/>
              </a:cxn>
              <a:cxn ang="0">
                <a:pos x="372" y="0"/>
              </a:cxn>
              <a:cxn ang="0">
                <a:pos x="438" y="12"/>
              </a:cxn>
              <a:cxn ang="0">
                <a:pos x="420" y="66"/>
              </a:cxn>
              <a:cxn ang="0">
                <a:pos x="468" y="78"/>
              </a:cxn>
              <a:cxn ang="0">
                <a:pos x="510" y="109"/>
              </a:cxn>
              <a:cxn ang="0">
                <a:pos x="540" y="30"/>
              </a:cxn>
              <a:cxn ang="0">
                <a:pos x="576" y="42"/>
              </a:cxn>
              <a:cxn ang="0">
                <a:pos x="594" y="60"/>
              </a:cxn>
              <a:cxn ang="0">
                <a:pos x="642" y="151"/>
              </a:cxn>
              <a:cxn ang="0">
                <a:pos x="690" y="199"/>
              </a:cxn>
              <a:cxn ang="0">
                <a:pos x="714" y="241"/>
              </a:cxn>
              <a:cxn ang="0">
                <a:pos x="751" y="289"/>
              </a:cxn>
              <a:cxn ang="0">
                <a:pos x="757" y="379"/>
              </a:cxn>
              <a:cxn ang="0">
                <a:pos x="696" y="523"/>
              </a:cxn>
              <a:cxn ang="0">
                <a:pos x="684" y="547"/>
              </a:cxn>
              <a:cxn ang="0">
                <a:pos x="636" y="577"/>
              </a:cxn>
              <a:cxn ang="0">
                <a:pos x="594" y="559"/>
              </a:cxn>
              <a:cxn ang="0">
                <a:pos x="534" y="553"/>
              </a:cxn>
              <a:cxn ang="0">
                <a:pos x="480" y="505"/>
              </a:cxn>
              <a:cxn ang="0">
                <a:pos x="444" y="487"/>
              </a:cxn>
              <a:cxn ang="0">
                <a:pos x="378" y="421"/>
              </a:cxn>
              <a:cxn ang="0">
                <a:pos x="264" y="415"/>
              </a:cxn>
              <a:cxn ang="0">
                <a:pos x="198" y="451"/>
              </a:cxn>
              <a:cxn ang="0">
                <a:pos x="138" y="457"/>
              </a:cxn>
              <a:cxn ang="0">
                <a:pos x="84" y="487"/>
              </a:cxn>
              <a:cxn ang="0">
                <a:pos x="30" y="463"/>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accent1">
              <a:lumMod val="50000"/>
              <a:lumOff val="50000"/>
            </a:schemeClr>
          </a:solidFill>
          <a:ln w="9525" cap="flat" cmpd="sng">
            <a:solidFill>
              <a:schemeClr val="bg1"/>
            </a:solidFill>
            <a:prstDash val="solid"/>
            <a:round/>
            <a:headEnd type="none" w="med" len="med"/>
            <a:tailEnd type="none" w="med" len="med"/>
          </a:ln>
          <a:effectLst/>
        </p:spPr>
        <p:txBody>
          <a:bodyPr/>
          <a:lstStyle/>
          <a:p>
            <a:endParaRPr lang="en-GB"/>
          </a:p>
        </p:txBody>
      </p:sp>
      <p:sp>
        <p:nvSpPr>
          <p:cNvPr id="432" name="Freeform 269"/>
          <p:cNvSpPr>
            <a:spLocks/>
          </p:cNvSpPr>
          <p:nvPr/>
        </p:nvSpPr>
        <p:spPr bwMode="auto">
          <a:xfrm>
            <a:off x="8025540" y="5403547"/>
            <a:ext cx="80597" cy="119063"/>
          </a:xfrm>
          <a:custGeom>
            <a:avLst/>
            <a:gdLst/>
            <a:ahLst/>
            <a:cxnLst>
              <a:cxn ang="0">
                <a:pos x="0" y="18"/>
              </a:cxn>
              <a:cxn ang="0">
                <a:pos x="12" y="48"/>
              </a:cxn>
              <a:cxn ang="0">
                <a:pos x="18" y="72"/>
              </a:cxn>
              <a:cxn ang="0">
                <a:pos x="36" y="91"/>
              </a:cxn>
              <a:cxn ang="0">
                <a:pos x="48" y="66"/>
              </a:cxn>
              <a:cxn ang="0">
                <a:pos x="66" y="30"/>
              </a:cxn>
              <a:cxn ang="0">
                <a:pos x="66" y="0"/>
              </a:cxn>
              <a:cxn ang="0">
                <a:pos x="42" y="12"/>
              </a:cxn>
              <a:cxn ang="0">
                <a:pos x="0" y="18"/>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709CCA"/>
          </a:solidFill>
          <a:ln w="9525">
            <a:solidFill>
              <a:schemeClr val="bg1"/>
            </a:solidFill>
            <a:round/>
            <a:headEnd/>
            <a:tailEnd/>
          </a:ln>
        </p:spPr>
        <p:txBody>
          <a:bodyPr/>
          <a:lstStyle/>
          <a:p>
            <a:endParaRPr lang="en-GB"/>
          </a:p>
        </p:txBody>
      </p:sp>
      <p:sp>
        <p:nvSpPr>
          <p:cNvPr id="433" name="Freeform 270"/>
          <p:cNvSpPr>
            <a:spLocks/>
          </p:cNvSpPr>
          <p:nvPr/>
        </p:nvSpPr>
        <p:spPr bwMode="auto">
          <a:xfrm>
            <a:off x="6917709" y="4195459"/>
            <a:ext cx="222738" cy="265112"/>
          </a:xfrm>
          <a:custGeom>
            <a:avLst/>
            <a:gdLst/>
            <a:ahLst/>
            <a:cxnLst>
              <a:cxn ang="0">
                <a:pos x="0" y="0"/>
              </a:cxn>
              <a:cxn ang="0">
                <a:pos x="4" y="0"/>
              </a:cxn>
              <a:cxn ang="0">
                <a:pos x="8" y="6"/>
              </a:cxn>
              <a:cxn ang="0">
                <a:pos x="11" y="8"/>
              </a:cxn>
              <a:cxn ang="0">
                <a:pos x="16" y="10"/>
              </a:cxn>
              <a:cxn ang="0">
                <a:pos x="24" y="17"/>
              </a:cxn>
              <a:cxn ang="0">
                <a:pos x="26" y="20"/>
              </a:cxn>
              <a:cxn ang="0">
                <a:pos x="30" y="25"/>
              </a:cxn>
              <a:cxn ang="0">
                <a:pos x="31" y="31"/>
              </a:cxn>
              <a:cxn ang="0">
                <a:pos x="27" y="34"/>
              </a:cxn>
              <a:cxn ang="0">
                <a:pos x="21" y="29"/>
              </a:cxn>
              <a:cxn ang="0">
                <a:pos x="15" y="26"/>
              </a:cxn>
              <a:cxn ang="0">
                <a:pos x="12" y="18"/>
              </a:cxn>
              <a:cxn ang="0">
                <a:pos x="9" y="16"/>
              </a:cxn>
              <a:cxn ang="0">
                <a:pos x="6" y="12"/>
              </a:cxn>
              <a:cxn ang="0">
                <a:pos x="1" y="8"/>
              </a:cxn>
              <a:cxn ang="0">
                <a:pos x="0" y="0"/>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434" name="Freeform 271"/>
          <p:cNvSpPr>
            <a:spLocks/>
          </p:cNvSpPr>
          <p:nvPr/>
        </p:nvSpPr>
        <p:spPr bwMode="auto">
          <a:xfrm>
            <a:off x="7222510" y="4147834"/>
            <a:ext cx="209550" cy="265112"/>
          </a:xfrm>
          <a:custGeom>
            <a:avLst/>
            <a:gdLst/>
            <a:ahLst/>
            <a:cxnLst>
              <a:cxn ang="0">
                <a:pos x="12" y="168"/>
              </a:cxn>
              <a:cxn ang="0">
                <a:pos x="0" y="144"/>
              </a:cxn>
              <a:cxn ang="0">
                <a:pos x="0" y="108"/>
              </a:cxn>
              <a:cxn ang="0">
                <a:pos x="12" y="90"/>
              </a:cxn>
              <a:cxn ang="0">
                <a:pos x="36" y="84"/>
              </a:cxn>
              <a:cxn ang="0">
                <a:pos x="60" y="66"/>
              </a:cxn>
              <a:cxn ang="0">
                <a:pos x="96" y="24"/>
              </a:cxn>
              <a:cxn ang="0">
                <a:pos x="138" y="0"/>
              </a:cxn>
              <a:cxn ang="0">
                <a:pos x="162" y="12"/>
              </a:cxn>
              <a:cxn ang="0">
                <a:pos x="174" y="30"/>
              </a:cxn>
              <a:cxn ang="0">
                <a:pos x="156" y="48"/>
              </a:cxn>
              <a:cxn ang="0">
                <a:pos x="150" y="66"/>
              </a:cxn>
              <a:cxn ang="0">
                <a:pos x="156" y="90"/>
              </a:cxn>
              <a:cxn ang="0">
                <a:pos x="174" y="108"/>
              </a:cxn>
              <a:cxn ang="0">
                <a:pos x="156" y="120"/>
              </a:cxn>
              <a:cxn ang="0">
                <a:pos x="150" y="132"/>
              </a:cxn>
              <a:cxn ang="0">
                <a:pos x="138" y="150"/>
              </a:cxn>
              <a:cxn ang="0">
                <a:pos x="126" y="168"/>
              </a:cxn>
              <a:cxn ang="0">
                <a:pos x="114" y="198"/>
              </a:cxn>
              <a:cxn ang="0">
                <a:pos x="90" y="204"/>
              </a:cxn>
              <a:cxn ang="0">
                <a:pos x="72" y="192"/>
              </a:cxn>
              <a:cxn ang="0">
                <a:pos x="42" y="192"/>
              </a:cxn>
              <a:cxn ang="0">
                <a:pos x="24" y="192"/>
              </a:cxn>
              <a:cxn ang="0">
                <a:pos x="12" y="168"/>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435" name="Freeform 274"/>
          <p:cNvSpPr>
            <a:spLocks/>
          </p:cNvSpPr>
          <p:nvPr/>
        </p:nvSpPr>
        <p:spPr bwMode="auto">
          <a:xfrm>
            <a:off x="7432060" y="4287535"/>
            <a:ext cx="130419" cy="173037"/>
          </a:xfrm>
          <a:custGeom>
            <a:avLst/>
            <a:gdLst/>
            <a:ahLst/>
            <a:cxnLst>
              <a:cxn ang="0">
                <a:pos x="12" y="126"/>
              </a:cxn>
              <a:cxn ang="0">
                <a:pos x="12" y="108"/>
              </a:cxn>
              <a:cxn ang="0">
                <a:pos x="0" y="84"/>
              </a:cxn>
              <a:cxn ang="0">
                <a:pos x="6" y="66"/>
              </a:cxn>
              <a:cxn ang="0">
                <a:pos x="24" y="24"/>
              </a:cxn>
              <a:cxn ang="0">
                <a:pos x="36" y="12"/>
              </a:cxn>
              <a:cxn ang="0">
                <a:pos x="66" y="6"/>
              </a:cxn>
              <a:cxn ang="0">
                <a:pos x="108" y="0"/>
              </a:cxn>
              <a:cxn ang="0">
                <a:pos x="108" y="12"/>
              </a:cxn>
              <a:cxn ang="0">
                <a:pos x="90" y="12"/>
              </a:cxn>
              <a:cxn ang="0">
                <a:pos x="54" y="24"/>
              </a:cxn>
              <a:cxn ang="0">
                <a:pos x="42" y="42"/>
              </a:cxn>
              <a:cxn ang="0">
                <a:pos x="84" y="42"/>
              </a:cxn>
              <a:cxn ang="0">
                <a:pos x="90" y="60"/>
              </a:cxn>
              <a:cxn ang="0">
                <a:pos x="78" y="66"/>
              </a:cxn>
              <a:cxn ang="0">
                <a:pos x="66" y="78"/>
              </a:cxn>
              <a:cxn ang="0">
                <a:pos x="90" y="102"/>
              </a:cxn>
              <a:cxn ang="0">
                <a:pos x="96" y="126"/>
              </a:cxn>
              <a:cxn ang="0">
                <a:pos x="72" y="126"/>
              </a:cxn>
              <a:cxn ang="0">
                <a:pos x="54" y="108"/>
              </a:cxn>
              <a:cxn ang="0">
                <a:pos x="36" y="84"/>
              </a:cxn>
              <a:cxn ang="0">
                <a:pos x="36" y="114"/>
              </a:cxn>
              <a:cxn ang="0">
                <a:pos x="36" y="132"/>
              </a:cxn>
              <a:cxn ang="0">
                <a:pos x="12" y="126"/>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709CCA"/>
          </a:solidFill>
          <a:ln w="9525">
            <a:solidFill>
              <a:schemeClr val="bg1"/>
            </a:solidFill>
            <a:round/>
            <a:headEnd/>
            <a:tailEnd/>
          </a:ln>
        </p:spPr>
        <p:txBody>
          <a:bodyPr/>
          <a:lstStyle/>
          <a:p>
            <a:endParaRPr lang="en-GB"/>
          </a:p>
        </p:txBody>
      </p:sp>
      <p:sp>
        <p:nvSpPr>
          <p:cNvPr id="436" name="Freeform 275"/>
          <p:cNvSpPr>
            <a:spLocks/>
          </p:cNvSpPr>
          <p:nvPr/>
        </p:nvSpPr>
        <p:spPr bwMode="auto">
          <a:xfrm>
            <a:off x="7136052" y="4484385"/>
            <a:ext cx="244719" cy="60325"/>
          </a:xfrm>
          <a:custGeom>
            <a:avLst/>
            <a:gdLst/>
            <a:ahLst/>
            <a:cxnLst>
              <a:cxn ang="0">
                <a:pos x="0" y="1"/>
              </a:cxn>
              <a:cxn ang="0">
                <a:pos x="9" y="0"/>
              </a:cxn>
              <a:cxn ang="0">
                <a:pos x="16" y="0"/>
              </a:cxn>
              <a:cxn ang="0">
                <a:pos x="20" y="1"/>
              </a:cxn>
              <a:cxn ang="0">
                <a:pos x="23" y="3"/>
              </a:cxn>
              <a:cxn ang="0">
                <a:pos x="31" y="5"/>
              </a:cxn>
              <a:cxn ang="0">
                <a:pos x="34" y="8"/>
              </a:cxn>
              <a:cxn ang="0">
                <a:pos x="26" y="7"/>
              </a:cxn>
              <a:cxn ang="0">
                <a:pos x="19" y="6"/>
              </a:cxn>
              <a:cxn ang="0">
                <a:pos x="8" y="4"/>
              </a:cxn>
              <a:cxn ang="0">
                <a:pos x="0" y="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709CCA"/>
          </a:solidFill>
          <a:ln w="9525">
            <a:solidFill>
              <a:schemeClr val="bg1"/>
            </a:solidFill>
            <a:round/>
            <a:headEnd/>
            <a:tailEnd/>
          </a:ln>
        </p:spPr>
        <p:txBody>
          <a:bodyPr/>
          <a:lstStyle/>
          <a:p>
            <a:endParaRPr lang="en-GB"/>
          </a:p>
        </p:txBody>
      </p:sp>
      <p:sp>
        <p:nvSpPr>
          <p:cNvPr id="437" name="Freeform 276"/>
          <p:cNvSpPr>
            <a:spLocks/>
          </p:cNvSpPr>
          <p:nvPr/>
        </p:nvSpPr>
        <p:spPr bwMode="auto">
          <a:xfrm>
            <a:off x="3252783" y="2847671"/>
            <a:ext cx="146538" cy="179388"/>
          </a:xfrm>
          <a:custGeom>
            <a:avLst/>
            <a:gdLst/>
            <a:ahLst/>
            <a:cxnLst>
              <a:cxn ang="0">
                <a:pos x="0" y="114"/>
              </a:cxn>
              <a:cxn ang="0">
                <a:pos x="0" y="90"/>
              </a:cxn>
              <a:cxn ang="0">
                <a:pos x="6" y="72"/>
              </a:cxn>
              <a:cxn ang="0">
                <a:pos x="36" y="24"/>
              </a:cxn>
              <a:cxn ang="0">
                <a:pos x="66" y="0"/>
              </a:cxn>
              <a:cxn ang="0">
                <a:pos x="66" y="18"/>
              </a:cxn>
              <a:cxn ang="0">
                <a:pos x="54" y="42"/>
              </a:cxn>
              <a:cxn ang="0">
                <a:pos x="60" y="54"/>
              </a:cxn>
              <a:cxn ang="0">
                <a:pos x="108" y="78"/>
              </a:cxn>
              <a:cxn ang="0">
                <a:pos x="120" y="108"/>
              </a:cxn>
              <a:cxn ang="0">
                <a:pos x="120" y="132"/>
              </a:cxn>
              <a:cxn ang="0">
                <a:pos x="96" y="138"/>
              </a:cxn>
              <a:cxn ang="0">
                <a:pos x="84" y="120"/>
              </a:cxn>
              <a:cxn ang="0">
                <a:pos x="66" y="126"/>
              </a:cxn>
              <a:cxn ang="0">
                <a:pos x="48" y="114"/>
              </a:cxn>
              <a:cxn ang="0">
                <a:pos x="18" y="108"/>
              </a:cxn>
              <a:cxn ang="0">
                <a:pos x="0" y="114"/>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438" name="Freeform 277"/>
          <p:cNvSpPr>
            <a:spLocks/>
          </p:cNvSpPr>
          <p:nvPr/>
        </p:nvSpPr>
        <p:spPr bwMode="auto">
          <a:xfrm>
            <a:off x="2650510" y="3754135"/>
            <a:ext cx="254977" cy="77787"/>
          </a:xfrm>
          <a:custGeom>
            <a:avLst/>
            <a:gdLst/>
            <a:ahLst/>
            <a:cxnLst>
              <a:cxn ang="0">
                <a:pos x="2" y="1"/>
              </a:cxn>
              <a:cxn ang="0">
                <a:pos x="8" y="0"/>
              </a:cxn>
              <a:cxn ang="0">
                <a:pos x="19" y="0"/>
              </a:cxn>
              <a:cxn ang="0">
                <a:pos x="26" y="3"/>
              </a:cxn>
              <a:cxn ang="0">
                <a:pos x="28" y="6"/>
              </a:cxn>
              <a:cxn ang="0">
                <a:pos x="33" y="7"/>
              </a:cxn>
              <a:cxn ang="0">
                <a:pos x="35" y="9"/>
              </a:cxn>
              <a:cxn ang="0">
                <a:pos x="33" y="10"/>
              </a:cxn>
              <a:cxn ang="0">
                <a:pos x="25" y="10"/>
              </a:cxn>
              <a:cxn ang="0">
                <a:pos x="23" y="8"/>
              </a:cxn>
              <a:cxn ang="0">
                <a:pos x="21" y="5"/>
              </a:cxn>
              <a:cxn ang="0">
                <a:pos x="15" y="4"/>
              </a:cxn>
              <a:cxn ang="0">
                <a:pos x="9" y="4"/>
              </a:cxn>
              <a:cxn ang="0">
                <a:pos x="5" y="4"/>
              </a:cxn>
              <a:cxn ang="0">
                <a:pos x="0" y="3"/>
              </a:cxn>
              <a:cxn ang="0">
                <a:pos x="2" y="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709CCA"/>
          </a:solidFill>
          <a:ln w="9525">
            <a:solidFill>
              <a:schemeClr val="bg1"/>
            </a:solidFill>
            <a:round/>
            <a:headEnd/>
            <a:tailEnd/>
          </a:ln>
        </p:spPr>
        <p:txBody>
          <a:bodyPr/>
          <a:lstStyle/>
          <a:p>
            <a:endParaRPr lang="en-GB"/>
          </a:p>
        </p:txBody>
      </p:sp>
      <p:sp>
        <p:nvSpPr>
          <p:cNvPr id="439" name="Freeform 278"/>
          <p:cNvSpPr>
            <a:spLocks/>
          </p:cNvSpPr>
          <p:nvPr/>
        </p:nvSpPr>
        <p:spPr bwMode="auto">
          <a:xfrm>
            <a:off x="2905486" y="3839860"/>
            <a:ext cx="158262" cy="47625"/>
          </a:xfrm>
          <a:custGeom>
            <a:avLst/>
            <a:gdLst/>
            <a:ahLst/>
            <a:cxnLst>
              <a:cxn ang="0">
                <a:pos x="24" y="0"/>
              </a:cxn>
              <a:cxn ang="0">
                <a:pos x="24" y="12"/>
              </a:cxn>
              <a:cxn ang="0">
                <a:pos x="0" y="18"/>
              </a:cxn>
              <a:cxn ang="0">
                <a:pos x="30" y="30"/>
              </a:cxn>
              <a:cxn ang="0">
                <a:pos x="42" y="36"/>
              </a:cxn>
              <a:cxn ang="0">
                <a:pos x="66" y="36"/>
              </a:cxn>
              <a:cxn ang="0">
                <a:pos x="84" y="24"/>
              </a:cxn>
              <a:cxn ang="0">
                <a:pos x="132" y="30"/>
              </a:cxn>
              <a:cxn ang="0">
                <a:pos x="108" y="18"/>
              </a:cxn>
              <a:cxn ang="0">
                <a:pos x="72" y="0"/>
              </a:cxn>
              <a:cxn ang="0">
                <a:pos x="24" y="0"/>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709CCA"/>
          </a:solidFill>
          <a:ln w="9525">
            <a:solidFill>
              <a:schemeClr val="bg1"/>
            </a:solidFill>
            <a:round/>
            <a:headEnd/>
            <a:tailEnd/>
          </a:ln>
        </p:spPr>
        <p:txBody>
          <a:bodyPr/>
          <a:lstStyle/>
          <a:p>
            <a:endParaRPr lang="en-GB"/>
          </a:p>
        </p:txBody>
      </p:sp>
      <p:sp>
        <p:nvSpPr>
          <p:cNvPr id="440" name="Freeform 279"/>
          <p:cNvSpPr>
            <a:spLocks/>
          </p:cNvSpPr>
          <p:nvPr/>
        </p:nvSpPr>
        <p:spPr bwMode="auto">
          <a:xfrm>
            <a:off x="4976076" y="3298521"/>
            <a:ext cx="71803" cy="46038"/>
          </a:xfrm>
          <a:custGeom>
            <a:avLst/>
            <a:gdLst/>
            <a:ahLst/>
            <a:cxnLst>
              <a:cxn ang="0">
                <a:pos x="0" y="12"/>
              </a:cxn>
              <a:cxn ang="0">
                <a:pos x="36" y="0"/>
              </a:cxn>
              <a:cxn ang="0">
                <a:pos x="60" y="6"/>
              </a:cxn>
              <a:cxn ang="0">
                <a:pos x="60" y="18"/>
              </a:cxn>
              <a:cxn ang="0">
                <a:pos x="54" y="36"/>
              </a:cxn>
              <a:cxn ang="0">
                <a:pos x="30" y="24"/>
              </a:cxn>
              <a:cxn ang="0">
                <a:pos x="0" y="12"/>
              </a:cxn>
            </a:cxnLst>
            <a:rect l="0" t="0" r="r" b="b"/>
            <a:pathLst>
              <a:path w="60" h="36">
                <a:moveTo>
                  <a:pt x="0" y="12"/>
                </a:moveTo>
                <a:lnTo>
                  <a:pt x="36" y="0"/>
                </a:lnTo>
                <a:lnTo>
                  <a:pt x="60" y="6"/>
                </a:lnTo>
                <a:lnTo>
                  <a:pt x="60" y="18"/>
                </a:lnTo>
                <a:lnTo>
                  <a:pt x="54" y="36"/>
                </a:lnTo>
                <a:lnTo>
                  <a:pt x="30" y="24"/>
                </a:lnTo>
                <a:lnTo>
                  <a:pt x="0" y="12"/>
                </a:lnTo>
                <a:close/>
              </a:path>
            </a:pathLst>
          </a:custGeom>
          <a:solidFill>
            <a:srgbClr val="709CCA"/>
          </a:solidFill>
          <a:ln w="9525">
            <a:solidFill>
              <a:schemeClr val="bg1"/>
            </a:solidFill>
            <a:round/>
            <a:headEnd/>
            <a:tailEnd/>
          </a:ln>
        </p:spPr>
        <p:txBody>
          <a:bodyPr/>
          <a:lstStyle/>
          <a:p>
            <a:endParaRPr lang="en-GB"/>
          </a:p>
        </p:txBody>
      </p:sp>
      <p:sp>
        <p:nvSpPr>
          <p:cNvPr id="441" name="Freeform 280"/>
          <p:cNvSpPr>
            <a:spLocks/>
          </p:cNvSpPr>
          <p:nvPr/>
        </p:nvSpPr>
        <p:spPr bwMode="auto">
          <a:xfrm>
            <a:off x="4895478" y="3211209"/>
            <a:ext cx="29308" cy="61912"/>
          </a:xfrm>
          <a:custGeom>
            <a:avLst/>
            <a:gdLst/>
            <a:ahLst/>
            <a:cxnLst>
              <a:cxn ang="0">
                <a:pos x="0" y="48"/>
              </a:cxn>
              <a:cxn ang="0">
                <a:pos x="6" y="6"/>
              </a:cxn>
              <a:cxn ang="0">
                <a:pos x="18" y="0"/>
              </a:cxn>
              <a:cxn ang="0">
                <a:pos x="24" y="24"/>
              </a:cxn>
              <a:cxn ang="0">
                <a:pos x="24" y="48"/>
              </a:cxn>
              <a:cxn ang="0">
                <a:pos x="0" y="48"/>
              </a:cxn>
            </a:cxnLst>
            <a:rect l="0" t="0" r="r" b="b"/>
            <a:pathLst>
              <a:path w="24" h="48">
                <a:moveTo>
                  <a:pt x="0" y="48"/>
                </a:moveTo>
                <a:lnTo>
                  <a:pt x="6" y="6"/>
                </a:lnTo>
                <a:lnTo>
                  <a:pt x="18" y="0"/>
                </a:lnTo>
                <a:lnTo>
                  <a:pt x="24" y="24"/>
                </a:lnTo>
                <a:lnTo>
                  <a:pt x="24" y="48"/>
                </a:lnTo>
                <a:lnTo>
                  <a:pt x="0" y="48"/>
                </a:lnTo>
                <a:close/>
              </a:path>
            </a:pathLst>
          </a:custGeom>
          <a:solidFill>
            <a:srgbClr val="709CCA"/>
          </a:solidFill>
          <a:ln w="9525">
            <a:solidFill>
              <a:schemeClr val="bg1"/>
            </a:solidFill>
            <a:round/>
            <a:headEnd/>
            <a:tailEnd/>
          </a:ln>
        </p:spPr>
        <p:txBody>
          <a:bodyPr/>
          <a:lstStyle/>
          <a:p>
            <a:endParaRPr lang="en-GB"/>
          </a:p>
        </p:txBody>
      </p:sp>
      <p:sp>
        <p:nvSpPr>
          <p:cNvPr id="442" name="Freeform 281"/>
          <p:cNvSpPr>
            <a:spLocks/>
          </p:cNvSpPr>
          <p:nvPr/>
        </p:nvSpPr>
        <p:spPr bwMode="auto">
          <a:xfrm>
            <a:off x="4888153" y="3147710"/>
            <a:ext cx="36634" cy="47625"/>
          </a:xfrm>
          <a:custGeom>
            <a:avLst/>
            <a:gdLst/>
            <a:ahLst/>
            <a:cxnLst>
              <a:cxn ang="0">
                <a:pos x="0" y="12"/>
              </a:cxn>
              <a:cxn ang="0">
                <a:pos x="24" y="0"/>
              </a:cxn>
              <a:cxn ang="0">
                <a:pos x="30" y="24"/>
              </a:cxn>
              <a:cxn ang="0">
                <a:pos x="24" y="37"/>
              </a:cxn>
              <a:cxn ang="0">
                <a:pos x="0" y="12"/>
              </a:cxn>
            </a:cxnLst>
            <a:rect l="0" t="0" r="r" b="b"/>
            <a:pathLst>
              <a:path w="30" h="37">
                <a:moveTo>
                  <a:pt x="0" y="12"/>
                </a:moveTo>
                <a:lnTo>
                  <a:pt x="24" y="0"/>
                </a:lnTo>
                <a:lnTo>
                  <a:pt x="30" y="24"/>
                </a:lnTo>
                <a:lnTo>
                  <a:pt x="24" y="37"/>
                </a:lnTo>
                <a:lnTo>
                  <a:pt x="0" y="12"/>
                </a:lnTo>
                <a:close/>
              </a:path>
            </a:pathLst>
          </a:custGeom>
          <a:solidFill>
            <a:srgbClr val="709CCA"/>
          </a:solidFill>
          <a:ln w="9525">
            <a:solidFill>
              <a:schemeClr val="bg1"/>
            </a:solidFill>
            <a:round/>
            <a:headEnd/>
            <a:tailEnd/>
          </a:ln>
        </p:spPr>
        <p:txBody>
          <a:bodyPr/>
          <a:lstStyle/>
          <a:p>
            <a:endParaRPr lang="en-GB"/>
          </a:p>
        </p:txBody>
      </p:sp>
      <p:sp>
        <p:nvSpPr>
          <p:cNvPr id="443" name="Freeform 282"/>
          <p:cNvSpPr>
            <a:spLocks/>
          </p:cNvSpPr>
          <p:nvPr/>
        </p:nvSpPr>
        <p:spPr bwMode="auto">
          <a:xfrm>
            <a:off x="5642825" y="3336621"/>
            <a:ext cx="36635" cy="7938"/>
          </a:xfrm>
          <a:custGeom>
            <a:avLst/>
            <a:gdLst/>
            <a:ahLst/>
            <a:cxnLst>
              <a:cxn ang="0">
                <a:pos x="24" y="0"/>
              </a:cxn>
              <a:cxn ang="0">
                <a:pos x="30" y="0"/>
              </a:cxn>
              <a:cxn ang="0">
                <a:pos x="0" y="6"/>
              </a:cxn>
              <a:cxn ang="0">
                <a:pos x="24" y="0"/>
              </a:cxn>
            </a:cxnLst>
            <a:rect l="0" t="0" r="r" b="b"/>
            <a:pathLst>
              <a:path w="30" h="6">
                <a:moveTo>
                  <a:pt x="24" y="0"/>
                </a:moveTo>
                <a:lnTo>
                  <a:pt x="30" y="0"/>
                </a:lnTo>
                <a:lnTo>
                  <a:pt x="0" y="6"/>
                </a:lnTo>
                <a:lnTo>
                  <a:pt x="24" y="0"/>
                </a:lnTo>
                <a:close/>
              </a:path>
            </a:pathLst>
          </a:custGeom>
          <a:solidFill>
            <a:srgbClr val="709CCA"/>
          </a:solidFill>
          <a:ln w="9525">
            <a:solidFill>
              <a:schemeClr val="bg1"/>
            </a:solidFill>
            <a:round/>
            <a:headEnd/>
            <a:tailEnd/>
          </a:ln>
        </p:spPr>
        <p:txBody>
          <a:bodyPr/>
          <a:lstStyle/>
          <a:p>
            <a:endParaRPr lang="en-GB"/>
          </a:p>
        </p:txBody>
      </p:sp>
      <p:sp>
        <p:nvSpPr>
          <p:cNvPr id="444" name="Rectangle 283"/>
          <p:cNvSpPr>
            <a:spLocks noChangeArrowheads="1"/>
          </p:cNvSpPr>
          <p:nvPr/>
        </p:nvSpPr>
        <p:spPr bwMode="auto">
          <a:xfrm>
            <a:off x="5513871" y="3568396"/>
            <a:ext cx="0" cy="3175"/>
          </a:xfrm>
          <a:prstGeom prst="rect">
            <a:avLst/>
          </a:prstGeom>
          <a:solidFill>
            <a:srgbClr val="709CCA"/>
          </a:solidFill>
          <a:ln w="9525">
            <a:solidFill>
              <a:schemeClr val="bg1"/>
            </a:solidFill>
            <a:miter lim="800000"/>
            <a:headEnd/>
            <a:tailEnd/>
          </a:ln>
        </p:spPr>
        <p:txBody>
          <a:bodyPr/>
          <a:lstStyle/>
          <a:p>
            <a:endParaRPr lang="en-GB"/>
          </a:p>
        </p:txBody>
      </p:sp>
      <p:sp>
        <p:nvSpPr>
          <p:cNvPr id="445" name="Freeform 284"/>
          <p:cNvSpPr>
            <a:spLocks/>
          </p:cNvSpPr>
          <p:nvPr/>
        </p:nvSpPr>
        <p:spPr bwMode="auto">
          <a:xfrm>
            <a:off x="5301391" y="3187396"/>
            <a:ext cx="427892" cy="179388"/>
          </a:xfrm>
          <a:custGeom>
            <a:avLst/>
            <a:gdLst/>
            <a:ahLst/>
            <a:cxnLst>
              <a:cxn ang="0">
                <a:pos x="34" y="20"/>
              </a:cxn>
              <a:cxn ang="0">
                <a:pos x="36" y="21"/>
              </a:cxn>
              <a:cxn ang="0">
                <a:pos x="47" y="20"/>
              </a:cxn>
              <a:cxn ang="0">
                <a:pos x="52" y="19"/>
              </a:cxn>
              <a:cxn ang="0">
                <a:pos x="57" y="18"/>
              </a:cxn>
              <a:cxn ang="0">
                <a:pos x="59" y="19"/>
              </a:cxn>
              <a:cxn ang="0">
                <a:pos x="58" y="16"/>
              </a:cxn>
              <a:cxn ang="0">
                <a:pos x="58" y="9"/>
              </a:cxn>
              <a:cxn ang="0">
                <a:pos x="59" y="8"/>
              </a:cxn>
              <a:cxn ang="0">
                <a:pos x="55" y="3"/>
              </a:cxn>
              <a:cxn ang="0">
                <a:pos x="53" y="1"/>
              </a:cxn>
              <a:cxn ang="0">
                <a:pos x="50" y="1"/>
              </a:cxn>
              <a:cxn ang="0">
                <a:pos x="49" y="0"/>
              </a:cxn>
              <a:cxn ang="0">
                <a:pos x="49" y="0"/>
              </a:cxn>
              <a:cxn ang="0">
                <a:pos x="45" y="3"/>
              </a:cxn>
              <a:cxn ang="0">
                <a:pos x="40" y="3"/>
              </a:cxn>
              <a:cxn ang="0">
                <a:pos x="39" y="3"/>
              </a:cxn>
              <a:cxn ang="0">
                <a:pos x="39" y="3"/>
              </a:cxn>
              <a:cxn ang="0">
                <a:pos x="35" y="1"/>
              </a:cxn>
              <a:cxn ang="0">
                <a:pos x="32" y="0"/>
              </a:cxn>
              <a:cxn ang="0">
                <a:pos x="24" y="0"/>
              </a:cxn>
              <a:cxn ang="0">
                <a:pos x="22" y="0"/>
              </a:cxn>
              <a:cxn ang="0">
                <a:pos x="19" y="1"/>
              </a:cxn>
              <a:cxn ang="0">
                <a:pos x="17" y="3"/>
              </a:cxn>
              <a:cxn ang="0">
                <a:pos x="12" y="4"/>
              </a:cxn>
              <a:cxn ang="0">
                <a:pos x="11" y="3"/>
              </a:cxn>
              <a:cxn ang="0">
                <a:pos x="10" y="3"/>
              </a:cxn>
              <a:cxn ang="0">
                <a:pos x="8" y="6"/>
              </a:cxn>
              <a:cxn ang="0">
                <a:pos x="4" y="6"/>
              </a:cxn>
              <a:cxn ang="0">
                <a:pos x="0" y="9"/>
              </a:cxn>
              <a:cxn ang="0">
                <a:pos x="2" y="12"/>
              </a:cxn>
              <a:cxn ang="0">
                <a:pos x="4" y="17"/>
              </a:cxn>
              <a:cxn ang="0">
                <a:pos x="6" y="20"/>
              </a:cxn>
              <a:cxn ang="0">
                <a:pos x="15" y="21"/>
              </a:cxn>
              <a:cxn ang="0">
                <a:pos x="16" y="21"/>
              </a:cxn>
              <a:cxn ang="0">
                <a:pos x="23" y="23"/>
              </a:cxn>
              <a:cxn ang="0">
                <a:pos x="27" y="21"/>
              </a:cxn>
              <a:cxn ang="0">
                <a:pos x="31" y="23"/>
              </a:cxn>
              <a:cxn ang="0">
                <a:pos x="31" y="23"/>
              </a:cxn>
              <a:cxn ang="0">
                <a:pos x="31" y="23"/>
              </a:cxn>
              <a:cxn ang="0">
                <a:pos x="34" y="20"/>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446" name="Freeform 285"/>
          <p:cNvSpPr>
            <a:spLocks/>
          </p:cNvSpPr>
          <p:nvPr/>
        </p:nvSpPr>
        <p:spPr bwMode="auto">
          <a:xfrm>
            <a:off x="5503614" y="3336621"/>
            <a:ext cx="167054" cy="146050"/>
          </a:xfrm>
          <a:custGeom>
            <a:avLst/>
            <a:gdLst/>
            <a:ahLst/>
            <a:cxnLst>
              <a:cxn ang="0">
                <a:pos x="25" y="114"/>
              </a:cxn>
              <a:cxn ang="0">
                <a:pos x="61" y="96"/>
              </a:cxn>
              <a:cxn ang="0">
                <a:pos x="73" y="90"/>
              </a:cxn>
              <a:cxn ang="0">
                <a:pos x="115" y="66"/>
              </a:cxn>
              <a:cxn ang="0">
                <a:pos x="127" y="24"/>
              </a:cxn>
              <a:cxn ang="0">
                <a:pos x="139" y="6"/>
              </a:cxn>
              <a:cxn ang="0">
                <a:pos x="139" y="0"/>
              </a:cxn>
              <a:cxn ang="0">
                <a:pos x="115" y="6"/>
              </a:cxn>
              <a:cxn ang="0">
                <a:pos x="49" y="12"/>
              </a:cxn>
              <a:cxn ang="0">
                <a:pos x="37" y="6"/>
              </a:cxn>
              <a:cxn ang="0">
                <a:pos x="19" y="24"/>
              </a:cxn>
              <a:cxn ang="0">
                <a:pos x="19" y="24"/>
              </a:cxn>
              <a:cxn ang="0">
                <a:pos x="25" y="48"/>
              </a:cxn>
              <a:cxn ang="0">
                <a:pos x="0" y="102"/>
              </a:cxn>
              <a:cxn ang="0">
                <a:pos x="13" y="102"/>
              </a:cxn>
              <a:cxn ang="0">
                <a:pos x="25" y="114"/>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rgbClr val="709CCA"/>
          </a:solidFill>
          <a:ln w="9525">
            <a:solidFill>
              <a:schemeClr val="bg1"/>
            </a:solidFill>
            <a:round/>
            <a:headEnd/>
            <a:tailEnd/>
          </a:ln>
        </p:spPr>
        <p:txBody>
          <a:bodyPr/>
          <a:lstStyle/>
          <a:p>
            <a:endParaRPr lang="en-GB"/>
          </a:p>
        </p:txBody>
      </p:sp>
      <p:sp>
        <p:nvSpPr>
          <p:cNvPr id="447" name="Freeform 286"/>
          <p:cNvSpPr>
            <a:spLocks/>
          </p:cNvSpPr>
          <p:nvPr/>
        </p:nvSpPr>
        <p:spPr bwMode="auto">
          <a:xfrm>
            <a:off x="5481632" y="3452510"/>
            <a:ext cx="117231"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709CCA"/>
          </a:solidFill>
          <a:ln w="9525">
            <a:solidFill>
              <a:schemeClr val="bg1"/>
            </a:solidFill>
            <a:round/>
            <a:headEnd/>
            <a:tailEnd/>
          </a:ln>
        </p:spPr>
        <p:txBody>
          <a:bodyPr/>
          <a:lstStyle/>
          <a:p>
            <a:endParaRPr lang="en-GB"/>
          </a:p>
        </p:txBody>
      </p:sp>
      <p:sp>
        <p:nvSpPr>
          <p:cNvPr id="448" name="Freeform 287"/>
          <p:cNvSpPr>
            <a:spLocks/>
          </p:cNvSpPr>
          <p:nvPr/>
        </p:nvSpPr>
        <p:spPr bwMode="auto">
          <a:xfrm>
            <a:off x="5481632" y="3452510"/>
            <a:ext cx="117231"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rgbClr val="709CCA"/>
          </a:solidFill>
          <a:ln w="9525">
            <a:solidFill>
              <a:schemeClr val="bg1"/>
            </a:solidFill>
            <a:round/>
            <a:headEnd/>
            <a:tailEnd/>
          </a:ln>
        </p:spPr>
        <p:txBody>
          <a:bodyPr/>
          <a:lstStyle/>
          <a:p>
            <a:endParaRPr lang="en-GB"/>
          </a:p>
        </p:txBody>
      </p:sp>
      <p:sp>
        <p:nvSpPr>
          <p:cNvPr id="449" name="Freeform 288"/>
          <p:cNvSpPr>
            <a:spLocks/>
          </p:cNvSpPr>
          <p:nvPr/>
        </p:nvSpPr>
        <p:spPr bwMode="auto">
          <a:xfrm>
            <a:off x="5887545" y="3671585"/>
            <a:ext cx="109903" cy="77787"/>
          </a:xfrm>
          <a:custGeom>
            <a:avLst/>
            <a:gdLst/>
            <a:ahLst/>
            <a:cxnLst>
              <a:cxn ang="0">
                <a:pos x="18" y="48"/>
              </a:cxn>
              <a:cxn ang="0">
                <a:pos x="66" y="60"/>
              </a:cxn>
              <a:cxn ang="0">
                <a:pos x="78" y="30"/>
              </a:cxn>
              <a:cxn ang="0">
                <a:pos x="90" y="24"/>
              </a:cxn>
              <a:cxn ang="0">
                <a:pos x="84" y="0"/>
              </a:cxn>
              <a:cxn ang="0">
                <a:pos x="30" y="18"/>
              </a:cxn>
              <a:cxn ang="0">
                <a:pos x="6" y="6"/>
              </a:cxn>
              <a:cxn ang="0">
                <a:pos x="0" y="24"/>
              </a:cxn>
              <a:cxn ang="0">
                <a:pos x="18" y="48"/>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450" name="Freeform 289"/>
          <p:cNvSpPr>
            <a:spLocks/>
          </p:cNvSpPr>
          <p:nvPr/>
        </p:nvSpPr>
        <p:spPr bwMode="auto">
          <a:xfrm>
            <a:off x="5903664" y="3701746"/>
            <a:ext cx="172915" cy="217488"/>
          </a:xfrm>
          <a:custGeom>
            <a:avLst/>
            <a:gdLst/>
            <a:ahLst/>
            <a:cxnLst>
              <a:cxn ang="0">
                <a:pos x="9" y="6"/>
              </a:cxn>
              <a:cxn ang="0">
                <a:pos x="10" y="6"/>
              </a:cxn>
              <a:cxn ang="0">
                <a:pos x="9" y="13"/>
              </a:cxn>
              <a:cxn ang="0">
                <a:pos x="4" y="17"/>
              </a:cxn>
              <a:cxn ang="0">
                <a:pos x="0" y="18"/>
              </a:cxn>
              <a:cxn ang="0">
                <a:pos x="1" y="21"/>
              </a:cxn>
              <a:cxn ang="0">
                <a:pos x="4" y="28"/>
              </a:cxn>
              <a:cxn ang="0">
                <a:pos x="11" y="23"/>
              </a:cxn>
              <a:cxn ang="0">
                <a:pos x="17" y="15"/>
              </a:cxn>
              <a:cxn ang="0">
                <a:pos x="20" y="11"/>
              </a:cxn>
              <a:cxn ang="0">
                <a:pos x="24" y="7"/>
              </a:cxn>
              <a:cxn ang="0">
                <a:pos x="16" y="1"/>
              </a:cxn>
              <a:cxn ang="0">
                <a:pos x="13" y="0"/>
              </a:cxn>
              <a:cxn ang="0">
                <a:pos x="13" y="0"/>
              </a:cxn>
              <a:cxn ang="0">
                <a:pos x="11" y="1"/>
              </a:cxn>
              <a:cxn ang="0">
                <a:pos x="9" y="6"/>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451" name="Freeform 290"/>
          <p:cNvSpPr>
            <a:spLocks/>
          </p:cNvSpPr>
          <p:nvPr/>
        </p:nvSpPr>
        <p:spPr bwMode="auto">
          <a:xfrm>
            <a:off x="5686786" y="3841446"/>
            <a:ext cx="244720" cy="165100"/>
          </a:xfrm>
          <a:custGeom>
            <a:avLst/>
            <a:gdLst/>
            <a:ahLst/>
            <a:cxnLst>
              <a:cxn ang="0">
                <a:pos x="30" y="0"/>
              </a:cxn>
              <a:cxn ang="0">
                <a:pos x="18" y="4"/>
              </a:cxn>
              <a:cxn ang="0">
                <a:pos x="14" y="7"/>
              </a:cxn>
              <a:cxn ang="0">
                <a:pos x="3" y="7"/>
              </a:cxn>
              <a:cxn ang="0">
                <a:pos x="0" y="8"/>
              </a:cxn>
              <a:cxn ang="0">
                <a:pos x="1" y="12"/>
              </a:cxn>
              <a:cxn ang="0">
                <a:pos x="5" y="21"/>
              </a:cxn>
              <a:cxn ang="0">
                <a:pos x="12" y="19"/>
              </a:cxn>
              <a:cxn ang="0">
                <a:pos x="15" y="19"/>
              </a:cxn>
              <a:cxn ang="0">
                <a:pos x="19" y="15"/>
              </a:cxn>
              <a:cxn ang="0">
                <a:pos x="25" y="13"/>
              </a:cxn>
              <a:cxn ang="0">
                <a:pos x="34" y="10"/>
              </a:cxn>
              <a:cxn ang="0">
                <a:pos x="31" y="3"/>
              </a:cxn>
              <a:cxn ang="0">
                <a:pos x="30" y="0"/>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709CCA"/>
          </a:solidFill>
          <a:ln w="9525">
            <a:solidFill>
              <a:schemeClr val="bg1"/>
            </a:solidFill>
            <a:round/>
            <a:headEnd/>
            <a:tailEnd/>
          </a:ln>
        </p:spPr>
        <p:txBody>
          <a:bodyPr/>
          <a:lstStyle/>
          <a:p>
            <a:endParaRPr lang="en-GB"/>
          </a:p>
        </p:txBody>
      </p:sp>
      <p:sp>
        <p:nvSpPr>
          <p:cNvPr id="452" name="Freeform 291"/>
          <p:cNvSpPr>
            <a:spLocks/>
          </p:cNvSpPr>
          <p:nvPr/>
        </p:nvSpPr>
        <p:spPr bwMode="auto">
          <a:xfrm>
            <a:off x="5513871" y="3482672"/>
            <a:ext cx="454269" cy="422275"/>
          </a:xfrm>
          <a:custGeom>
            <a:avLst/>
            <a:gdLst/>
            <a:ahLst/>
            <a:cxnLst>
              <a:cxn ang="0">
                <a:pos x="63" y="34"/>
              </a:cxn>
              <a:cxn ang="0">
                <a:pos x="55" y="32"/>
              </a:cxn>
              <a:cxn ang="0">
                <a:pos x="52" y="28"/>
              </a:cxn>
              <a:cxn ang="0">
                <a:pos x="53" y="25"/>
              </a:cxn>
              <a:cxn ang="0">
                <a:pos x="52" y="25"/>
              </a:cxn>
              <a:cxn ang="0">
                <a:pos x="48" y="23"/>
              </a:cxn>
              <a:cxn ang="0">
                <a:pos x="46" y="17"/>
              </a:cxn>
              <a:cxn ang="0">
                <a:pos x="42" y="13"/>
              </a:cxn>
              <a:cxn ang="0">
                <a:pos x="42" y="12"/>
              </a:cxn>
              <a:cxn ang="0">
                <a:pos x="39" y="12"/>
              </a:cxn>
              <a:cxn ang="0">
                <a:pos x="36" y="10"/>
              </a:cxn>
              <a:cxn ang="0">
                <a:pos x="28" y="9"/>
              </a:cxn>
              <a:cxn ang="0">
                <a:pos x="25" y="6"/>
              </a:cxn>
              <a:cxn ang="0">
                <a:pos x="15" y="1"/>
              </a:cxn>
              <a:cxn ang="0">
                <a:pos x="11" y="0"/>
              </a:cxn>
              <a:cxn ang="0">
                <a:pos x="12" y="0"/>
              </a:cxn>
              <a:cxn ang="0">
                <a:pos x="10" y="1"/>
              </a:cxn>
              <a:cxn ang="0">
                <a:pos x="6" y="2"/>
              </a:cxn>
              <a:cxn ang="0">
                <a:pos x="8" y="7"/>
              </a:cxn>
              <a:cxn ang="0">
                <a:pos x="7" y="9"/>
              </a:cxn>
              <a:cxn ang="0">
                <a:pos x="4" y="9"/>
              </a:cxn>
              <a:cxn ang="0">
                <a:pos x="2" y="11"/>
              </a:cxn>
              <a:cxn ang="0">
                <a:pos x="0" y="11"/>
              </a:cxn>
              <a:cxn ang="0">
                <a:pos x="2" y="15"/>
              </a:cxn>
              <a:cxn ang="0">
                <a:pos x="9" y="29"/>
              </a:cxn>
              <a:cxn ang="0">
                <a:pos x="13" y="33"/>
              </a:cxn>
              <a:cxn ang="0">
                <a:pos x="15" y="39"/>
              </a:cxn>
              <a:cxn ang="0">
                <a:pos x="17" y="46"/>
              </a:cxn>
              <a:cxn ang="0">
                <a:pos x="24" y="53"/>
              </a:cxn>
              <a:cxn ang="0">
                <a:pos x="24" y="54"/>
              </a:cxn>
              <a:cxn ang="0">
                <a:pos x="27" y="53"/>
              </a:cxn>
              <a:cxn ang="0">
                <a:pos x="38" y="53"/>
              </a:cxn>
              <a:cxn ang="0">
                <a:pos x="42" y="50"/>
              </a:cxn>
              <a:cxn ang="0">
                <a:pos x="54" y="46"/>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453" name="Freeform 292"/>
          <p:cNvSpPr>
            <a:spLocks/>
          </p:cNvSpPr>
          <p:nvPr/>
        </p:nvSpPr>
        <p:spPr bwMode="auto">
          <a:xfrm>
            <a:off x="5903663" y="3749372"/>
            <a:ext cx="71804" cy="92075"/>
          </a:xfrm>
          <a:custGeom>
            <a:avLst/>
            <a:gdLst/>
            <a:ahLst/>
            <a:cxnLst>
              <a:cxn ang="0">
                <a:pos x="0" y="12"/>
              </a:cxn>
              <a:cxn ang="0">
                <a:pos x="4" y="11"/>
              </a:cxn>
              <a:cxn ang="0">
                <a:pos x="9" y="7"/>
              </a:cxn>
              <a:cxn ang="0">
                <a:pos x="10" y="0"/>
              </a:cxn>
              <a:cxn ang="0">
                <a:pos x="9" y="0"/>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709CCA"/>
          </a:solidFill>
          <a:ln w="9525">
            <a:solidFill>
              <a:schemeClr val="bg1"/>
            </a:solidFill>
            <a:round/>
            <a:headEnd/>
            <a:tailEnd/>
          </a:ln>
        </p:spPr>
        <p:txBody>
          <a:bodyPr/>
          <a:lstStyle/>
          <a:p>
            <a:endParaRPr lang="en-GB"/>
          </a:p>
        </p:txBody>
      </p:sp>
      <p:sp>
        <p:nvSpPr>
          <p:cNvPr id="454" name="Freeform 293"/>
          <p:cNvSpPr>
            <a:spLocks/>
          </p:cNvSpPr>
          <p:nvPr/>
        </p:nvSpPr>
        <p:spPr bwMode="auto">
          <a:xfrm>
            <a:off x="5591537" y="3327097"/>
            <a:ext cx="230065" cy="250825"/>
          </a:xfrm>
          <a:custGeom>
            <a:avLst/>
            <a:gdLst/>
            <a:ahLst/>
            <a:cxnLst>
              <a:cxn ang="0">
                <a:pos x="168" y="120"/>
              </a:cxn>
              <a:cxn ang="0">
                <a:pos x="132" y="90"/>
              </a:cxn>
              <a:cxn ang="0">
                <a:pos x="132" y="66"/>
              </a:cxn>
              <a:cxn ang="0">
                <a:pos x="138" y="42"/>
              </a:cxn>
              <a:cxn ang="0">
                <a:pos x="114" y="6"/>
              </a:cxn>
              <a:cxn ang="0">
                <a:pos x="102" y="0"/>
              </a:cxn>
              <a:cxn ang="0">
                <a:pos x="72" y="6"/>
              </a:cxn>
              <a:cxn ang="0">
                <a:pos x="66" y="6"/>
              </a:cxn>
              <a:cxn ang="0">
                <a:pos x="66" y="12"/>
              </a:cxn>
              <a:cxn ang="0">
                <a:pos x="54" y="30"/>
              </a:cxn>
              <a:cxn ang="0">
                <a:pos x="42" y="72"/>
              </a:cxn>
              <a:cxn ang="0">
                <a:pos x="0" y="96"/>
              </a:cxn>
              <a:cxn ang="0">
                <a:pos x="0" y="120"/>
              </a:cxn>
              <a:cxn ang="0">
                <a:pos x="24" y="126"/>
              </a:cxn>
              <a:cxn ang="0">
                <a:pos x="84" y="156"/>
              </a:cxn>
              <a:cxn ang="0">
                <a:pos x="102" y="174"/>
              </a:cxn>
              <a:cxn ang="0">
                <a:pos x="150" y="180"/>
              </a:cxn>
              <a:cxn ang="0">
                <a:pos x="168" y="192"/>
              </a:cxn>
              <a:cxn ang="0">
                <a:pos x="186" y="192"/>
              </a:cxn>
              <a:cxn ang="0">
                <a:pos x="180" y="180"/>
              </a:cxn>
              <a:cxn ang="0">
                <a:pos x="192" y="174"/>
              </a:cxn>
              <a:cxn ang="0">
                <a:pos x="180" y="150"/>
              </a:cxn>
              <a:cxn ang="0">
                <a:pos x="168" y="120"/>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709CCA"/>
          </a:solidFill>
          <a:ln w="9525">
            <a:solidFill>
              <a:schemeClr val="bg1"/>
            </a:solidFill>
            <a:round/>
            <a:headEnd/>
            <a:tailEnd/>
          </a:ln>
        </p:spPr>
        <p:txBody>
          <a:bodyPr/>
          <a:lstStyle/>
          <a:p>
            <a:endParaRPr lang="en-GB"/>
          </a:p>
        </p:txBody>
      </p:sp>
      <p:sp>
        <p:nvSpPr>
          <p:cNvPr id="455" name="Freeform 294"/>
          <p:cNvSpPr>
            <a:spLocks/>
          </p:cNvSpPr>
          <p:nvPr/>
        </p:nvSpPr>
        <p:spPr bwMode="auto">
          <a:xfrm>
            <a:off x="5723421" y="3258835"/>
            <a:ext cx="433754" cy="427037"/>
          </a:xfrm>
          <a:custGeom>
            <a:avLst/>
            <a:gdLst/>
            <a:ahLst/>
            <a:cxnLst>
              <a:cxn ang="0">
                <a:pos x="53" y="38"/>
              </a:cxn>
              <a:cxn ang="0">
                <a:pos x="53" y="38"/>
              </a:cxn>
              <a:cxn ang="0">
                <a:pos x="55" y="32"/>
              </a:cxn>
              <a:cxn ang="0">
                <a:pos x="51" y="30"/>
              </a:cxn>
              <a:cxn ang="0">
                <a:pos x="51" y="25"/>
              </a:cxn>
              <a:cxn ang="0">
                <a:pos x="52" y="21"/>
              </a:cxn>
              <a:cxn ang="0">
                <a:pos x="53" y="12"/>
              </a:cxn>
              <a:cxn ang="0">
                <a:pos x="49" y="11"/>
              </a:cxn>
              <a:cxn ang="0">
                <a:pos x="45" y="8"/>
              </a:cxn>
              <a:cxn ang="0">
                <a:pos x="40" y="5"/>
              </a:cxn>
              <a:cxn ang="0">
                <a:pos x="36" y="6"/>
              </a:cxn>
              <a:cxn ang="0">
                <a:pos x="31" y="8"/>
              </a:cxn>
              <a:cxn ang="0">
                <a:pos x="30" y="10"/>
              </a:cxn>
              <a:cxn ang="0">
                <a:pos x="26" y="11"/>
              </a:cxn>
              <a:cxn ang="0">
                <a:pos x="22" y="11"/>
              </a:cxn>
              <a:cxn ang="0">
                <a:pos x="19" y="9"/>
              </a:cxn>
              <a:cxn ang="0">
                <a:pos x="15" y="9"/>
              </a:cxn>
              <a:cxn ang="0">
                <a:pos x="15" y="6"/>
              </a:cxn>
              <a:cxn ang="0">
                <a:pos x="12" y="4"/>
              </a:cxn>
              <a:cxn ang="0">
                <a:pos x="12" y="2"/>
              </a:cxn>
              <a:cxn ang="0">
                <a:pos x="10" y="0"/>
              </a:cxn>
              <a:cxn ang="0">
                <a:pos x="6" y="3"/>
              </a:cxn>
              <a:cxn ang="0">
                <a:pos x="3" y="2"/>
              </a:cxn>
              <a:cxn ang="0">
                <a:pos x="0" y="0"/>
              </a:cxn>
              <a:cxn ang="0">
                <a:pos x="0" y="0"/>
              </a:cxn>
              <a:cxn ang="0">
                <a:pos x="0" y="7"/>
              </a:cxn>
              <a:cxn ang="0">
                <a:pos x="1" y="10"/>
              </a:cxn>
              <a:cxn ang="0">
                <a:pos x="1" y="10"/>
              </a:cxn>
              <a:cxn ang="0">
                <a:pos x="5" y="16"/>
              </a:cxn>
              <a:cxn ang="0">
                <a:pos x="4" y="20"/>
              </a:cxn>
              <a:cxn ang="0">
                <a:pos x="4" y="24"/>
              </a:cxn>
              <a:cxn ang="0">
                <a:pos x="10" y="29"/>
              </a:cxn>
              <a:cxn ang="0">
                <a:pos x="12" y="34"/>
              </a:cxn>
              <a:cxn ang="0">
                <a:pos x="14" y="38"/>
              </a:cxn>
              <a:cxn ang="0">
                <a:pos x="15" y="36"/>
              </a:cxn>
              <a:cxn ang="0">
                <a:pos x="19" y="39"/>
              </a:cxn>
              <a:cxn ang="0">
                <a:pos x="23" y="44"/>
              </a:cxn>
              <a:cxn ang="0">
                <a:pos x="28" y="48"/>
              </a:cxn>
              <a:cxn ang="0">
                <a:pos x="34" y="49"/>
              </a:cxn>
              <a:cxn ang="0">
                <a:pos x="39" y="48"/>
              </a:cxn>
              <a:cxn ang="0">
                <a:pos x="42" y="52"/>
              </a:cxn>
              <a:cxn ang="0">
                <a:pos x="53" y="55"/>
              </a:cxn>
              <a:cxn ang="0">
                <a:pos x="55" y="55"/>
              </a:cxn>
              <a:cxn ang="0">
                <a:pos x="55" y="51"/>
              </a:cxn>
              <a:cxn ang="0">
                <a:pos x="60" y="49"/>
              </a:cxn>
              <a:cxn ang="0">
                <a:pos x="59" y="46"/>
              </a:cxn>
              <a:cxn ang="0">
                <a:pos x="58" y="44"/>
              </a:cxn>
              <a:cxn ang="0">
                <a:pos x="54" y="40"/>
              </a:cxn>
              <a:cxn ang="0">
                <a:pos x="53" y="38"/>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456" name="Freeform 295"/>
          <p:cNvSpPr>
            <a:spLocks/>
          </p:cNvSpPr>
          <p:nvPr/>
        </p:nvSpPr>
        <p:spPr bwMode="auto">
          <a:xfrm>
            <a:off x="6105886" y="3344559"/>
            <a:ext cx="376604" cy="381000"/>
          </a:xfrm>
          <a:custGeom>
            <a:avLst/>
            <a:gdLst/>
            <a:ahLst/>
            <a:cxnLst>
              <a:cxn ang="0">
                <a:pos x="28" y="47"/>
              </a:cxn>
              <a:cxn ang="0">
                <a:pos x="32" y="45"/>
              </a:cxn>
              <a:cxn ang="0">
                <a:pos x="29" y="41"/>
              </a:cxn>
              <a:cxn ang="0">
                <a:pos x="27" y="37"/>
              </a:cxn>
              <a:cxn ang="0">
                <a:pos x="30" y="34"/>
              </a:cxn>
              <a:cxn ang="0">
                <a:pos x="34" y="34"/>
              </a:cxn>
              <a:cxn ang="0">
                <a:pos x="40" y="25"/>
              </a:cxn>
              <a:cxn ang="0">
                <a:pos x="42" y="21"/>
              </a:cxn>
              <a:cxn ang="0">
                <a:pos x="44" y="16"/>
              </a:cxn>
              <a:cxn ang="0">
                <a:pos x="41" y="14"/>
              </a:cxn>
              <a:cxn ang="0">
                <a:pos x="41" y="9"/>
              </a:cxn>
              <a:cxn ang="0">
                <a:pos x="52" y="7"/>
              </a:cxn>
              <a:cxn ang="0">
                <a:pos x="51" y="6"/>
              </a:cxn>
              <a:cxn ang="0">
                <a:pos x="47" y="1"/>
              </a:cxn>
              <a:cxn ang="0">
                <a:pos x="44" y="0"/>
              </a:cxn>
              <a:cxn ang="0">
                <a:pos x="37" y="1"/>
              </a:cxn>
              <a:cxn ang="0">
                <a:pos x="32" y="3"/>
              </a:cxn>
              <a:cxn ang="0">
                <a:pos x="32" y="6"/>
              </a:cxn>
              <a:cxn ang="0">
                <a:pos x="30" y="11"/>
              </a:cxn>
              <a:cxn ang="0">
                <a:pos x="28" y="12"/>
              </a:cxn>
              <a:cxn ang="0">
                <a:pos x="28" y="14"/>
              </a:cxn>
              <a:cxn ang="0">
                <a:pos x="27" y="15"/>
              </a:cxn>
              <a:cxn ang="0">
                <a:pos x="26" y="19"/>
              </a:cxn>
              <a:cxn ang="0">
                <a:pos x="20" y="21"/>
              </a:cxn>
              <a:cxn ang="0">
                <a:pos x="17" y="23"/>
              </a:cxn>
              <a:cxn ang="0">
                <a:pos x="14" y="28"/>
              </a:cxn>
              <a:cxn ang="0">
                <a:pos x="8" y="28"/>
              </a:cxn>
              <a:cxn ang="0">
                <a:pos x="4" y="27"/>
              </a:cxn>
              <a:cxn ang="0">
                <a:pos x="0" y="27"/>
              </a:cxn>
              <a:cxn ang="0">
                <a:pos x="1" y="29"/>
              </a:cxn>
              <a:cxn ang="0">
                <a:pos x="5" y="33"/>
              </a:cxn>
              <a:cxn ang="0">
                <a:pos x="6" y="35"/>
              </a:cxn>
              <a:cxn ang="0">
                <a:pos x="7" y="38"/>
              </a:cxn>
              <a:cxn ang="0">
                <a:pos x="2" y="40"/>
              </a:cxn>
              <a:cxn ang="0">
                <a:pos x="2" y="44"/>
              </a:cxn>
              <a:cxn ang="0">
                <a:pos x="7" y="43"/>
              </a:cxn>
              <a:cxn ang="0">
                <a:pos x="18" y="43"/>
              </a:cxn>
              <a:cxn ang="0">
                <a:pos x="22" y="49"/>
              </a:cxn>
              <a:cxn ang="0">
                <a:pos x="24" y="48"/>
              </a:cxn>
              <a:cxn ang="0">
                <a:pos x="28" y="47"/>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457" name="Freeform 296"/>
          <p:cNvSpPr>
            <a:spLocks/>
          </p:cNvSpPr>
          <p:nvPr/>
        </p:nvSpPr>
        <p:spPr bwMode="auto">
          <a:xfrm>
            <a:off x="6264148" y="3382659"/>
            <a:ext cx="668215" cy="742950"/>
          </a:xfrm>
          <a:custGeom>
            <a:avLst/>
            <a:gdLst/>
            <a:ahLst/>
            <a:cxnLst>
              <a:cxn ang="0">
                <a:pos x="511" y="234"/>
              </a:cxn>
              <a:cxn ang="0">
                <a:pos x="547" y="180"/>
              </a:cxn>
              <a:cxn ang="0">
                <a:pos x="553" y="168"/>
              </a:cxn>
              <a:cxn ang="0">
                <a:pos x="499" y="150"/>
              </a:cxn>
              <a:cxn ang="0">
                <a:pos x="456" y="192"/>
              </a:cxn>
              <a:cxn ang="0">
                <a:pos x="408" y="192"/>
              </a:cxn>
              <a:cxn ang="0">
                <a:pos x="378" y="180"/>
              </a:cxn>
              <a:cxn ang="0">
                <a:pos x="354" y="198"/>
              </a:cxn>
              <a:cxn ang="0">
                <a:pos x="288" y="186"/>
              </a:cxn>
              <a:cxn ang="0">
                <a:pos x="246" y="120"/>
              </a:cxn>
              <a:cxn ang="0">
                <a:pos x="204" y="84"/>
              </a:cxn>
              <a:cxn ang="0">
                <a:pos x="210" y="48"/>
              </a:cxn>
              <a:cxn ang="0">
                <a:pos x="228" y="0"/>
              </a:cxn>
              <a:cxn ang="0">
                <a:pos x="168" y="0"/>
              </a:cxn>
              <a:cxn ang="0">
                <a:pos x="180" y="12"/>
              </a:cxn>
              <a:cxn ang="0">
                <a:pos x="114" y="54"/>
              </a:cxn>
              <a:cxn ang="0">
                <a:pos x="120" y="96"/>
              </a:cxn>
              <a:cxn ang="0">
                <a:pos x="72" y="174"/>
              </a:cxn>
              <a:cxn ang="0">
                <a:pos x="30" y="192"/>
              </a:cxn>
              <a:cxn ang="0">
                <a:pos x="60" y="240"/>
              </a:cxn>
              <a:cxn ang="0">
                <a:pos x="12" y="258"/>
              </a:cxn>
              <a:cxn ang="0">
                <a:pos x="0" y="264"/>
              </a:cxn>
              <a:cxn ang="0">
                <a:pos x="42" y="318"/>
              </a:cxn>
              <a:cxn ang="0">
                <a:pos x="90" y="408"/>
              </a:cxn>
              <a:cxn ang="0">
                <a:pos x="138" y="511"/>
              </a:cxn>
              <a:cxn ang="0">
                <a:pos x="174" y="571"/>
              </a:cxn>
              <a:cxn ang="0">
                <a:pos x="216" y="523"/>
              </a:cxn>
              <a:cxn ang="0">
                <a:pos x="228" y="457"/>
              </a:cxn>
              <a:cxn ang="0">
                <a:pos x="276" y="384"/>
              </a:cxn>
              <a:cxn ang="0">
                <a:pos x="342" y="330"/>
              </a:cxn>
              <a:cxn ang="0">
                <a:pos x="390" y="294"/>
              </a:cxn>
              <a:cxn ang="0">
                <a:pos x="372" y="234"/>
              </a:cxn>
              <a:cxn ang="0">
                <a:pos x="384" y="216"/>
              </a:cxn>
              <a:cxn ang="0">
                <a:pos x="420" y="228"/>
              </a:cxn>
              <a:cxn ang="0">
                <a:pos x="450" y="246"/>
              </a:cxn>
              <a:cxn ang="0">
                <a:pos x="462" y="264"/>
              </a:cxn>
              <a:cxn ang="0">
                <a:pos x="462" y="306"/>
              </a:cxn>
              <a:cxn ang="0">
                <a:pos x="493" y="252"/>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458" name="Freeform 297"/>
          <p:cNvSpPr>
            <a:spLocks/>
          </p:cNvSpPr>
          <p:nvPr/>
        </p:nvSpPr>
        <p:spPr bwMode="auto">
          <a:xfrm>
            <a:off x="6092698" y="3298521"/>
            <a:ext cx="332642" cy="263525"/>
          </a:xfrm>
          <a:custGeom>
            <a:avLst/>
            <a:gdLst/>
            <a:ahLst/>
            <a:cxnLst>
              <a:cxn ang="0">
                <a:pos x="42" y="3"/>
              </a:cxn>
              <a:cxn ang="0">
                <a:pos x="38" y="4"/>
              </a:cxn>
              <a:cxn ang="0">
                <a:pos x="35" y="4"/>
              </a:cxn>
              <a:cxn ang="0">
                <a:pos x="34" y="1"/>
              </a:cxn>
              <a:cxn ang="0">
                <a:pos x="33" y="0"/>
              </a:cxn>
              <a:cxn ang="0">
                <a:pos x="30" y="3"/>
              </a:cxn>
              <a:cxn ang="0">
                <a:pos x="28" y="5"/>
              </a:cxn>
              <a:cxn ang="0">
                <a:pos x="24" y="6"/>
              </a:cxn>
              <a:cxn ang="0">
                <a:pos x="22" y="4"/>
              </a:cxn>
              <a:cxn ang="0">
                <a:pos x="19" y="4"/>
              </a:cxn>
              <a:cxn ang="0">
                <a:pos x="15" y="3"/>
              </a:cxn>
              <a:cxn ang="0">
                <a:pos x="14" y="8"/>
              </a:cxn>
              <a:cxn ang="0">
                <a:pos x="9" y="10"/>
              </a:cxn>
              <a:cxn ang="0">
                <a:pos x="7" y="12"/>
              </a:cxn>
              <a:cxn ang="0">
                <a:pos x="4" y="11"/>
              </a:cxn>
              <a:cxn ang="0">
                <a:pos x="2" y="10"/>
              </a:cxn>
              <a:cxn ang="0">
                <a:pos x="1" y="16"/>
              </a:cxn>
              <a:cxn ang="0">
                <a:pos x="0" y="20"/>
              </a:cxn>
              <a:cxn ang="0">
                <a:pos x="0" y="25"/>
              </a:cxn>
              <a:cxn ang="0">
                <a:pos x="4" y="27"/>
              </a:cxn>
              <a:cxn ang="0">
                <a:pos x="2" y="33"/>
              </a:cxn>
              <a:cxn ang="0">
                <a:pos x="2" y="33"/>
              </a:cxn>
              <a:cxn ang="0">
                <a:pos x="6" y="33"/>
              </a:cxn>
              <a:cxn ang="0">
                <a:pos x="10" y="34"/>
              </a:cxn>
              <a:cxn ang="0">
                <a:pos x="16" y="34"/>
              </a:cxn>
              <a:cxn ang="0">
                <a:pos x="19" y="29"/>
              </a:cxn>
              <a:cxn ang="0">
                <a:pos x="22" y="27"/>
              </a:cxn>
              <a:cxn ang="0">
                <a:pos x="28" y="25"/>
              </a:cxn>
              <a:cxn ang="0">
                <a:pos x="29" y="21"/>
              </a:cxn>
              <a:cxn ang="0">
                <a:pos x="30" y="20"/>
              </a:cxn>
              <a:cxn ang="0">
                <a:pos x="30" y="18"/>
              </a:cxn>
              <a:cxn ang="0">
                <a:pos x="32" y="17"/>
              </a:cxn>
              <a:cxn ang="0">
                <a:pos x="34" y="12"/>
              </a:cxn>
              <a:cxn ang="0">
                <a:pos x="34" y="9"/>
              </a:cxn>
              <a:cxn ang="0">
                <a:pos x="39" y="7"/>
              </a:cxn>
              <a:cxn ang="0">
                <a:pos x="46" y="6"/>
              </a:cxn>
              <a:cxn ang="0">
                <a:pos x="44" y="3"/>
              </a:cxn>
              <a:cxn ang="0">
                <a:pos x="42" y="3"/>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709CCA"/>
          </a:solidFill>
          <a:ln w="9525">
            <a:solidFill>
              <a:schemeClr val="bg1"/>
            </a:solidFill>
            <a:round/>
            <a:headEnd/>
            <a:tailEnd/>
          </a:ln>
        </p:spPr>
        <p:txBody>
          <a:bodyPr/>
          <a:lstStyle/>
          <a:p>
            <a:endParaRPr lang="en-GB"/>
          </a:p>
        </p:txBody>
      </p:sp>
      <p:sp>
        <p:nvSpPr>
          <p:cNvPr id="459" name="Freeform 299"/>
          <p:cNvSpPr>
            <a:spLocks/>
          </p:cNvSpPr>
          <p:nvPr/>
        </p:nvSpPr>
        <p:spPr bwMode="auto">
          <a:xfrm>
            <a:off x="5176833" y="2633359"/>
            <a:ext cx="146538" cy="107950"/>
          </a:xfrm>
          <a:custGeom>
            <a:avLst/>
            <a:gdLst/>
            <a:ahLst/>
            <a:cxnLst>
              <a:cxn ang="0">
                <a:pos x="19" y="4"/>
              </a:cxn>
              <a:cxn ang="0">
                <a:pos x="17" y="2"/>
              </a:cxn>
              <a:cxn ang="0">
                <a:pos x="15" y="0"/>
              </a:cxn>
              <a:cxn ang="0">
                <a:pos x="13" y="1"/>
              </a:cxn>
              <a:cxn ang="0">
                <a:pos x="9" y="0"/>
              </a:cxn>
              <a:cxn ang="0">
                <a:pos x="5" y="0"/>
              </a:cxn>
              <a:cxn ang="0">
                <a:pos x="1" y="1"/>
              </a:cxn>
              <a:cxn ang="0">
                <a:pos x="1" y="5"/>
              </a:cxn>
              <a:cxn ang="0">
                <a:pos x="0" y="6"/>
              </a:cxn>
              <a:cxn ang="0">
                <a:pos x="2" y="6"/>
              </a:cxn>
              <a:cxn ang="0">
                <a:pos x="4" y="7"/>
              </a:cxn>
              <a:cxn ang="0">
                <a:pos x="6" y="8"/>
              </a:cxn>
              <a:cxn ang="0">
                <a:pos x="7" y="10"/>
              </a:cxn>
              <a:cxn ang="0">
                <a:pos x="6" y="12"/>
              </a:cxn>
              <a:cxn ang="0">
                <a:pos x="7" y="12"/>
              </a:cxn>
              <a:cxn ang="0">
                <a:pos x="9" y="14"/>
              </a:cxn>
              <a:cxn ang="0">
                <a:pos x="11" y="13"/>
              </a:cxn>
              <a:cxn ang="0">
                <a:pos x="13" y="12"/>
              </a:cxn>
              <a:cxn ang="0">
                <a:pos x="16" y="12"/>
              </a:cxn>
              <a:cxn ang="0">
                <a:pos x="16" y="9"/>
              </a:cxn>
              <a:cxn ang="0">
                <a:pos x="18" y="7"/>
              </a:cxn>
              <a:cxn ang="0">
                <a:pos x="20" y="4"/>
              </a:cxn>
              <a:cxn ang="0">
                <a:pos x="19" y="4"/>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460" name="Freeform 300"/>
          <p:cNvSpPr>
            <a:spLocks/>
          </p:cNvSpPr>
          <p:nvPr/>
        </p:nvSpPr>
        <p:spPr bwMode="auto">
          <a:xfrm>
            <a:off x="5241310" y="2484134"/>
            <a:ext cx="109904" cy="101600"/>
          </a:xfrm>
          <a:custGeom>
            <a:avLst/>
            <a:gdLst/>
            <a:ahLst/>
            <a:cxnLst>
              <a:cxn ang="0">
                <a:pos x="54" y="66"/>
              </a:cxn>
              <a:cxn ang="0">
                <a:pos x="78" y="78"/>
              </a:cxn>
              <a:cxn ang="0">
                <a:pos x="84" y="42"/>
              </a:cxn>
              <a:cxn ang="0">
                <a:pos x="84" y="30"/>
              </a:cxn>
              <a:cxn ang="0">
                <a:pos x="90" y="6"/>
              </a:cxn>
              <a:cxn ang="0">
                <a:pos x="84" y="0"/>
              </a:cxn>
              <a:cxn ang="0">
                <a:pos x="72" y="0"/>
              </a:cxn>
              <a:cxn ang="0">
                <a:pos x="36" y="0"/>
              </a:cxn>
              <a:cxn ang="0">
                <a:pos x="0" y="18"/>
              </a:cxn>
              <a:cxn ang="0">
                <a:pos x="0" y="30"/>
              </a:cxn>
              <a:cxn ang="0">
                <a:pos x="6" y="42"/>
              </a:cxn>
              <a:cxn ang="0">
                <a:pos x="12" y="48"/>
              </a:cxn>
              <a:cxn ang="0">
                <a:pos x="18" y="54"/>
              </a:cxn>
              <a:cxn ang="0">
                <a:pos x="12" y="60"/>
              </a:cxn>
              <a:cxn ang="0">
                <a:pos x="36" y="54"/>
              </a:cxn>
              <a:cxn ang="0">
                <a:pos x="54" y="66"/>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709CCA"/>
          </a:solidFill>
          <a:ln w="9525">
            <a:solidFill>
              <a:schemeClr val="bg1"/>
            </a:solidFill>
            <a:round/>
            <a:headEnd/>
            <a:tailEnd/>
          </a:ln>
        </p:spPr>
        <p:txBody>
          <a:bodyPr/>
          <a:lstStyle/>
          <a:p>
            <a:endParaRPr lang="en-GB"/>
          </a:p>
        </p:txBody>
      </p:sp>
      <p:sp>
        <p:nvSpPr>
          <p:cNvPr id="461" name="Freeform 301"/>
          <p:cNvSpPr>
            <a:spLocks/>
          </p:cNvSpPr>
          <p:nvPr/>
        </p:nvSpPr>
        <p:spPr bwMode="auto">
          <a:xfrm>
            <a:off x="5236914" y="2641296"/>
            <a:ext cx="215411" cy="211138"/>
          </a:xfrm>
          <a:custGeom>
            <a:avLst/>
            <a:gdLst/>
            <a:ahLst/>
            <a:cxnLst>
              <a:cxn ang="0">
                <a:pos x="30" y="14"/>
              </a:cxn>
              <a:cxn ang="0">
                <a:pos x="27" y="11"/>
              </a:cxn>
              <a:cxn ang="0">
                <a:pos x="23" y="3"/>
              </a:cxn>
              <a:cxn ang="0">
                <a:pos x="20" y="2"/>
              </a:cxn>
              <a:cxn ang="0">
                <a:pos x="17" y="0"/>
              </a:cxn>
              <a:cxn ang="0">
                <a:pos x="14" y="2"/>
              </a:cxn>
              <a:cxn ang="0">
                <a:pos x="11" y="3"/>
              </a:cxn>
              <a:cxn ang="0">
                <a:pos x="12" y="3"/>
              </a:cxn>
              <a:cxn ang="0">
                <a:pos x="10" y="6"/>
              </a:cxn>
              <a:cxn ang="0">
                <a:pos x="8" y="8"/>
              </a:cxn>
              <a:cxn ang="0">
                <a:pos x="8" y="11"/>
              </a:cxn>
              <a:cxn ang="0">
                <a:pos x="5" y="11"/>
              </a:cxn>
              <a:cxn ang="0">
                <a:pos x="3" y="12"/>
              </a:cxn>
              <a:cxn ang="0">
                <a:pos x="1" y="13"/>
              </a:cxn>
              <a:cxn ang="0">
                <a:pos x="1" y="14"/>
              </a:cxn>
              <a:cxn ang="0">
                <a:pos x="2" y="18"/>
              </a:cxn>
              <a:cxn ang="0">
                <a:pos x="0" y="20"/>
              </a:cxn>
              <a:cxn ang="0">
                <a:pos x="1" y="23"/>
              </a:cxn>
              <a:cxn ang="0">
                <a:pos x="1" y="25"/>
              </a:cxn>
              <a:cxn ang="0">
                <a:pos x="3" y="24"/>
              </a:cxn>
              <a:cxn ang="0">
                <a:pos x="7" y="24"/>
              </a:cxn>
              <a:cxn ang="0">
                <a:pos x="13" y="26"/>
              </a:cxn>
              <a:cxn ang="0">
                <a:pos x="20" y="26"/>
              </a:cxn>
              <a:cxn ang="0">
                <a:pos x="24" y="27"/>
              </a:cxn>
              <a:cxn ang="0">
                <a:pos x="26" y="21"/>
              </a:cxn>
              <a:cxn ang="0">
                <a:pos x="27" y="21"/>
              </a:cxn>
              <a:cxn ang="0">
                <a:pos x="26" y="17"/>
              </a:cxn>
              <a:cxn ang="0">
                <a:pos x="29" y="16"/>
              </a:cxn>
              <a:cxn ang="0">
                <a:pos x="30" y="14"/>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709CCA"/>
          </a:solidFill>
          <a:ln w="9525">
            <a:solidFill>
              <a:schemeClr val="bg1"/>
            </a:solidFill>
            <a:round/>
            <a:headEnd/>
            <a:tailEnd/>
          </a:ln>
        </p:spPr>
        <p:txBody>
          <a:bodyPr/>
          <a:lstStyle/>
          <a:p>
            <a:endParaRPr lang="en-GB"/>
          </a:p>
        </p:txBody>
      </p:sp>
      <p:sp>
        <p:nvSpPr>
          <p:cNvPr id="462" name="Freeform 302"/>
          <p:cNvSpPr>
            <a:spLocks/>
          </p:cNvSpPr>
          <p:nvPr/>
        </p:nvSpPr>
        <p:spPr bwMode="auto">
          <a:xfrm>
            <a:off x="5184160" y="2555571"/>
            <a:ext cx="175846" cy="107950"/>
          </a:xfrm>
          <a:custGeom>
            <a:avLst/>
            <a:gdLst/>
            <a:ahLst/>
            <a:cxnLst>
              <a:cxn ang="0">
                <a:pos x="8" y="10"/>
              </a:cxn>
              <a:cxn ang="0">
                <a:pos x="12" y="11"/>
              </a:cxn>
              <a:cxn ang="0">
                <a:pos x="14" y="10"/>
              </a:cxn>
              <a:cxn ang="0">
                <a:pos x="16" y="12"/>
              </a:cxn>
              <a:cxn ang="0">
                <a:pos x="18" y="14"/>
              </a:cxn>
              <a:cxn ang="0">
                <a:pos x="21" y="13"/>
              </a:cxn>
              <a:cxn ang="0">
                <a:pos x="24" y="11"/>
              </a:cxn>
              <a:cxn ang="0">
                <a:pos x="23" y="10"/>
              </a:cxn>
              <a:cxn ang="0">
                <a:pos x="21" y="5"/>
              </a:cxn>
              <a:cxn ang="0">
                <a:pos x="21" y="4"/>
              </a:cxn>
              <a:cxn ang="0">
                <a:pos x="17" y="2"/>
              </a:cxn>
              <a:cxn ang="0">
                <a:pos x="14" y="0"/>
              </a:cxn>
              <a:cxn ang="0">
                <a:pos x="10" y="1"/>
              </a:cxn>
              <a:cxn ang="0">
                <a:pos x="9" y="5"/>
              </a:cxn>
              <a:cxn ang="0">
                <a:pos x="8" y="6"/>
              </a:cxn>
              <a:cxn ang="0">
                <a:pos x="5" y="3"/>
              </a:cxn>
              <a:cxn ang="0">
                <a:pos x="3" y="3"/>
              </a:cxn>
              <a:cxn ang="0">
                <a:pos x="1" y="8"/>
              </a:cxn>
              <a:cxn ang="0">
                <a:pos x="0" y="11"/>
              </a:cxn>
              <a:cxn ang="0">
                <a:pos x="4" y="10"/>
              </a:cxn>
              <a:cxn ang="0">
                <a:pos x="8" y="10"/>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709CCA"/>
          </a:solidFill>
          <a:ln w="9525">
            <a:solidFill>
              <a:schemeClr val="bg1"/>
            </a:solidFill>
            <a:round/>
            <a:headEnd/>
            <a:tailEnd/>
          </a:ln>
        </p:spPr>
        <p:txBody>
          <a:bodyPr/>
          <a:lstStyle/>
          <a:p>
            <a:endParaRPr lang="en-GB"/>
          </a:p>
        </p:txBody>
      </p:sp>
      <p:sp>
        <p:nvSpPr>
          <p:cNvPr id="463" name="Freeform 303"/>
          <p:cNvSpPr>
            <a:spLocks/>
          </p:cNvSpPr>
          <p:nvPr/>
        </p:nvSpPr>
        <p:spPr bwMode="auto">
          <a:xfrm>
            <a:off x="4351821" y="4006546"/>
            <a:ext cx="174380" cy="141288"/>
          </a:xfrm>
          <a:custGeom>
            <a:avLst/>
            <a:gdLst/>
            <a:ahLst/>
            <a:cxnLst>
              <a:cxn ang="0">
                <a:pos x="9" y="10"/>
              </a:cxn>
              <a:cxn ang="0">
                <a:pos x="13" y="10"/>
              </a:cxn>
              <a:cxn ang="0">
                <a:pos x="15" y="13"/>
              </a:cxn>
              <a:cxn ang="0">
                <a:pos x="16" y="14"/>
              </a:cxn>
              <a:cxn ang="0">
                <a:pos x="18" y="15"/>
              </a:cxn>
              <a:cxn ang="0">
                <a:pos x="20" y="18"/>
              </a:cxn>
              <a:cxn ang="0">
                <a:pos x="22" y="17"/>
              </a:cxn>
              <a:cxn ang="0">
                <a:pos x="24" y="16"/>
              </a:cxn>
              <a:cxn ang="0">
                <a:pos x="24" y="12"/>
              </a:cxn>
              <a:cxn ang="0">
                <a:pos x="24" y="8"/>
              </a:cxn>
              <a:cxn ang="0">
                <a:pos x="23" y="8"/>
              </a:cxn>
              <a:cxn ang="0">
                <a:pos x="21" y="3"/>
              </a:cxn>
              <a:cxn ang="0">
                <a:pos x="20" y="1"/>
              </a:cxn>
              <a:cxn ang="0">
                <a:pos x="16" y="2"/>
              </a:cxn>
              <a:cxn ang="0">
                <a:pos x="12" y="2"/>
              </a:cxn>
              <a:cxn ang="0">
                <a:pos x="12" y="1"/>
              </a:cxn>
              <a:cxn ang="0">
                <a:pos x="7" y="0"/>
              </a:cxn>
              <a:cxn ang="0">
                <a:pos x="5" y="0"/>
              </a:cxn>
              <a:cxn ang="0">
                <a:pos x="5" y="1"/>
              </a:cxn>
              <a:cxn ang="0">
                <a:pos x="5" y="4"/>
              </a:cxn>
              <a:cxn ang="0">
                <a:pos x="3" y="4"/>
              </a:cxn>
              <a:cxn ang="0">
                <a:pos x="0" y="6"/>
              </a:cxn>
              <a:cxn ang="0">
                <a:pos x="1" y="6"/>
              </a:cxn>
              <a:cxn ang="0">
                <a:pos x="6" y="13"/>
              </a:cxn>
              <a:cxn ang="0">
                <a:pos x="8" y="12"/>
              </a:cxn>
              <a:cxn ang="0">
                <a:pos x="9" y="10"/>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709CCA"/>
          </a:solidFill>
          <a:ln w="9525">
            <a:solidFill>
              <a:schemeClr val="bg1"/>
            </a:solidFill>
            <a:round/>
            <a:headEnd/>
            <a:tailEnd/>
          </a:ln>
        </p:spPr>
        <p:txBody>
          <a:bodyPr/>
          <a:lstStyle/>
          <a:p>
            <a:endParaRPr lang="en-GB"/>
          </a:p>
        </p:txBody>
      </p:sp>
      <p:sp>
        <p:nvSpPr>
          <p:cNvPr id="464" name="Freeform 304"/>
          <p:cNvSpPr>
            <a:spLocks/>
          </p:cNvSpPr>
          <p:nvPr/>
        </p:nvSpPr>
        <p:spPr bwMode="auto">
          <a:xfrm>
            <a:off x="4309325" y="3904947"/>
            <a:ext cx="136281" cy="111125"/>
          </a:xfrm>
          <a:custGeom>
            <a:avLst/>
            <a:gdLst/>
            <a:ahLst/>
            <a:cxnLst>
              <a:cxn ang="0">
                <a:pos x="54" y="79"/>
              </a:cxn>
              <a:cxn ang="0">
                <a:pos x="66" y="79"/>
              </a:cxn>
              <a:cxn ang="0">
                <a:pos x="78" y="79"/>
              </a:cxn>
              <a:cxn ang="0">
                <a:pos x="108" y="85"/>
              </a:cxn>
              <a:cxn ang="0">
                <a:pos x="114" y="85"/>
              </a:cxn>
              <a:cxn ang="0">
                <a:pos x="102" y="61"/>
              </a:cxn>
              <a:cxn ang="0">
                <a:pos x="96" y="43"/>
              </a:cxn>
              <a:cxn ang="0">
                <a:pos x="96" y="36"/>
              </a:cxn>
              <a:cxn ang="0">
                <a:pos x="96" y="36"/>
              </a:cxn>
              <a:cxn ang="0">
                <a:pos x="84" y="30"/>
              </a:cxn>
              <a:cxn ang="0">
                <a:pos x="72" y="18"/>
              </a:cxn>
              <a:cxn ang="0">
                <a:pos x="42" y="0"/>
              </a:cxn>
              <a:cxn ang="0">
                <a:pos x="30" y="6"/>
              </a:cxn>
              <a:cxn ang="0">
                <a:pos x="12" y="6"/>
              </a:cxn>
              <a:cxn ang="0">
                <a:pos x="0" y="43"/>
              </a:cxn>
              <a:cxn ang="0">
                <a:pos x="12" y="85"/>
              </a:cxn>
              <a:cxn ang="0">
                <a:pos x="18" y="85"/>
              </a:cxn>
              <a:cxn ang="0">
                <a:pos x="24" y="85"/>
              </a:cxn>
              <a:cxn ang="0">
                <a:pos x="54" y="79"/>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709CCA"/>
          </a:solidFill>
          <a:ln w="9525">
            <a:solidFill>
              <a:schemeClr val="bg1"/>
            </a:solidFill>
            <a:round/>
            <a:headEnd/>
            <a:tailEnd/>
          </a:ln>
        </p:spPr>
        <p:txBody>
          <a:bodyPr/>
          <a:lstStyle/>
          <a:p>
            <a:endParaRPr lang="en-GB"/>
          </a:p>
        </p:txBody>
      </p:sp>
      <p:sp>
        <p:nvSpPr>
          <p:cNvPr id="465" name="Freeform 305"/>
          <p:cNvSpPr>
            <a:spLocks/>
          </p:cNvSpPr>
          <p:nvPr/>
        </p:nvSpPr>
        <p:spPr bwMode="auto">
          <a:xfrm>
            <a:off x="4316652" y="3633485"/>
            <a:ext cx="275492" cy="319087"/>
          </a:xfrm>
          <a:custGeom>
            <a:avLst/>
            <a:gdLst/>
            <a:ahLst/>
            <a:cxnLst>
              <a:cxn ang="0">
                <a:pos x="6" y="35"/>
              </a:cxn>
              <a:cxn ang="0">
                <a:pos x="11" y="38"/>
              </a:cxn>
              <a:cxn ang="0">
                <a:pos x="13" y="40"/>
              </a:cxn>
              <a:cxn ang="0">
                <a:pos x="15" y="41"/>
              </a:cxn>
              <a:cxn ang="0">
                <a:pos x="15" y="41"/>
              </a:cxn>
              <a:cxn ang="0">
                <a:pos x="18" y="38"/>
              </a:cxn>
              <a:cxn ang="0">
                <a:pos x="20" y="40"/>
              </a:cxn>
              <a:cxn ang="0">
                <a:pos x="21" y="39"/>
              </a:cxn>
              <a:cxn ang="0">
                <a:pos x="35" y="39"/>
              </a:cxn>
              <a:cxn ang="0">
                <a:pos x="38" y="37"/>
              </a:cxn>
              <a:cxn ang="0">
                <a:pos x="36" y="36"/>
              </a:cxn>
              <a:cxn ang="0">
                <a:pos x="33" y="7"/>
              </a:cxn>
              <a:cxn ang="0">
                <a:pos x="36" y="7"/>
              </a:cxn>
              <a:cxn ang="0">
                <a:pos x="27" y="0"/>
              </a:cxn>
              <a:cxn ang="0">
                <a:pos x="27" y="3"/>
              </a:cxn>
              <a:cxn ang="0">
                <a:pos x="17" y="3"/>
              </a:cxn>
              <a:cxn ang="0">
                <a:pos x="16" y="11"/>
              </a:cxn>
              <a:cxn ang="0">
                <a:pos x="14" y="13"/>
              </a:cxn>
              <a:cxn ang="0">
                <a:pos x="13" y="20"/>
              </a:cxn>
              <a:cxn ang="0">
                <a:pos x="1" y="19"/>
              </a:cxn>
              <a:cxn ang="0">
                <a:pos x="0" y="20"/>
              </a:cxn>
              <a:cxn ang="0">
                <a:pos x="3" y="26"/>
              </a:cxn>
              <a:cxn ang="0">
                <a:pos x="3" y="33"/>
              </a:cxn>
              <a:cxn ang="0">
                <a:pos x="1" y="36"/>
              </a:cxn>
              <a:cxn ang="0">
                <a:pos x="4" y="36"/>
              </a:cxn>
              <a:cxn ang="0">
                <a:pos x="6" y="35"/>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709CCA"/>
          </a:solidFill>
          <a:ln w="9525">
            <a:solidFill>
              <a:schemeClr val="bg1"/>
            </a:solidFill>
            <a:round/>
            <a:headEnd/>
            <a:tailEnd/>
          </a:ln>
        </p:spPr>
        <p:txBody>
          <a:bodyPr/>
          <a:lstStyle/>
          <a:p>
            <a:endParaRPr lang="en-GB"/>
          </a:p>
        </p:txBody>
      </p:sp>
      <p:sp>
        <p:nvSpPr>
          <p:cNvPr id="466" name="Freeform 306"/>
          <p:cNvSpPr>
            <a:spLocks/>
          </p:cNvSpPr>
          <p:nvPr/>
        </p:nvSpPr>
        <p:spPr bwMode="auto">
          <a:xfrm>
            <a:off x="5264756" y="3500134"/>
            <a:ext cx="260838" cy="273050"/>
          </a:xfrm>
          <a:custGeom>
            <a:avLst/>
            <a:gdLst/>
            <a:ahLst/>
            <a:cxnLst>
              <a:cxn ang="0">
                <a:pos x="0" y="5"/>
              </a:cxn>
              <a:cxn ang="0">
                <a:pos x="1" y="8"/>
              </a:cxn>
              <a:cxn ang="0">
                <a:pos x="2" y="10"/>
              </a:cxn>
              <a:cxn ang="0">
                <a:pos x="2" y="35"/>
              </a:cxn>
              <a:cxn ang="0">
                <a:pos x="3" y="35"/>
              </a:cxn>
              <a:cxn ang="0">
                <a:pos x="29" y="35"/>
              </a:cxn>
              <a:cxn ang="0">
                <a:pos x="34" y="32"/>
              </a:cxn>
              <a:cxn ang="0">
                <a:pos x="36" y="30"/>
              </a:cxn>
              <a:cxn ang="0">
                <a:pos x="36" y="30"/>
              </a:cxn>
              <a:cxn ang="0">
                <a:pos x="33" y="23"/>
              </a:cxn>
              <a:cxn ang="0">
                <a:pos x="29" y="15"/>
              </a:cxn>
              <a:cxn ang="0">
                <a:pos x="24" y="8"/>
              </a:cxn>
              <a:cxn ang="0">
                <a:pos x="31" y="12"/>
              </a:cxn>
              <a:cxn ang="0">
                <a:pos x="34" y="9"/>
              </a:cxn>
              <a:cxn ang="0">
                <a:pos x="33" y="9"/>
              </a:cxn>
              <a:cxn ang="0">
                <a:pos x="30" y="1"/>
              </a:cxn>
              <a:cxn ang="0">
                <a:pos x="28" y="3"/>
              </a:cxn>
              <a:cxn ang="0">
                <a:pos x="22" y="2"/>
              </a:cxn>
              <a:cxn ang="0">
                <a:pos x="19" y="1"/>
              </a:cxn>
              <a:cxn ang="0">
                <a:pos x="12" y="3"/>
              </a:cxn>
              <a:cxn ang="0">
                <a:pos x="6" y="0"/>
              </a:cxn>
              <a:cxn ang="0">
                <a:pos x="2" y="0"/>
              </a:cxn>
              <a:cxn ang="0">
                <a:pos x="1" y="2"/>
              </a:cxn>
              <a:cxn ang="0">
                <a:pos x="0" y="5"/>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467" name="Freeform 307"/>
          <p:cNvSpPr>
            <a:spLocks/>
          </p:cNvSpPr>
          <p:nvPr/>
        </p:nvSpPr>
        <p:spPr bwMode="auto">
          <a:xfrm>
            <a:off x="4908668" y="3452510"/>
            <a:ext cx="378069" cy="388937"/>
          </a:xfrm>
          <a:custGeom>
            <a:avLst/>
            <a:gdLst/>
            <a:ahLst/>
            <a:cxnLst>
              <a:cxn ang="0">
                <a:pos x="4" y="6"/>
              </a:cxn>
              <a:cxn ang="0">
                <a:pos x="3" y="9"/>
              </a:cxn>
              <a:cxn ang="0">
                <a:pos x="2" y="10"/>
              </a:cxn>
              <a:cxn ang="0">
                <a:pos x="0" y="12"/>
              </a:cxn>
              <a:cxn ang="0">
                <a:pos x="0" y="29"/>
              </a:cxn>
              <a:cxn ang="0">
                <a:pos x="6" y="34"/>
              </a:cxn>
              <a:cxn ang="0">
                <a:pos x="9" y="35"/>
              </a:cxn>
              <a:cxn ang="0">
                <a:pos x="17" y="36"/>
              </a:cxn>
              <a:cxn ang="0">
                <a:pos x="19" y="38"/>
              </a:cxn>
              <a:cxn ang="0">
                <a:pos x="23" y="36"/>
              </a:cxn>
              <a:cxn ang="0">
                <a:pos x="47" y="49"/>
              </a:cxn>
              <a:cxn ang="0">
                <a:pos x="47" y="48"/>
              </a:cxn>
              <a:cxn ang="0">
                <a:pos x="47" y="49"/>
              </a:cxn>
              <a:cxn ang="0">
                <a:pos x="48" y="50"/>
              </a:cxn>
              <a:cxn ang="0">
                <a:pos x="48" y="47"/>
              </a:cxn>
              <a:cxn ang="0">
                <a:pos x="51" y="47"/>
              </a:cxn>
              <a:cxn ang="0">
                <a:pos x="52" y="41"/>
              </a:cxn>
              <a:cxn ang="0">
                <a:pos x="51" y="41"/>
              </a:cxn>
              <a:cxn ang="0">
                <a:pos x="51" y="16"/>
              </a:cxn>
              <a:cxn ang="0">
                <a:pos x="50" y="14"/>
              </a:cxn>
              <a:cxn ang="0">
                <a:pos x="49" y="11"/>
              </a:cxn>
              <a:cxn ang="0">
                <a:pos x="50" y="8"/>
              </a:cxn>
              <a:cxn ang="0">
                <a:pos x="51" y="6"/>
              </a:cxn>
              <a:cxn ang="0">
                <a:pos x="48" y="5"/>
              </a:cxn>
              <a:cxn ang="0">
                <a:pos x="45" y="3"/>
              </a:cxn>
              <a:cxn ang="0">
                <a:pos x="41" y="2"/>
              </a:cxn>
              <a:cxn ang="0">
                <a:pos x="35" y="4"/>
              </a:cxn>
              <a:cxn ang="0">
                <a:pos x="35" y="8"/>
              </a:cxn>
              <a:cxn ang="0">
                <a:pos x="29" y="10"/>
              </a:cxn>
              <a:cxn ang="0">
                <a:pos x="25" y="7"/>
              </a:cxn>
              <a:cxn ang="0">
                <a:pos x="22" y="5"/>
              </a:cxn>
              <a:cxn ang="0">
                <a:pos x="20" y="3"/>
              </a:cxn>
              <a:cxn ang="0">
                <a:pos x="13" y="2"/>
              </a:cxn>
              <a:cxn ang="0">
                <a:pos x="8" y="0"/>
              </a:cxn>
              <a:cxn ang="0">
                <a:pos x="8" y="2"/>
              </a:cxn>
              <a:cxn ang="0">
                <a:pos x="4" y="6"/>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468" name="Freeform 308"/>
          <p:cNvSpPr>
            <a:spLocks/>
          </p:cNvSpPr>
          <p:nvPr/>
        </p:nvSpPr>
        <p:spPr bwMode="auto">
          <a:xfrm>
            <a:off x="4872033" y="3336622"/>
            <a:ext cx="95250" cy="193675"/>
          </a:xfrm>
          <a:custGeom>
            <a:avLst/>
            <a:gdLst/>
            <a:ahLst/>
            <a:cxnLst>
              <a:cxn ang="0">
                <a:pos x="18" y="12"/>
              </a:cxn>
              <a:cxn ang="0">
                <a:pos x="18" y="30"/>
              </a:cxn>
              <a:cxn ang="0">
                <a:pos x="18" y="54"/>
              </a:cxn>
              <a:cxn ang="0">
                <a:pos x="0" y="78"/>
              </a:cxn>
              <a:cxn ang="0">
                <a:pos x="0" y="90"/>
              </a:cxn>
              <a:cxn ang="0">
                <a:pos x="12" y="102"/>
              </a:cxn>
              <a:cxn ang="0">
                <a:pos x="18" y="108"/>
              </a:cxn>
              <a:cxn ang="0">
                <a:pos x="36" y="120"/>
              </a:cxn>
              <a:cxn ang="0">
                <a:pos x="36" y="144"/>
              </a:cxn>
              <a:cxn ang="0">
                <a:pos x="42" y="150"/>
              </a:cxn>
              <a:cxn ang="0">
                <a:pos x="48" y="144"/>
              </a:cxn>
              <a:cxn ang="0">
                <a:pos x="54" y="126"/>
              </a:cxn>
              <a:cxn ang="0">
                <a:pos x="78" y="102"/>
              </a:cxn>
              <a:cxn ang="0">
                <a:pos x="78" y="90"/>
              </a:cxn>
              <a:cxn ang="0">
                <a:pos x="60" y="84"/>
              </a:cxn>
              <a:cxn ang="0">
                <a:pos x="42" y="72"/>
              </a:cxn>
              <a:cxn ang="0">
                <a:pos x="66" y="36"/>
              </a:cxn>
              <a:cxn ang="0">
                <a:pos x="60" y="12"/>
              </a:cxn>
              <a:cxn ang="0">
                <a:pos x="36" y="0"/>
              </a:cxn>
              <a:cxn ang="0">
                <a:pos x="24" y="0"/>
              </a:cxn>
              <a:cxn ang="0">
                <a:pos x="24" y="6"/>
              </a:cxn>
              <a:cxn ang="0">
                <a:pos x="18" y="12"/>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709CCA"/>
          </a:solidFill>
          <a:ln w="9525">
            <a:solidFill>
              <a:schemeClr val="bg1"/>
            </a:solidFill>
            <a:round/>
            <a:headEnd/>
            <a:tailEnd/>
          </a:ln>
        </p:spPr>
        <p:txBody>
          <a:bodyPr/>
          <a:lstStyle/>
          <a:p>
            <a:endParaRPr lang="en-GB"/>
          </a:p>
        </p:txBody>
      </p:sp>
      <p:sp>
        <p:nvSpPr>
          <p:cNvPr id="469" name="Freeform 309"/>
          <p:cNvSpPr>
            <a:spLocks/>
          </p:cNvSpPr>
          <p:nvPr/>
        </p:nvSpPr>
        <p:spPr bwMode="auto">
          <a:xfrm>
            <a:off x="4404575" y="3382659"/>
            <a:ext cx="274026" cy="227012"/>
          </a:xfrm>
          <a:custGeom>
            <a:avLst/>
            <a:gdLst/>
            <a:ahLst/>
            <a:cxnLst>
              <a:cxn ang="0">
                <a:pos x="90" y="156"/>
              </a:cxn>
              <a:cxn ang="0">
                <a:pos x="114" y="138"/>
              </a:cxn>
              <a:cxn ang="0">
                <a:pos x="144" y="120"/>
              </a:cxn>
              <a:cxn ang="0">
                <a:pos x="180" y="108"/>
              </a:cxn>
              <a:cxn ang="0">
                <a:pos x="186" y="96"/>
              </a:cxn>
              <a:cxn ang="0">
                <a:pos x="192" y="84"/>
              </a:cxn>
              <a:cxn ang="0">
                <a:pos x="216" y="78"/>
              </a:cxn>
              <a:cxn ang="0">
                <a:pos x="228" y="72"/>
              </a:cxn>
              <a:cxn ang="0">
                <a:pos x="222" y="42"/>
              </a:cxn>
              <a:cxn ang="0">
                <a:pos x="216" y="12"/>
              </a:cxn>
              <a:cxn ang="0">
                <a:pos x="210" y="12"/>
              </a:cxn>
              <a:cxn ang="0">
                <a:pos x="186" y="12"/>
              </a:cxn>
              <a:cxn ang="0">
                <a:pos x="168" y="12"/>
              </a:cxn>
              <a:cxn ang="0">
                <a:pos x="144" y="0"/>
              </a:cxn>
              <a:cxn ang="0">
                <a:pos x="120" y="36"/>
              </a:cxn>
              <a:cxn ang="0">
                <a:pos x="96" y="60"/>
              </a:cxn>
              <a:cxn ang="0">
                <a:pos x="72" y="90"/>
              </a:cxn>
              <a:cxn ang="0">
                <a:pos x="66" y="138"/>
              </a:cxn>
              <a:cxn ang="0">
                <a:pos x="12" y="162"/>
              </a:cxn>
              <a:cxn ang="0">
                <a:pos x="0" y="174"/>
              </a:cxn>
              <a:cxn ang="0">
                <a:pos x="84" y="174"/>
              </a:cxn>
              <a:cxn ang="0">
                <a:pos x="90" y="156"/>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470" name="Freeform 310"/>
          <p:cNvSpPr>
            <a:spLocks/>
          </p:cNvSpPr>
          <p:nvPr/>
        </p:nvSpPr>
        <p:spPr bwMode="auto">
          <a:xfrm>
            <a:off x="4322514" y="3609671"/>
            <a:ext cx="189034" cy="177800"/>
          </a:xfrm>
          <a:custGeom>
            <a:avLst/>
            <a:gdLst/>
            <a:ahLst/>
            <a:cxnLst>
              <a:cxn ang="0">
                <a:pos x="13" y="16"/>
              </a:cxn>
              <a:cxn ang="0">
                <a:pos x="15" y="14"/>
              </a:cxn>
              <a:cxn ang="0">
                <a:pos x="16" y="6"/>
              </a:cxn>
              <a:cxn ang="0">
                <a:pos x="26" y="6"/>
              </a:cxn>
              <a:cxn ang="0">
                <a:pos x="26" y="3"/>
              </a:cxn>
              <a:cxn ang="0">
                <a:pos x="25" y="3"/>
              </a:cxn>
              <a:cxn ang="0">
                <a:pos x="25" y="0"/>
              </a:cxn>
              <a:cxn ang="0">
                <a:pos x="11" y="0"/>
              </a:cxn>
              <a:cxn ang="0">
                <a:pos x="9" y="2"/>
              </a:cxn>
              <a:cxn ang="0">
                <a:pos x="4" y="13"/>
              </a:cxn>
              <a:cxn ang="0">
                <a:pos x="0" y="22"/>
              </a:cxn>
              <a:cxn ang="0">
                <a:pos x="12" y="23"/>
              </a:cxn>
              <a:cxn ang="0">
                <a:pos x="13" y="16"/>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709CCA"/>
          </a:solidFill>
          <a:ln w="9525">
            <a:solidFill>
              <a:schemeClr val="bg1"/>
            </a:solidFill>
            <a:round/>
            <a:headEnd/>
            <a:tailEnd/>
          </a:ln>
        </p:spPr>
        <p:txBody>
          <a:bodyPr/>
          <a:lstStyle/>
          <a:p>
            <a:endParaRPr lang="en-GB"/>
          </a:p>
        </p:txBody>
      </p:sp>
      <p:sp>
        <p:nvSpPr>
          <p:cNvPr id="471" name="Freeform 311"/>
          <p:cNvSpPr>
            <a:spLocks/>
          </p:cNvSpPr>
          <p:nvPr/>
        </p:nvSpPr>
        <p:spPr bwMode="auto">
          <a:xfrm>
            <a:off x="4331306" y="4006547"/>
            <a:ext cx="57150" cy="47625"/>
          </a:xfrm>
          <a:custGeom>
            <a:avLst/>
            <a:gdLst/>
            <a:ahLst/>
            <a:cxnLst>
              <a:cxn ang="0">
                <a:pos x="48" y="24"/>
              </a:cxn>
              <a:cxn ang="0">
                <a:pos x="48" y="6"/>
              </a:cxn>
              <a:cxn ang="0">
                <a:pos x="48" y="0"/>
              </a:cxn>
              <a:cxn ang="0">
                <a:pos x="36" y="0"/>
              </a:cxn>
              <a:cxn ang="0">
                <a:pos x="6" y="6"/>
              </a:cxn>
              <a:cxn ang="0">
                <a:pos x="0" y="6"/>
              </a:cxn>
              <a:cxn ang="0">
                <a:pos x="18" y="36"/>
              </a:cxn>
              <a:cxn ang="0">
                <a:pos x="36" y="24"/>
              </a:cxn>
              <a:cxn ang="0">
                <a:pos x="48" y="24"/>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709CCA"/>
          </a:solidFill>
          <a:ln w="9525">
            <a:solidFill>
              <a:schemeClr val="bg1"/>
            </a:solidFill>
            <a:round/>
            <a:headEnd/>
            <a:tailEnd/>
          </a:ln>
        </p:spPr>
        <p:txBody>
          <a:bodyPr/>
          <a:lstStyle/>
          <a:p>
            <a:endParaRPr lang="en-GB"/>
          </a:p>
        </p:txBody>
      </p:sp>
      <p:sp>
        <p:nvSpPr>
          <p:cNvPr id="472" name="Freeform 312"/>
          <p:cNvSpPr>
            <a:spLocks/>
          </p:cNvSpPr>
          <p:nvPr/>
        </p:nvSpPr>
        <p:spPr bwMode="auto">
          <a:xfrm>
            <a:off x="5207606" y="3735084"/>
            <a:ext cx="375138" cy="498475"/>
          </a:xfrm>
          <a:custGeom>
            <a:avLst/>
            <a:gdLst/>
            <a:ahLst/>
            <a:cxnLst>
              <a:cxn ang="0">
                <a:pos x="37" y="5"/>
              </a:cxn>
              <a:cxn ang="0">
                <a:pos x="11" y="5"/>
              </a:cxn>
              <a:cxn ang="0">
                <a:pos x="10" y="11"/>
              </a:cxn>
              <a:cxn ang="0">
                <a:pos x="7" y="11"/>
              </a:cxn>
              <a:cxn ang="0">
                <a:pos x="7" y="14"/>
              </a:cxn>
              <a:cxn ang="0">
                <a:pos x="6" y="13"/>
              </a:cxn>
              <a:cxn ang="0">
                <a:pos x="5" y="25"/>
              </a:cxn>
              <a:cxn ang="0">
                <a:pos x="2" y="27"/>
              </a:cxn>
              <a:cxn ang="0">
                <a:pos x="1" y="32"/>
              </a:cxn>
              <a:cxn ang="0">
                <a:pos x="0" y="35"/>
              </a:cxn>
              <a:cxn ang="0">
                <a:pos x="3" y="41"/>
              </a:cxn>
              <a:cxn ang="0">
                <a:pos x="5" y="45"/>
              </a:cxn>
              <a:cxn ang="0">
                <a:pos x="8" y="50"/>
              </a:cxn>
              <a:cxn ang="0">
                <a:pos x="12" y="52"/>
              </a:cxn>
              <a:cxn ang="0">
                <a:pos x="18" y="58"/>
              </a:cxn>
              <a:cxn ang="0">
                <a:pos x="20" y="61"/>
              </a:cxn>
              <a:cxn ang="0">
                <a:pos x="25" y="61"/>
              </a:cxn>
              <a:cxn ang="0">
                <a:pos x="29" y="64"/>
              </a:cxn>
              <a:cxn ang="0">
                <a:pos x="36" y="63"/>
              </a:cxn>
              <a:cxn ang="0">
                <a:pos x="41" y="61"/>
              </a:cxn>
              <a:cxn ang="0">
                <a:pos x="44" y="61"/>
              </a:cxn>
              <a:cxn ang="0">
                <a:pos x="44" y="59"/>
              </a:cxn>
              <a:cxn ang="0">
                <a:pos x="42" y="57"/>
              </a:cxn>
              <a:cxn ang="0">
                <a:pos x="39" y="54"/>
              </a:cxn>
              <a:cxn ang="0">
                <a:pos x="35" y="51"/>
              </a:cxn>
              <a:cxn ang="0">
                <a:pos x="36" y="48"/>
              </a:cxn>
              <a:cxn ang="0">
                <a:pos x="38" y="48"/>
              </a:cxn>
              <a:cxn ang="0">
                <a:pos x="39" y="42"/>
              </a:cxn>
              <a:cxn ang="0">
                <a:pos x="43" y="38"/>
              </a:cxn>
              <a:cxn ang="0">
                <a:pos x="46" y="32"/>
              </a:cxn>
              <a:cxn ang="0">
                <a:pos x="47" y="21"/>
              </a:cxn>
              <a:cxn ang="0">
                <a:pos x="50" y="19"/>
              </a:cxn>
              <a:cxn ang="0">
                <a:pos x="52" y="18"/>
              </a:cxn>
              <a:cxn ang="0">
                <a:pos x="50" y="13"/>
              </a:cxn>
              <a:cxn ang="0">
                <a:pos x="47" y="4"/>
              </a:cxn>
              <a:cxn ang="0">
                <a:pos x="44" y="0"/>
              </a:cxn>
              <a:cxn ang="0">
                <a:pos x="42" y="2"/>
              </a:cxn>
              <a:cxn ang="0">
                <a:pos x="37" y="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473" name="Freeform 313"/>
          <p:cNvSpPr>
            <a:spLocks/>
          </p:cNvSpPr>
          <p:nvPr/>
        </p:nvSpPr>
        <p:spPr bwMode="auto">
          <a:xfrm>
            <a:off x="4511548" y="4062109"/>
            <a:ext cx="137746" cy="147637"/>
          </a:xfrm>
          <a:custGeom>
            <a:avLst/>
            <a:gdLst/>
            <a:ahLst/>
            <a:cxnLst>
              <a:cxn ang="0">
                <a:pos x="17" y="10"/>
              </a:cxn>
              <a:cxn ang="0">
                <a:pos x="19" y="6"/>
              </a:cxn>
              <a:cxn ang="0">
                <a:pos x="17" y="2"/>
              </a:cxn>
              <a:cxn ang="0">
                <a:pos x="12" y="3"/>
              </a:cxn>
              <a:cxn ang="0">
                <a:pos x="10" y="1"/>
              </a:cxn>
              <a:cxn ang="0">
                <a:pos x="8" y="1"/>
              </a:cxn>
              <a:cxn ang="0">
                <a:pos x="6" y="0"/>
              </a:cxn>
              <a:cxn ang="0">
                <a:pos x="5" y="0"/>
              </a:cxn>
              <a:cxn ang="0">
                <a:pos x="3" y="0"/>
              </a:cxn>
              <a:cxn ang="0">
                <a:pos x="1" y="1"/>
              </a:cxn>
              <a:cxn ang="0">
                <a:pos x="2" y="1"/>
              </a:cxn>
              <a:cxn ang="0">
                <a:pos x="2" y="5"/>
              </a:cxn>
              <a:cxn ang="0">
                <a:pos x="2" y="9"/>
              </a:cxn>
              <a:cxn ang="0">
                <a:pos x="0" y="10"/>
              </a:cxn>
              <a:cxn ang="0">
                <a:pos x="1" y="11"/>
              </a:cxn>
              <a:cxn ang="0">
                <a:pos x="1" y="14"/>
              </a:cxn>
              <a:cxn ang="0">
                <a:pos x="4" y="16"/>
              </a:cxn>
              <a:cxn ang="0">
                <a:pos x="4" y="19"/>
              </a:cxn>
              <a:cxn ang="0">
                <a:pos x="8" y="19"/>
              </a:cxn>
              <a:cxn ang="0">
                <a:pos x="15" y="16"/>
              </a:cxn>
              <a:cxn ang="0">
                <a:pos x="18" y="16"/>
              </a:cxn>
              <a:cxn ang="0">
                <a:pos x="17" y="13"/>
              </a:cxn>
              <a:cxn ang="0">
                <a:pos x="17" y="10"/>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709CCA"/>
          </a:solidFill>
          <a:ln w="9525">
            <a:solidFill>
              <a:schemeClr val="bg1"/>
            </a:solidFill>
            <a:round/>
            <a:headEnd/>
            <a:tailEnd/>
          </a:ln>
        </p:spPr>
        <p:txBody>
          <a:bodyPr/>
          <a:lstStyle/>
          <a:p>
            <a:endParaRPr lang="en-GB"/>
          </a:p>
        </p:txBody>
      </p:sp>
      <p:sp>
        <p:nvSpPr>
          <p:cNvPr id="474" name="Freeform 314"/>
          <p:cNvSpPr>
            <a:spLocks/>
          </p:cNvSpPr>
          <p:nvPr/>
        </p:nvSpPr>
        <p:spPr bwMode="auto">
          <a:xfrm>
            <a:off x="4441210" y="4117672"/>
            <a:ext cx="98181" cy="92075"/>
          </a:xfrm>
          <a:custGeom>
            <a:avLst/>
            <a:gdLst/>
            <a:ahLst/>
            <a:cxnLst>
              <a:cxn ang="0">
                <a:pos x="11" y="7"/>
              </a:cxn>
              <a:cxn ang="0">
                <a:pos x="11" y="4"/>
              </a:cxn>
              <a:cxn ang="0">
                <a:pos x="10" y="3"/>
              </a:cxn>
              <a:cxn ang="0">
                <a:pos x="8" y="4"/>
              </a:cxn>
              <a:cxn ang="0">
                <a:pos x="6" y="1"/>
              </a:cxn>
              <a:cxn ang="0">
                <a:pos x="4" y="0"/>
              </a:cxn>
              <a:cxn ang="0">
                <a:pos x="3" y="2"/>
              </a:cxn>
              <a:cxn ang="0">
                <a:pos x="1" y="3"/>
              </a:cxn>
              <a:cxn ang="0">
                <a:pos x="0" y="5"/>
              </a:cxn>
              <a:cxn ang="0">
                <a:pos x="1" y="6"/>
              </a:cxn>
              <a:cxn ang="0">
                <a:pos x="10" y="12"/>
              </a:cxn>
              <a:cxn ang="0">
                <a:pos x="14" y="12"/>
              </a:cxn>
              <a:cxn ang="0">
                <a:pos x="14" y="9"/>
              </a:cxn>
              <a:cxn ang="0">
                <a:pos x="11" y="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709CCA"/>
          </a:solidFill>
          <a:ln w="9525">
            <a:solidFill>
              <a:schemeClr val="bg1"/>
            </a:solidFill>
            <a:round/>
            <a:headEnd/>
            <a:tailEnd/>
          </a:ln>
        </p:spPr>
        <p:txBody>
          <a:bodyPr/>
          <a:lstStyle/>
          <a:p>
            <a:endParaRPr lang="en-GB"/>
          </a:p>
        </p:txBody>
      </p:sp>
      <p:sp>
        <p:nvSpPr>
          <p:cNvPr id="475" name="Freeform 315"/>
          <p:cNvSpPr>
            <a:spLocks/>
          </p:cNvSpPr>
          <p:nvPr/>
        </p:nvSpPr>
        <p:spPr bwMode="auto">
          <a:xfrm>
            <a:off x="4395783" y="4085921"/>
            <a:ext cx="73269" cy="69850"/>
          </a:xfrm>
          <a:custGeom>
            <a:avLst/>
            <a:gdLst/>
            <a:ahLst/>
            <a:cxnLst>
              <a:cxn ang="0">
                <a:pos x="54" y="36"/>
              </a:cxn>
              <a:cxn ang="0">
                <a:pos x="60" y="24"/>
              </a:cxn>
              <a:cxn ang="0">
                <a:pos x="54" y="18"/>
              </a:cxn>
              <a:cxn ang="0">
                <a:pos x="42" y="0"/>
              </a:cxn>
              <a:cxn ang="0">
                <a:pos x="18" y="0"/>
              </a:cxn>
              <a:cxn ang="0">
                <a:pos x="12" y="12"/>
              </a:cxn>
              <a:cxn ang="0">
                <a:pos x="0" y="18"/>
              </a:cxn>
              <a:cxn ang="0">
                <a:pos x="12" y="30"/>
              </a:cxn>
              <a:cxn ang="0">
                <a:pos x="36" y="54"/>
              </a:cxn>
              <a:cxn ang="0">
                <a:pos x="42" y="42"/>
              </a:cxn>
              <a:cxn ang="0">
                <a:pos x="54" y="36"/>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709CCA"/>
          </a:solidFill>
          <a:ln w="9525">
            <a:solidFill>
              <a:schemeClr val="bg1"/>
            </a:solidFill>
            <a:round/>
            <a:headEnd/>
            <a:tailEnd/>
          </a:ln>
        </p:spPr>
        <p:txBody>
          <a:bodyPr/>
          <a:lstStyle/>
          <a:p>
            <a:endParaRPr lang="en-GB"/>
          </a:p>
        </p:txBody>
      </p:sp>
      <p:sp>
        <p:nvSpPr>
          <p:cNvPr id="476" name="Rectangle 316"/>
          <p:cNvSpPr>
            <a:spLocks noChangeArrowheads="1"/>
          </p:cNvSpPr>
          <p:nvPr/>
        </p:nvSpPr>
        <p:spPr bwMode="auto">
          <a:xfrm>
            <a:off x="4502756" y="3609672"/>
            <a:ext cx="8792" cy="23813"/>
          </a:xfrm>
          <a:prstGeom prst="rect">
            <a:avLst/>
          </a:prstGeom>
          <a:solidFill>
            <a:srgbClr val="709CCA"/>
          </a:solidFill>
          <a:ln w="9525">
            <a:solidFill>
              <a:schemeClr val="bg1"/>
            </a:solidFill>
            <a:miter lim="800000"/>
            <a:headEnd/>
            <a:tailEnd/>
          </a:ln>
        </p:spPr>
        <p:txBody>
          <a:bodyPr/>
          <a:lstStyle/>
          <a:p>
            <a:endParaRPr lang="en-GB"/>
          </a:p>
        </p:txBody>
      </p:sp>
      <p:sp>
        <p:nvSpPr>
          <p:cNvPr id="477" name="Freeform 317"/>
          <p:cNvSpPr>
            <a:spLocks/>
          </p:cNvSpPr>
          <p:nvPr/>
        </p:nvSpPr>
        <p:spPr bwMode="auto">
          <a:xfrm>
            <a:off x="4502756" y="3336622"/>
            <a:ext cx="473320"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709CCA"/>
          </a:solidFill>
          <a:ln w="9525">
            <a:solidFill>
              <a:schemeClr val="bg1"/>
            </a:solidFill>
            <a:round/>
            <a:headEnd/>
            <a:tailEnd/>
          </a:ln>
        </p:spPr>
        <p:txBody>
          <a:bodyPr/>
          <a:lstStyle/>
          <a:p>
            <a:endParaRPr lang="en-GB"/>
          </a:p>
        </p:txBody>
      </p:sp>
      <p:sp>
        <p:nvSpPr>
          <p:cNvPr id="478" name="Freeform 318"/>
          <p:cNvSpPr>
            <a:spLocks/>
          </p:cNvSpPr>
          <p:nvPr/>
        </p:nvSpPr>
        <p:spPr bwMode="auto">
          <a:xfrm>
            <a:off x="4502756" y="3336622"/>
            <a:ext cx="473320"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479" name="Freeform 319"/>
          <p:cNvSpPr>
            <a:spLocks/>
          </p:cNvSpPr>
          <p:nvPr/>
        </p:nvSpPr>
        <p:spPr bwMode="auto">
          <a:xfrm>
            <a:off x="4539391" y="3298522"/>
            <a:ext cx="8792" cy="4763"/>
          </a:xfrm>
          <a:custGeom>
            <a:avLst/>
            <a:gdLst/>
            <a:ahLst/>
            <a:cxnLst>
              <a:cxn ang="0">
                <a:pos x="6" y="0"/>
              </a:cxn>
              <a:cxn ang="0">
                <a:pos x="0" y="0"/>
              </a:cxn>
              <a:cxn ang="0">
                <a:pos x="0" y="6"/>
              </a:cxn>
              <a:cxn ang="0">
                <a:pos x="6" y="0"/>
              </a:cxn>
            </a:cxnLst>
            <a:rect l="0" t="0" r="r" b="b"/>
            <a:pathLst>
              <a:path w="6" h="6">
                <a:moveTo>
                  <a:pt x="6" y="0"/>
                </a:moveTo>
                <a:lnTo>
                  <a:pt x="0" y="0"/>
                </a:lnTo>
                <a:lnTo>
                  <a:pt x="0" y="6"/>
                </a:lnTo>
                <a:lnTo>
                  <a:pt x="6" y="0"/>
                </a:lnTo>
                <a:close/>
              </a:path>
            </a:pathLst>
          </a:custGeom>
          <a:solidFill>
            <a:srgbClr val="709CCA"/>
          </a:solidFill>
          <a:ln w="9525">
            <a:solidFill>
              <a:schemeClr val="bg1"/>
            </a:solidFill>
            <a:round/>
            <a:headEnd/>
            <a:tailEnd/>
          </a:ln>
        </p:spPr>
        <p:txBody>
          <a:bodyPr/>
          <a:lstStyle/>
          <a:p>
            <a:endParaRPr lang="en-GB"/>
          </a:p>
        </p:txBody>
      </p:sp>
      <p:sp>
        <p:nvSpPr>
          <p:cNvPr id="480" name="Freeform 320"/>
          <p:cNvSpPr>
            <a:spLocks/>
          </p:cNvSpPr>
          <p:nvPr/>
        </p:nvSpPr>
        <p:spPr bwMode="auto">
          <a:xfrm>
            <a:off x="4555509" y="3187396"/>
            <a:ext cx="7327" cy="7938"/>
          </a:xfrm>
          <a:custGeom>
            <a:avLst/>
            <a:gdLst/>
            <a:ahLst/>
            <a:cxnLst>
              <a:cxn ang="0">
                <a:pos x="0" y="0"/>
              </a:cxn>
              <a:cxn ang="0">
                <a:pos x="0" y="0"/>
              </a:cxn>
              <a:cxn ang="0">
                <a:pos x="6" y="6"/>
              </a:cxn>
              <a:cxn ang="0">
                <a:pos x="0" y="0"/>
              </a:cxn>
            </a:cxnLst>
            <a:rect l="0" t="0" r="r" b="b"/>
            <a:pathLst>
              <a:path w="6" h="6">
                <a:moveTo>
                  <a:pt x="0" y="0"/>
                </a:moveTo>
                <a:lnTo>
                  <a:pt x="0" y="0"/>
                </a:lnTo>
                <a:lnTo>
                  <a:pt x="6" y="6"/>
                </a:lnTo>
                <a:lnTo>
                  <a:pt x="0" y="0"/>
                </a:lnTo>
                <a:close/>
              </a:path>
            </a:pathLst>
          </a:custGeom>
          <a:solidFill>
            <a:srgbClr val="709CCA"/>
          </a:solidFill>
          <a:ln w="9525">
            <a:solidFill>
              <a:schemeClr val="bg1"/>
            </a:solidFill>
            <a:round/>
            <a:headEnd/>
            <a:tailEnd/>
          </a:ln>
        </p:spPr>
        <p:txBody>
          <a:bodyPr/>
          <a:lstStyle/>
          <a:p>
            <a:endParaRPr lang="en-GB"/>
          </a:p>
        </p:txBody>
      </p:sp>
      <p:sp>
        <p:nvSpPr>
          <p:cNvPr id="481" name="Freeform 321"/>
          <p:cNvSpPr>
            <a:spLocks/>
          </p:cNvSpPr>
          <p:nvPr/>
        </p:nvSpPr>
        <p:spPr bwMode="auto">
          <a:xfrm>
            <a:off x="4489568" y="3122310"/>
            <a:ext cx="284285" cy="236537"/>
          </a:xfrm>
          <a:custGeom>
            <a:avLst/>
            <a:gdLst/>
            <a:ahLst/>
            <a:cxnLst>
              <a:cxn ang="0">
                <a:pos x="34" y="5"/>
              </a:cxn>
              <a:cxn ang="0">
                <a:pos x="32" y="5"/>
              </a:cxn>
              <a:cxn ang="0">
                <a:pos x="29" y="4"/>
              </a:cxn>
              <a:cxn ang="0">
                <a:pos x="27" y="4"/>
              </a:cxn>
              <a:cxn ang="0">
                <a:pos x="26" y="4"/>
              </a:cxn>
              <a:cxn ang="0">
                <a:pos x="25" y="2"/>
              </a:cxn>
              <a:cxn ang="0">
                <a:pos x="13" y="0"/>
              </a:cxn>
              <a:cxn ang="0">
                <a:pos x="7" y="1"/>
              </a:cxn>
              <a:cxn ang="0">
                <a:pos x="5" y="0"/>
              </a:cxn>
              <a:cxn ang="0">
                <a:pos x="3" y="1"/>
              </a:cxn>
              <a:cxn ang="0">
                <a:pos x="0" y="3"/>
              </a:cxn>
              <a:cxn ang="0">
                <a:pos x="2" y="8"/>
              </a:cxn>
              <a:cxn ang="0">
                <a:pos x="4" y="6"/>
              </a:cxn>
              <a:cxn ang="0">
                <a:pos x="8" y="7"/>
              </a:cxn>
              <a:cxn ang="0">
                <a:pos x="9" y="8"/>
              </a:cxn>
              <a:cxn ang="0">
                <a:pos x="9" y="8"/>
              </a:cxn>
              <a:cxn ang="0">
                <a:pos x="10" y="9"/>
              </a:cxn>
              <a:cxn ang="0">
                <a:pos x="9" y="12"/>
              </a:cxn>
              <a:cxn ang="0">
                <a:pos x="8" y="17"/>
              </a:cxn>
              <a:cxn ang="0">
                <a:pos x="7" y="20"/>
              </a:cxn>
              <a:cxn ang="0">
                <a:pos x="7" y="22"/>
              </a:cxn>
              <a:cxn ang="0">
                <a:pos x="8" y="22"/>
              </a:cxn>
              <a:cxn ang="0">
                <a:pos x="7" y="23"/>
              </a:cxn>
              <a:cxn ang="0">
                <a:pos x="7" y="24"/>
              </a:cxn>
              <a:cxn ang="0">
                <a:pos x="6" y="27"/>
              </a:cxn>
              <a:cxn ang="0">
                <a:pos x="8" y="27"/>
              </a:cxn>
              <a:cxn ang="0">
                <a:pos x="12" y="30"/>
              </a:cxn>
              <a:cxn ang="0">
                <a:pos x="18" y="28"/>
              </a:cxn>
              <a:cxn ang="0">
                <a:pos x="24" y="27"/>
              </a:cxn>
              <a:cxn ang="0">
                <a:pos x="27" y="23"/>
              </a:cxn>
              <a:cxn ang="0">
                <a:pos x="30" y="19"/>
              </a:cxn>
              <a:cxn ang="0">
                <a:pos x="30" y="17"/>
              </a:cxn>
              <a:cxn ang="0">
                <a:pos x="33" y="11"/>
              </a:cxn>
              <a:cxn ang="0">
                <a:pos x="39" y="7"/>
              </a:cxn>
              <a:cxn ang="0">
                <a:pos x="39" y="6"/>
              </a:cxn>
              <a:cxn ang="0">
                <a:pos x="37" y="6"/>
              </a:cxn>
              <a:cxn ang="0">
                <a:pos x="34" y="5"/>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482" name="Freeform 322"/>
          <p:cNvSpPr>
            <a:spLocks/>
          </p:cNvSpPr>
          <p:nvPr/>
        </p:nvSpPr>
        <p:spPr bwMode="auto">
          <a:xfrm>
            <a:off x="4489568" y="3169935"/>
            <a:ext cx="73269" cy="166687"/>
          </a:xfrm>
          <a:custGeom>
            <a:avLst/>
            <a:gdLst/>
            <a:ahLst/>
            <a:cxnLst>
              <a:cxn ang="0">
                <a:pos x="42" y="103"/>
              </a:cxn>
              <a:cxn ang="0">
                <a:pos x="42" y="97"/>
              </a:cxn>
              <a:cxn ang="0">
                <a:pos x="42" y="97"/>
              </a:cxn>
              <a:cxn ang="0">
                <a:pos x="42" y="85"/>
              </a:cxn>
              <a:cxn ang="0">
                <a:pos x="48" y="73"/>
              </a:cxn>
              <a:cxn ang="0">
                <a:pos x="48" y="67"/>
              </a:cxn>
              <a:cxn ang="0">
                <a:pos x="48" y="49"/>
              </a:cxn>
              <a:cxn ang="0">
                <a:pos x="54" y="43"/>
              </a:cxn>
              <a:cxn ang="0">
                <a:pos x="54" y="31"/>
              </a:cxn>
              <a:cxn ang="0">
                <a:pos x="60" y="19"/>
              </a:cxn>
              <a:cxn ang="0">
                <a:pos x="54" y="13"/>
              </a:cxn>
              <a:cxn ang="0">
                <a:pos x="48" y="6"/>
              </a:cxn>
              <a:cxn ang="0">
                <a:pos x="30" y="0"/>
              </a:cxn>
              <a:cxn ang="0">
                <a:pos x="18" y="6"/>
              </a:cxn>
              <a:cxn ang="0">
                <a:pos x="12" y="13"/>
              </a:cxn>
              <a:cxn ang="0">
                <a:pos x="12" y="13"/>
              </a:cxn>
              <a:cxn ang="0">
                <a:pos x="6" y="13"/>
              </a:cxn>
              <a:cxn ang="0">
                <a:pos x="12" y="37"/>
              </a:cxn>
              <a:cxn ang="0">
                <a:pos x="12" y="61"/>
              </a:cxn>
              <a:cxn ang="0">
                <a:pos x="0" y="91"/>
              </a:cxn>
              <a:cxn ang="0">
                <a:pos x="12" y="97"/>
              </a:cxn>
              <a:cxn ang="0">
                <a:pos x="12" y="127"/>
              </a:cxn>
              <a:cxn ang="0">
                <a:pos x="36" y="127"/>
              </a:cxn>
              <a:cxn ang="0">
                <a:pos x="42" y="115"/>
              </a:cxn>
              <a:cxn ang="0">
                <a:pos x="42" y="103"/>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709CCA"/>
          </a:solidFill>
          <a:ln w="9525">
            <a:solidFill>
              <a:schemeClr val="bg1"/>
            </a:solidFill>
            <a:round/>
            <a:headEnd/>
            <a:tailEnd/>
          </a:ln>
        </p:spPr>
        <p:txBody>
          <a:bodyPr/>
          <a:lstStyle/>
          <a:p>
            <a:endParaRPr lang="en-GB"/>
          </a:p>
        </p:txBody>
      </p:sp>
      <p:sp>
        <p:nvSpPr>
          <p:cNvPr id="483" name="Freeform 323"/>
          <p:cNvSpPr>
            <a:spLocks/>
          </p:cNvSpPr>
          <p:nvPr/>
        </p:nvSpPr>
        <p:spPr bwMode="auto">
          <a:xfrm>
            <a:off x="4548183" y="3195334"/>
            <a:ext cx="14654" cy="63500"/>
          </a:xfrm>
          <a:custGeom>
            <a:avLst/>
            <a:gdLst/>
            <a:ahLst/>
            <a:cxnLst>
              <a:cxn ang="0">
                <a:pos x="6" y="24"/>
              </a:cxn>
              <a:cxn ang="0">
                <a:pos x="0" y="30"/>
              </a:cxn>
              <a:cxn ang="0">
                <a:pos x="0" y="48"/>
              </a:cxn>
              <a:cxn ang="0">
                <a:pos x="6" y="18"/>
              </a:cxn>
              <a:cxn ang="0">
                <a:pos x="12" y="0"/>
              </a:cxn>
              <a:cxn ang="0">
                <a:pos x="6" y="12"/>
              </a:cxn>
              <a:cxn ang="0">
                <a:pos x="6" y="24"/>
              </a:cxn>
            </a:cxnLst>
            <a:rect l="0" t="0" r="r" b="b"/>
            <a:pathLst>
              <a:path w="12" h="48">
                <a:moveTo>
                  <a:pt x="6" y="24"/>
                </a:moveTo>
                <a:lnTo>
                  <a:pt x="0" y="30"/>
                </a:lnTo>
                <a:lnTo>
                  <a:pt x="0" y="48"/>
                </a:lnTo>
                <a:lnTo>
                  <a:pt x="6" y="18"/>
                </a:lnTo>
                <a:lnTo>
                  <a:pt x="12" y="0"/>
                </a:lnTo>
                <a:lnTo>
                  <a:pt x="6" y="12"/>
                </a:lnTo>
                <a:lnTo>
                  <a:pt x="6" y="24"/>
                </a:lnTo>
                <a:close/>
              </a:path>
            </a:pathLst>
          </a:custGeom>
          <a:solidFill>
            <a:srgbClr val="709CCA"/>
          </a:solidFill>
          <a:ln w="9525">
            <a:solidFill>
              <a:schemeClr val="bg1"/>
            </a:solidFill>
            <a:round/>
            <a:headEnd/>
            <a:tailEnd/>
          </a:ln>
        </p:spPr>
        <p:txBody>
          <a:bodyPr/>
          <a:lstStyle/>
          <a:p>
            <a:endParaRPr lang="en-GB"/>
          </a:p>
        </p:txBody>
      </p:sp>
      <p:sp>
        <p:nvSpPr>
          <p:cNvPr id="484" name="Freeform 324"/>
          <p:cNvSpPr>
            <a:spLocks/>
          </p:cNvSpPr>
          <p:nvPr/>
        </p:nvSpPr>
        <p:spPr bwMode="auto">
          <a:xfrm>
            <a:off x="4534994" y="3303285"/>
            <a:ext cx="4397" cy="33337"/>
          </a:xfrm>
          <a:custGeom>
            <a:avLst/>
            <a:gdLst/>
            <a:ahLst/>
            <a:cxnLst>
              <a:cxn ang="0">
                <a:pos x="6" y="0"/>
              </a:cxn>
              <a:cxn ang="0">
                <a:pos x="6" y="12"/>
              </a:cxn>
              <a:cxn ang="0">
                <a:pos x="0" y="24"/>
              </a:cxn>
              <a:cxn ang="0">
                <a:pos x="6" y="6"/>
              </a:cxn>
              <a:cxn ang="0">
                <a:pos x="6" y="0"/>
              </a:cxn>
            </a:cxnLst>
            <a:rect l="0" t="0" r="r" b="b"/>
            <a:pathLst>
              <a:path w="6" h="24">
                <a:moveTo>
                  <a:pt x="6" y="0"/>
                </a:moveTo>
                <a:lnTo>
                  <a:pt x="6" y="12"/>
                </a:lnTo>
                <a:lnTo>
                  <a:pt x="0" y="24"/>
                </a:lnTo>
                <a:lnTo>
                  <a:pt x="6" y="6"/>
                </a:lnTo>
                <a:lnTo>
                  <a:pt x="6" y="0"/>
                </a:lnTo>
                <a:close/>
              </a:path>
            </a:pathLst>
          </a:custGeom>
          <a:solidFill>
            <a:srgbClr val="709CCA"/>
          </a:solidFill>
          <a:ln w="9525">
            <a:solidFill>
              <a:schemeClr val="bg1"/>
            </a:solidFill>
            <a:round/>
            <a:headEnd/>
            <a:tailEnd/>
          </a:ln>
        </p:spPr>
        <p:txBody>
          <a:bodyPr/>
          <a:lstStyle/>
          <a:p>
            <a:endParaRPr lang="en-GB"/>
          </a:p>
        </p:txBody>
      </p:sp>
      <p:sp>
        <p:nvSpPr>
          <p:cNvPr id="485" name="Freeform 325"/>
          <p:cNvSpPr>
            <a:spLocks/>
          </p:cNvSpPr>
          <p:nvPr/>
        </p:nvSpPr>
        <p:spPr bwMode="auto">
          <a:xfrm>
            <a:off x="4539391" y="3258835"/>
            <a:ext cx="8792" cy="22225"/>
          </a:xfrm>
          <a:custGeom>
            <a:avLst/>
            <a:gdLst/>
            <a:ahLst/>
            <a:cxnLst>
              <a:cxn ang="0">
                <a:pos x="0" y="18"/>
              </a:cxn>
              <a:cxn ang="0">
                <a:pos x="6" y="0"/>
              </a:cxn>
              <a:cxn ang="0">
                <a:pos x="6" y="12"/>
              </a:cxn>
              <a:cxn ang="0">
                <a:pos x="0" y="18"/>
              </a:cxn>
            </a:cxnLst>
            <a:rect l="0" t="0" r="r" b="b"/>
            <a:pathLst>
              <a:path w="6" h="18">
                <a:moveTo>
                  <a:pt x="0" y="18"/>
                </a:moveTo>
                <a:lnTo>
                  <a:pt x="6" y="0"/>
                </a:lnTo>
                <a:lnTo>
                  <a:pt x="6" y="12"/>
                </a:lnTo>
                <a:lnTo>
                  <a:pt x="0" y="18"/>
                </a:lnTo>
                <a:close/>
              </a:path>
            </a:pathLst>
          </a:custGeom>
          <a:solidFill>
            <a:srgbClr val="709CCA"/>
          </a:solidFill>
          <a:ln w="9525">
            <a:solidFill>
              <a:schemeClr val="bg1"/>
            </a:solidFill>
            <a:round/>
            <a:headEnd/>
            <a:tailEnd/>
          </a:ln>
        </p:spPr>
        <p:txBody>
          <a:bodyPr/>
          <a:lstStyle/>
          <a:p>
            <a:endParaRPr lang="en-GB"/>
          </a:p>
        </p:txBody>
      </p:sp>
      <p:sp>
        <p:nvSpPr>
          <p:cNvPr id="486" name="Freeform 326"/>
          <p:cNvSpPr>
            <a:spLocks/>
          </p:cNvSpPr>
          <p:nvPr/>
        </p:nvSpPr>
        <p:spPr bwMode="auto">
          <a:xfrm>
            <a:off x="4539390" y="3281059"/>
            <a:ext cx="0" cy="17462"/>
          </a:xfrm>
          <a:custGeom>
            <a:avLst/>
            <a:gdLst/>
            <a:ahLst/>
            <a:cxnLst>
              <a:cxn ang="0">
                <a:pos x="0" y="12"/>
              </a:cxn>
              <a:cxn ang="0">
                <a:pos x="0" y="0"/>
              </a:cxn>
              <a:cxn ang="0">
                <a:pos x="0" y="12"/>
              </a:cxn>
              <a:cxn ang="0">
                <a:pos x="0" y="12"/>
              </a:cxn>
            </a:cxnLst>
            <a:rect l="0" t="0" r="r" b="b"/>
            <a:pathLst>
              <a:path h="12">
                <a:moveTo>
                  <a:pt x="0" y="12"/>
                </a:moveTo>
                <a:lnTo>
                  <a:pt x="0" y="0"/>
                </a:lnTo>
                <a:lnTo>
                  <a:pt x="0" y="12"/>
                </a:lnTo>
                <a:lnTo>
                  <a:pt x="0" y="12"/>
                </a:lnTo>
                <a:close/>
              </a:path>
            </a:pathLst>
          </a:custGeom>
          <a:solidFill>
            <a:srgbClr val="709CCA"/>
          </a:solidFill>
          <a:ln w="9525">
            <a:solidFill>
              <a:schemeClr val="bg1"/>
            </a:solidFill>
            <a:round/>
            <a:headEnd/>
            <a:tailEnd/>
          </a:ln>
        </p:spPr>
        <p:txBody>
          <a:bodyPr/>
          <a:lstStyle/>
          <a:p>
            <a:endParaRPr lang="en-GB"/>
          </a:p>
        </p:txBody>
      </p:sp>
      <p:sp>
        <p:nvSpPr>
          <p:cNvPr id="487" name="Freeform 327"/>
          <p:cNvSpPr>
            <a:spLocks/>
          </p:cNvSpPr>
          <p:nvPr/>
        </p:nvSpPr>
        <p:spPr bwMode="auto">
          <a:xfrm>
            <a:off x="5850909" y="3327097"/>
            <a:ext cx="23446" cy="17463"/>
          </a:xfrm>
          <a:custGeom>
            <a:avLst/>
            <a:gdLst/>
            <a:ahLst/>
            <a:cxnLst>
              <a:cxn ang="0">
                <a:pos x="0" y="0"/>
              </a:cxn>
              <a:cxn ang="0">
                <a:pos x="18" y="12"/>
              </a:cxn>
              <a:cxn ang="0">
                <a:pos x="18" y="12"/>
              </a:cxn>
              <a:cxn ang="0">
                <a:pos x="6" y="0"/>
              </a:cxn>
              <a:cxn ang="0">
                <a:pos x="0" y="0"/>
              </a:cxn>
            </a:cxnLst>
            <a:rect l="0" t="0" r="r" b="b"/>
            <a:pathLst>
              <a:path w="18" h="12">
                <a:moveTo>
                  <a:pt x="0" y="0"/>
                </a:moveTo>
                <a:lnTo>
                  <a:pt x="18" y="12"/>
                </a:lnTo>
                <a:lnTo>
                  <a:pt x="18" y="12"/>
                </a:lnTo>
                <a:lnTo>
                  <a:pt x="6" y="0"/>
                </a:lnTo>
                <a:lnTo>
                  <a:pt x="0" y="0"/>
                </a:lnTo>
                <a:close/>
              </a:path>
            </a:pathLst>
          </a:custGeom>
          <a:solidFill>
            <a:srgbClr val="709CCA"/>
          </a:solidFill>
          <a:ln w="9525">
            <a:solidFill>
              <a:schemeClr val="bg1"/>
            </a:solidFill>
            <a:round/>
            <a:headEnd/>
            <a:tailEnd/>
          </a:ln>
        </p:spPr>
        <p:txBody>
          <a:bodyPr/>
          <a:lstStyle/>
          <a:p>
            <a:endParaRPr lang="en-GB"/>
          </a:p>
        </p:txBody>
      </p:sp>
      <p:sp>
        <p:nvSpPr>
          <p:cNvPr id="488" name="Freeform 328"/>
          <p:cNvSpPr>
            <a:spLocks/>
          </p:cNvSpPr>
          <p:nvPr/>
        </p:nvSpPr>
        <p:spPr bwMode="auto">
          <a:xfrm>
            <a:off x="5817206" y="3288997"/>
            <a:ext cx="13188" cy="23813"/>
          </a:xfrm>
          <a:custGeom>
            <a:avLst/>
            <a:gdLst/>
            <a:ahLst/>
            <a:cxnLst>
              <a:cxn ang="0">
                <a:pos x="0" y="0"/>
              </a:cxn>
              <a:cxn ang="0">
                <a:pos x="12" y="18"/>
              </a:cxn>
              <a:cxn ang="0">
                <a:pos x="12" y="12"/>
              </a:cxn>
              <a:cxn ang="0">
                <a:pos x="0" y="0"/>
              </a:cxn>
            </a:cxnLst>
            <a:rect l="0" t="0" r="r" b="b"/>
            <a:pathLst>
              <a:path w="12" h="18">
                <a:moveTo>
                  <a:pt x="0" y="0"/>
                </a:moveTo>
                <a:lnTo>
                  <a:pt x="12" y="18"/>
                </a:lnTo>
                <a:lnTo>
                  <a:pt x="12" y="12"/>
                </a:lnTo>
                <a:lnTo>
                  <a:pt x="0" y="0"/>
                </a:lnTo>
                <a:close/>
              </a:path>
            </a:pathLst>
          </a:custGeom>
          <a:solidFill>
            <a:srgbClr val="709CCA"/>
          </a:solidFill>
          <a:ln w="9525">
            <a:solidFill>
              <a:schemeClr val="bg1"/>
            </a:solidFill>
            <a:round/>
            <a:headEnd/>
            <a:tailEnd/>
          </a:ln>
        </p:spPr>
        <p:txBody>
          <a:bodyPr/>
          <a:lstStyle/>
          <a:p>
            <a:endParaRPr lang="en-GB"/>
          </a:p>
        </p:txBody>
      </p:sp>
      <p:sp>
        <p:nvSpPr>
          <p:cNvPr id="489" name="Freeform 334"/>
          <p:cNvSpPr>
            <a:spLocks/>
          </p:cNvSpPr>
          <p:nvPr/>
        </p:nvSpPr>
        <p:spPr bwMode="auto">
          <a:xfrm>
            <a:off x="5176832" y="1876121"/>
            <a:ext cx="246185" cy="585788"/>
          </a:xfrm>
          <a:custGeom>
            <a:avLst/>
            <a:gdLst/>
            <a:ahLst/>
            <a:cxnLst>
              <a:cxn ang="0">
                <a:pos x="34" y="55"/>
              </a:cxn>
              <a:cxn ang="0">
                <a:pos x="32" y="54"/>
              </a:cxn>
              <a:cxn ang="0">
                <a:pos x="30" y="52"/>
              </a:cxn>
              <a:cxn ang="0">
                <a:pos x="31" y="47"/>
              </a:cxn>
              <a:cxn ang="0">
                <a:pos x="30" y="45"/>
              </a:cxn>
              <a:cxn ang="0">
                <a:pos x="30" y="43"/>
              </a:cxn>
              <a:cxn ang="0">
                <a:pos x="29" y="42"/>
              </a:cxn>
              <a:cxn ang="0">
                <a:pos x="29" y="40"/>
              </a:cxn>
              <a:cxn ang="0">
                <a:pos x="28" y="38"/>
              </a:cxn>
              <a:cxn ang="0">
                <a:pos x="30" y="36"/>
              </a:cxn>
              <a:cxn ang="0">
                <a:pos x="27" y="27"/>
              </a:cxn>
              <a:cxn ang="0">
                <a:pos x="30" y="21"/>
              </a:cxn>
              <a:cxn ang="0">
                <a:pos x="28" y="17"/>
              </a:cxn>
              <a:cxn ang="0">
                <a:pos x="25" y="15"/>
              </a:cxn>
              <a:cxn ang="0">
                <a:pos x="25" y="14"/>
              </a:cxn>
              <a:cxn ang="0">
                <a:pos x="25" y="10"/>
              </a:cxn>
              <a:cxn ang="0">
                <a:pos x="25" y="10"/>
              </a:cxn>
              <a:cxn ang="0">
                <a:pos x="26" y="9"/>
              </a:cxn>
              <a:cxn ang="0">
                <a:pos x="26" y="8"/>
              </a:cxn>
              <a:cxn ang="0">
                <a:pos x="27" y="6"/>
              </a:cxn>
              <a:cxn ang="0">
                <a:pos x="27" y="3"/>
              </a:cxn>
              <a:cxn ang="0">
                <a:pos x="24" y="0"/>
              </a:cxn>
              <a:cxn ang="0">
                <a:pos x="19" y="1"/>
              </a:cxn>
              <a:cxn ang="0">
                <a:pos x="17" y="3"/>
              </a:cxn>
              <a:cxn ang="0">
                <a:pos x="15" y="8"/>
              </a:cxn>
              <a:cxn ang="0">
                <a:pos x="12" y="11"/>
              </a:cxn>
              <a:cxn ang="0">
                <a:pos x="11" y="10"/>
              </a:cxn>
              <a:cxn ang="0">
                <a:pos x="8" y="11"/>
              </a:cxn>
              <a:cxn ang="0">
                <a:pos x="5" y="10"/>
              </a:cxn>
              <a:cxn ang="0">
                <a:pos x="3" y="8"/>
              </a:cxn>
              <a:cxn ang="0">
                <a:pos x="2" y="6"/>
              </a:cxn>
              <a:cxn ang="0">
                <a:pos x="1" y="8"/>
              </a:cxn>
              <a:cxn ang="0">
                <a:pos x="0" y="8"/>
              </a:cxn>
              <a:cxn ang="0">
                <a:pos x="1" y="10"/>
              </a:cxn>
              <a:cxn ang="0">
                <a:pos x="4" y="13"/>
              </a:cxn>
              <a:cxn ang="0">
                <a:pos x="6" y="14"/>
              </a:cxn>
              <a:cxn ang="0">
                <a:pos x="7" y="14"/>
              </a:cxn>
              <a:cxn ang="0">
                <a:pos x="9" y="19"/>
              </a:cxn>
              <a:cxn ang="0">
                <a:pos x="9" y="23"/>
              </a:cxn>
              <a:cxn ang="0">
                <a:pos x="9" y="26"/>
              </a:cxn>
              <a:cxn ang="0">
                <a:pos x="10" y="29"/>
              </a:cxn>
              <a:cxn ang="0">
                <a:pos x="10" y="30"/>
              </a:cxn>
              <a:cxn ang="0">
                <a:pos x="10" y="35"/>
              </a:cxn>
              <a:cxn ang="0">
                <a:pos x="10" y="36"/>
              </a:cxn>
              <a:cxn ang="0">
                <a:pos x="12" y="36"/>
              </a:cxn>
              <a:cxn ang="0">
                <a:pos x="14" y="40"/>
              </a:cxn>
              <a:cxn ang="0">
                <a:pos x="9" y="49"/>
              </a:cxn>
              <a:cxn ang="0">
                <a:pos x="4" y="53"/>
              </a:cxn>
              <a:cxn ang="0">
                <a:pos x="1" y="58"/>
              </a:cxn>
              <a:cxn ang="0">
                <a:pos x="2" y="66"/>
              </a:cxn>
              <a:cxn ang="0">
                <a:pos x="3" y="71"/>
              </a:cxn>
              <a:cxn ang="0">
                <a:pos x="5" y="73"/>
              </a:cxn>
              <a:cxn ang="0">
                <a:pos x="7" y="75"/>
              </a:cxn>
              <a:cxn ang="0">
                <a:pos x="12" y="75"/>
              </a:cxn>
              <a:cxn ang="0">
                <a:pos x="20" y="72"/>
              </a:cxn>
              <a:cxn ang="0">
                <a:pos x="22" y="72"/>
              </a:cxn>
              <a:cxn ang="0">
                <a:pos x="34" y="58"/>
              </a:cxn>
              <a:cxn ang="0">
                <a:pos x="34" y="5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490" name="Freeform 335"/>
          <p:cNvSpPr>
            <a:spLocks/>
          </p:cNvSpPr>
          <p:nvPr/>
        </p:nvSpPr>
        <p:spPr bwMode="auto">
          <a:xfrm>
            <a:off x="5430345" y="2804810"/>
            <a:ext cx="14654" cy="7937"/>
          </a:xfrm>
          <a:custGeom>
            <a:avLst/>
            <a:gdLst/>
            <a:ahLst/>
            <a:cxnLst>
              <a:cxn ang="0">
                <a:pos x="12" y="6"/>
              </a:cxn>
              <a:cxn ang="0">
                <a:pos x="0" y="0"/>
              </a:cxn>
              <a:cxn ang="0">
                <a:pos x="0" y="6"/>
              </a:cxn>
              <a:cxn ang="0">
                <a:pos x="12" y="6"/>
              </a:cxn>
            </a:cxnLst>
            <a:rect l="0" t="0" r="r" b="b"/>
            <a:pathLst>
              <a:path w="12" h="6">
                <a:moveTo>
                  <a:pt x="12" y="6"/>
                </a:moveTo>
                <a:lnTo>
                  <a:pt x="0" y="0"/>
                </a:lnTo>
                <a:lnTo>
                  <a:pt x="0" y="6"/>
                </a:lnTo>
                <a:lnTo>
                  <a:pt x="12" y="6"/>
                </a:lnTo>
                <a:close/>
              </a:path>
            </a:pathLst>
          </a:custGeom>
          <a:solidFill>
            <a:srgbClr val="709CCA"/>
          </a:solidFill>
          <a:ln w="9525">
            <a:solidFill>
              <a:schemeClr val="bg1"/>
            </a:solidFill>
            <a:round/>
            <a:headEnd/>
            <a:tailEnd/>
          </a:ln>
        </p:spPr>
        <p:txBody>
          <a:bodyPr/>
          <a:lstStyle/>
          <a:p>
            <a:endParaRPr lang="en-GB"/>
          </a:p>
        </p:txBody>
      </p:sp>
      <p:sp>
        <p:nvSpPr>
          <p:cNvPr id="491" name="Freeform 336"/>
          <p:cNvSpPr>
            <a:spLocks/>
          </p:cNvSpPr>
          <p:nvPr/>
        </p:nvSpPr>
        <p:spPr bwMode="auto">
          <a:xfrm>
            <a:off x="5336560" y="1218897"/>
            <a:ext cx="3500803" cy="2030413"/>
          </a:xfrm>
          <a:custGeom>
            <a:avLst/>
            <a:gdLst/>
            <a:ahLst/>
            <a:cxnLst>
              <a:cxn ang="0">
                <a:pos x="470" y="89"/>
              </a:cxn>
              <a:cxn ang="0">
                <a:pos x="451" y="97"/>
              </a:cxn>
              <a:cxn ang="0">
                <a:pos x="431" y="89"/>
              </a:cxn>
              <a:cxn ang="0">
                <a:pos x="403" y="77"/>
              </a:cxn>
              <a:cxn ang="0">
                <a:pos x="362" y="59"/>
              </a:cxn>
              <a:cxn ang="0">
                <a:pos x="342" y="70"/>
              </a:cxn>
              <a:cxn ang="0">
                <a:pos x="323" y="73"/>
              </a:cxn>
              <a:cxn ang="0">
                <a:pos x="312" y="51"/>
              </a:cxn>
              <a:cxn ang="0">
                <a:pos x="287" y="53"/>
              </a:cxn>
              <a:cxn ang="0">
                <a:pos x="264" y="44"/>
              </a:cxn>
              <a:cxn ang="0">
                <a:pos x="262" y="39"/>
              </a:cxn>
              <a:cxn ang="0">
                <a:pos x="254" y="8"/>
              </a:cxn>
              <a:cxn ang="0">
                <a:pos x="216" y="19"/>
              </a:cxn>
              <a:cxn ang="0">
                <a:pos x="169" y="54"/>
              </a:cxn>
              <a:cxn ang="0">
                <a:pos x="152" y="59"/>
              </a:cxn>
              <a:cxn ang="0">
                <a:pos x="143" y="76"/>
              </a:cxn>
              <a:cxn ang="0">
                <a:pos x="128" y="70"/>
              </a:cxn>
              <a:cxn ang="0">
                <a:pos x="132" y="94"/>
              </a:cxn>
              <a:cxn ang="0">
                <a:pos x="104" y="95"/>
              </a:cxn>
              <a:cxn ang="0">
                <a:pos x="83" y="97"/>
              </a:cxn>
              <a:cxn ang="0">
                <a:pos x="59" y="112"/>
              </a:cxn>
              <a:cxn ang="0">
                <a:pos x="53" y="99"/>
              </a:cxn>
              <a:cxn ang="0">
                <a:pos x="49" y="116"/>
              </a:cxn>
              <a:cxn ang="0">
                <a:pos x="39" y="129"/>
              </a:cxn>
              <a:cxn ang="0">
                <a:pos x="31" y="136"/>
              </a:cxn>
              <a:cxn ang="0">
                <a:pos x="23" y="118"/>
              </a:cxn>
              <a:cxn ang="0">
                <a:pos x="22" y="113"/>
              </a:cxn>
              <a:cxn ang="0">
                <a:pos x="36" y="101"/>
              </a:cxn>
              <a:cxn ang="0">
                <a:pos x="13" y="87"/>
              </a:cxn>
              <a:cxn ang="0">
                <a:pos x="4" y="94"/>
              </a:cxn>
              <a:cxn ang="0">
                <a:pos x="8" y="107"/>
              </a:cxn>
              <a:cxn ang="0">
                <a:pos x="8" y="129"/>
              </a:cxn>
              <a:cxn ang="0">
                <a:pos x="11" y="143"/>
              </a:cxn>
              <a:cxn ang="0">
                <a:pos x="2" y="164"/>
              </a:cxn>
              <a:cxn ang="0">
                <a:pos x="9" y="186"/>
              </a:cxn>
              <a:cxn ang="0">
                <a:pos x="15" y="205"/>
              </a:cxn>
              <a:cxn ang="0">
                <a:pos x="34" y="219"/>
              </a:cxn>
              <a:cxn ang="0">
                <a:pos x="26" y="232"/>
              </a:cxn>
              <a:cxn ang="0">
                <a:pos x="45" y="248"/>
              </a:cxn>
              <a:cxn ang="0">
                <a:pos x="59" y="256"/>
              </a:cxn>
              <a:cxn ang="0">
                <a:pos x="63" y="244"/>
              </a:cxn>
              <a:cxn ang="0">
                <a:pos x="63" y="224"/>
              </a:cxn>
              <a:cxn ang="0">
                <a:pos x="82" y="209"/>
              </a:cxn>
              <a:cxn ang="0">
                <a:pos x="109" y="196"/>
              </a:cxn>
              <a:cxn ang="0">
                <a:pos x="160" y="203"/>
              </a:cxn>
              <a:cxn ang="0">
                <a:pos x="191" y="222"/>
              </a:cxn>
              <a:cxn ang="0">
                <a:pos x="224" y="211"/>
              </a:cxn>
              <a:cxn ang="0">
                <a:pos x="275" y="216"/>
              </a:cxn>
              <a:cxn ang="0">
                <a:pos x="307" y="200"/>
              </a:cxn>
              <a:cxn ang="0">
                <a:pos x="329" y="239"/>
              </a:cxn>
              <a:cxn ang="0">
                <a:pos x="335" y="250"/>
              </a:cxn>
              <a:cxn ang="0">
                <a:pos x="360" y="203"/>
              </a:cxn>
              <a:cxn ang="0">
                <a:pos x="341" y="192"/>
              </a:cxn>
              <a:cxn ang="0">
                <a:pos x="371" y="164"/>
              </a:cxn>
              <a:cxn ang="0">
                <a:pos x="403" y="166"/>
              </a:cxn>
              <a:cxn ang="0">
                <a:pos x="421" y="155"/>
              </a:cxn>
              <a:cxn ang="0">
                <a:pos x="419" y="166"/>
              </a:cxn>
              <a:cxn ang="0">
                <a:pos x="416" y="202"/>
              </a:cxn>
              <a:cxn ang="0">
                <a:pos x="427" y="184"/>
              </a:cxn>
              <a:cxn ang="0">
                <a:pos x="435" y="161"/>
              </a:cxn>
              <a:cxn ang="0">
                <a:pos x="457" y="156"/>
              </a:cxn>
              <a:cxn ang="0">
                <a:pos x="479" y="140"/>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492" name="Freeform 337"/>
          <p:cNvSpPr>
            <a:spLocks/>
          </p:cNvSpPr>
          <p:nvPr/>
        </p:nvSpPr>
        <p:spPr bwMode="auto">
          <a:xfrm>
            <a:off x="5874355" y="3336621"/>
            <a:ext cx="65943" cy="7938"/>
          </a:xfrm>
          <a:custGeom>
            <a:avLst/>
            <a:gdLst/>
            <a:ahLst/>
            <a:cxnLst>
              <a:cxn ang="0">
                <a:pos x="6" y="6"/>
              </a:cxn>
              <a:cxn ang="0">
                <a:pos x="30" y="6"/>
              </a:cxn>
              <a:cxn ang="0">
                <a:pos x="54" y="0"/>
              </a:cxn>
              <a:cxn ang="0">
                <a:pos x="0" y="6"/>
              </a:cxn>
              <a:cxn ang="0">
                <a:pos x="6" y="6"/>
              </a:cxn>
            </a:cxnLst>
            <a:rect l="0" t="0" r="r" b="b"/>
            <a:pathLst>
              <a:path w="54" h="6">
                <a:moveTo>
                  <a:pt x="6" y="6"/>
                </a:moveTo>
                <a:lnTo>
                  <a:pt x="30" y="6"/>
                </a:lnTo>
                <a:lnTo>
                  <a:pt x="54" y="0"/>
                </a:lnTo>
                <a:lnTo>
                  <a:pt x="0" y="6"/>
                </a:lnTo>
                <a:lnTo>
                  <a:pt x="6" y="6"/>
                </a:lnTo>
                <a:close/>
              </a:path>
            </a:pathLst>
          </a:custGeom>
          <a:solidFill>
            <a:srgbClr val="709CCA"/>
          </a:solidFill>
          <a:ln w="9525">
            <a:solidFill>
              <a:schemeClr val="bg1"/>
            </a:solidFill>
            <a:round/>
            <a:headEnd/>
            <a:tailEnd/>
          </a:ln>
        </p:spPr>
        <p:txBody>
          <a:bodyPr/>
          <a:lstStyle/>
          <a:p>
            <a:endParaRPr lang="en-GB"/>
          </a:p>
        </p:txBody>
      </p:sp>
      <p:sp>
        <p:nvSpPr>
          <p:cNvPr id="493" name="Freeform 338"/>
          <p:cNvSpPr>
            <a:spLocks/>
          </p:cNvSpPr>
          <p:nvPr/>
        </p:nvSpPr>
        <p:spPr bwMode="auto">
          <a:xfrm>
            <a:off x="5773245" y="2679397"/>
            <a:ext cx="933450" cy="709613"/>
          </a:xfrm>
          <a:custGeom>
            <a:avLst/>
            <a:gdLst/>
            <a:ahLst/>
            <a:cxnLst>
              <a:cxn ang="0">
                <a:pos x="87" y="77"/>
              </a:cxn>
              <a:cxn ang="0">
                <a:pos x="96" y="71"/>
              </a:cxn>
              <a:cxn ang="0">
                <a:pos x="105" y="63"/>
              </a:cxn>
              <a:cxn ang="0">
                <a:pos x="114" y="50"/>
              </a:cxn>
              <a:cxn ang="0">
                <a:pos x="124" y="41"/>
              </a:cxn>
              <a:cxn ang="0">
                <a:pos x="129" y="34"/>
              </a:cxn>
              <a:cxn ang="0">
                <a:pos x="122" y="27"/>
              </a:cxn>
              <a:cxn ang="0">
                <a:pos x="104" y="23"/>
              </a:cxn>
              <a:cxn ang="0">
                <a:pos x="96" y="6"/>
              </a:cxn>
              <a:cxn ang="0">
                <a:pos x="82" y="9"/>
              </a:cxn>
              <a:cxn ang="0">
                <a:pos x="62" y="3"/>
              </a:cxn>
              <a:cxn ang="0">
                <a:pos x="45" y="16"/>
              </a:cxn>
              <a:cxn ang="0">
                <a:pos x="40" y="24"/>
              </a:cxn>
              <a:cxn ang="0">
                <a:pos x="27" y="24"/>
              </a:cxn>
              <a:cxn ang="0">
                <a:pos x="13" y="21"/>
              </a:cxn>
              <a:cxn ang="0">
                <a:pos x="0" y="33"/>
              </a:cxn>
              <a:cxn ang="0">
                <a:pos x="6" y="42"/>
              </a:cxn>
              <a:cxn ang="0">
                <a:pos x="19" y="41"/>
              </a:cxn>
              <a:cxn ang="0">
                <a:pos x="20" y="50"/>
              </a:cxn>
              <a:cxn ang="0">
                <a:pos x="13" y="52"/>
              </a:cxn>
              <a:cxn ang="0">
                <a:pos x="20" y="63"/>
              </a:cxn>
              <a:cxn ang="0">
                <a:pos x="24" y="76"/>
              </a:cxn>
              <a:cxn ang="0">
                <a:pos x="24" y="82"/>
              </a:cxn>
              <a:cxn ang="0">
                <a:pos x="33" y="79"/>
              </a:cxn>
              <a:cxn ang="0">
                <a:pos x="42" y="85"/>
              </a:cxn>
              <a:cxn ang="0">
                <a:pos x="46" y="89"/>
              </a:cxn>
              <a:cxn ang="0">
                <a:pos x="51" y="91"/>
              </a:cxn>
              <a:cxn ang="0">
                <a:pos x="58" y="87"/>
              </a:cxn>
              <a:cxn ang="0">
                <a:pos x="63" y="83"/>
              </a:cxn>
              <a:cxn ang="0">
                <a:pos x="68" y="85"/>
              </a:cxn>
              <a:cxn ang="0">
                <a:pos x="74" y="82"/>
              </a:cxn>
              <a:cxn ang="0">
                <a:pos x="78" y="80"/>
              </a:cxn>
              <a:cxn ang="0">
                <a:pos x="82" y="83"/>
              </a:cxn>
              <a:cxn ang="0">
                <a:pos x="88" y="82"/>
              </a:cxn>
              <a:cxn ang="0">
                <a:pos x="90" y="82"/>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709CCA"/>
          </a:solidFill>
          <a:ln w="9525">
            <a:solidFill>
              <a:schemeClr val="bg1"/>
            </a:solidFill>
            <a:round/>
            <a:headEnd/>
            <a:tailEnd/>
          </a:ln>
        </p:spPr>
        <p:txBody>
          <a:bodyPr/>
          <a:lstStyle/>
          <a:p>
            <a:endParaRPr lang="en-GB"/>
          </a:p>
        </p:txBody>
      </p:sp>
      <p:sp>
        <p:nvSpPr>
          <p:cNvPr id="494" name="Freeform 339"/>
          <p:cNvSpPr>
            <a:spLocks/>
          </p:cNvSpPr>
          <p:nvPr/>
        </p:nvSpPr>
        <p:spPr bwMode="auto">
          <a:xfrm>
            <a:off x="5830395" y="3312810"/>
            <a:ext cx="20515" cy="14287"/>
          </a:xfrm>
          <a:custGeom>
            <a:avLst/>
            <a:gdLst/>
            <a:ahLst/>
            <a:cxnLst>
              <a:cxn ang="0">
                <a:pos x="0" y="0"/>
              </a:cxn>
              <a:cxn ang="0">
                <a:pos x="0" y="12"/>
              </a:cxn>
              <a:cxn ang="0">
                <a:pos x="18" y="12"/>
              </a:cxn>
              <a:cxn ang="0">
                <a:pos x="12" y="12"/>
              </a:cxn>
              <a:cxn ang="0">
                <a:pos x="0" y="0"/>
              </a:cxn>
            </a:cxnLst>
            <a:rect l="0" t="0" r="r" b="b"/>
            <a:pathLst>
              <a:path w="18" h="12">
                <a:moveTo>
                  <a:pt x="0" y="0"/>
                </a:moveTo>
                <a:lnTo>
                  <a:pt x="0" y="12"/>
                </a:lnTo>
                <a:lnTo>
                  <a:pt x="18" y="12"/>
                </a:lnTo>
                <a:lnTo>
                  <a:pt x="12" y="12"/>
                </a:lnTo>
                <a:lnTo>
                  <a:pt x="0" y="0"/>
                </a:lnTo>
                <a:close/>
              </a:path>
            </a:pathLst>
          </a:custGeom>
          <a:solidFill>
            <a:srgbClr val="709CCA"/>
          </a:solidFill>
          <a:ln w="9525">
            <a:solidFill>
              <a:schemeClr val="bg1"/>
            </a:solidFill>
            <a:round/>
            <a:headEnd/>
            <a:tailEnd/>
          </a:ln>
        </p:spPr>
        <p:txBody>
          <a:bodyPr/>
          <a:lstStyle/>
          <a:p>
            <a:endParaRPr lang="en-GB"/>
          </a:p>
        </p:txBody>
      </p:sp>
      <p:sp>
        <p:nvSpPr>
          <p:cNvPr id="495" name="Rectangle 340"/>
          <p:cNvSpPr>
            <a:spLocks noChangeArrowheads="1"/>
          </p:cNvSpPr>
          <p:nvPr/>
        </p:nvSpPr>
        <p:spPr bwMode="auto">
          <a:xfrm>
            <a:off x="5075722" y="2944510"/>
            <a:ext cx="8792" cy="1587"/>
          </a:xfrm>
          <a:prstGeom prst="rect">
            <a:avLst/>
          </a:prstGeom>
          <a:solidFill>
            <a:srgbClr val="709CCA"/>
          </a:solidFill>
          <a:ln w="9525">
            <a:solidFill>
              <a:schemeClr val="bg1"/>
            </a:solidFill>
            <a:miter lim="800000"/>
            <a:headEnd/>
            <a:tailEnd/>
          </a:ln>
        </p:spPr>
        <p:txBody>
          <a:bodyPr/>
          <a:lstStyle/>
          <a:p>
            <a:endParaRPr lang="en-GB"/>
          </a:p>
        </p:txBody>
      </p:sp>
      <p:sp>
        <p:nvSpPr>
          <p:cNvPr id="496" name="Freeform 341"/>
          <p:cNvSpPr>
            <a:spLocks/>
          </p:cNvSpPr>
          <p:nvPr/>
        </p:nvSpPr>
        <p:spPr bwMode="auto">
          <a:xfrm>
            <a:off x="4917460" y="2936572"/>
            <a:ext cx="172915" cy="85725"/>
          </a:xfrm>
          <a:custGeom>
            <a:avLst/>
            <a:gdLst/>
            <a:ahLst/>
            <a:cxnLst>
              <a:cxn ang="0">
                <a:pos x="23" y="6"/>
              </a:cxn>
              <a:cxn ang="0">
                <a:pos x="24" y="4"/>
              </a:cxn>
              <a:cxn ang="0">
                <a:pos x="24" y="4"/>
              </a:cxn>
              <a:cxn ang="0">
                <a:pos x="23" y="2"/>
              </a:cxn>
              <a:cxn ang="0">
                <a:pos x="23" y="1"/>
              </a:cxn>
              <a:cxn ang="0">
                <a:pos x="22" y="1"/>
              </a:cxn>
              <a:cxn ang="0">
                <a:pos x="18" y="0"/>
              </a:cxn>
              <a:cxn ang="0">
                <a:pos x="17" y="1"/>
              </a:cxn>
              <a:cxn ang="0">
                <a:pos x="14" y="1"/>
              </a:cxn>
              <a:cxn ang="0">
                <a:pos x="13" y="2"/>
              </a:cxn>
              <a:cxn ang="0">
                <a:pos x="11" y="3"/>
              </a:cxn>
              <a:cxn ang="0">
                <a:pos x="12" y="5"/>
              </a:cxn>
              <a:cxn ang="0">
                <a:pos x="11" y="6"/>
              </a:cxn>
              <a:cxn ang="0">
                <a:pos x="10" y="6"/>
              </a:cxn>
              <a:cxn ang="0">
                <a:pos x="6" y="7"/>
              </a:cxn>
              <a:cxn ang="0">
                <a:pos x="4" y="7"/>
              </a:cxn>
              <a:cxn ang="0">
                <a:pos x="2" y="7"/>
              </a:cxn>
              <a:cxn ang="0">
                <a:pos x="1" y="7"/>
              </a:cxn>
              <a:cxn ang="0">
                <a:pos x="0" y="7"/>
              </a:cxn>
              <a:cxn ang="0">
                <a:pos x="1" y="8"/>
              </a:cxn>
              <a:cxn ang="0">
                <a:pos x="3" y="10"/>
              </a:cxn>
              <a:cxn ang="0">
                <a:pos x="4" y="11"/>
              </a:cxn>
              <a:cxn ang="0">
                <a:pos x="5" y="10"/>
              </a:cxn>
              <a:cxn ang="0">
                <a:pos x="9" y="10"/>
              </a:cxn>
              <a:cxn ang="0">
                <a:pos x="13" y="11"/>
              </a:cxn>
              <a:cxn ang="0">
                <a:pos x="14" y="11"/>
              </a:cxn>
              <a:cxn ang="0">
                <a:pos x="18" y="11"/>
              </a:cxn>
              <a:cxn ang="0">
                <a:pos x="21" y="9"/>
              </a:cxn>
              <a:cxn ang="0">
                <a:pos x="22" y="9"/>
              </a:cxn>
              <a:cxn ang="0">
                <a:pos x="23" y="6"/>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rgbClr val="709CCA"/>
          </a:solidFill>
          <a:ln w="9525">
            <a:solidFill>
              <a:schemeClr val="bg1"/>
            </a:solidFill>
            <a:round/>
            <a:headEnd/>
            <a:tailEnd/>
          </a:ln>
        </p:spPr>
        <p:txBody>
          <a:bodyPr/>
          <a:lstStyle/>
          <a:p>
            <a:endParaRPr lang="en-GB"/>
          </a:p>
        </p:txBody>
      </p:sp>
      <p:sp>
        <p:nvSpPr>
          <p:cNvPr id="497" name="Freeform 342"/>
          <p:cNvSpPr>
            <a:spLocks/>
          </p:cNvSpPr>
          <p:nvPr/>
        </p:nvSpPr>
        <p:spPr bwMode="auto">
          <a:xfrm>
            <a:off x="4598006" y="2852434"/>
            <a:ext cx="290146" cy="317500"/>
          </a:xfrm>
          <a:custGeom>
            <a:avLst/>
            <a:gdLst/>
            <a:ahLst/>
            <a:cxnLst>
              <a:cxn ang="0">
                <a:pos x="36" y="29"/>
              </a:cxn>
              <a:cxn ang="0">
                <a:pos x="37" y="27"/>
              </a:cxn>
              <a:cxn ang="0">
                <a:pos x="37" y="25"/>
              </a:cxn>
              <a:cxn ang="0">
                <a:pos x="37" y="25"/>
              </a:cxn>
              <a:cxn ang="0">
                <a:pos x="36" y="23"/>
              </a:cxn>
              <a:cxn ang="0">
                <a:pos x="34" y="23"/>
              </a:cxn>
              <a:cxn ang="0">
                <a:pos x="34" y="21"/>
              </a:cxn>
              <a:cxn ang="0">
                <a:pos x="37" y="18"/>
              </a:cxn>
              <a:cxn ang="0">
                <a:pos x="38" y="17"/>
              </a:cxn>
              <a:cxn ang="0">
                <a:pos x="38" y="17"/>
              </a:cxn>
              <a:cxn ang="0">
                <a:pos x="38" y="13"/>
              </a:cxn>
              <a:cxn ang="0">
                <a:pos x="40" y="11"/>
              </a:cxn>
              <a:cxn ang="0">
                <a:pos x="37" y="10"/>
              </a:cxn>
              <a:cxn ang="0">
                <a:pos x="35" y="9"/>
              </a:cxn>
              <a:cxn ang="0">
                <a:pos x="32" y="8"/>
              </a:cxn>
              <a:cxn ang="0">
                <a:pos x="31" y="7"/>
              </a:cxn>
              <a:cxn ang="0">
                <a:pos x="29" y="6"/>
              </a:cxn>
              <a:cxn ang="0">
                <a:pos x="27" y="5"/>
              </a:cxn>
              <a:cxn ang="0">
                <a:pos x="26" y="3"/>
              </a:cxn>
              <a:cxn ang="0">
                <a:pos x="24" y="2"/>
              </a:cxn>
              <a:cxn ang="0">
                <a:pos x="23" y="0"/>
              </a:cxn>
              <a:cxn ang="0">
                <a:pos x="21" y="1"/>
              </a:cxn>
              <a:cxn ang="0">
                <a:pos x="19" y="5"/>
              </a:cxn>
              <a:cxn ang="0">
                <a:pos x="18" y="6"/>
              </a:cxn>
              <a:cxn ang="0">
                <a:pos x="16" y="9"/>
              </a:cxn>
              <a:cxn ang="0">
                <a:pos x="12" y="9"/>
              </a:cxn>
              <a:cxn ang="0">
                <a:pos x="11" y="8"/>
              </a:cxn>
              <a:cxn ang="0">
                <a:pos x="9" y="8"/>
              </a:cxn>
              <a:cxn ang="0">
                <a:pos x="9" y="10"/>
              </a:cxn>
              <a:cxn ang="0">
                <a:pos x="10" y="12"/>
              </a:cxn>
              <a:cxn ang="0">
                <a:pos x="7" y="12"/>
              </a:cxn>
              <a:cxn ang="0">
                <a:pos x="6" y="12"/>
              </a:cxn>
              <a:cxn ang="0">
                <a:pos x="3" y="12"/>
              </a:cxn>
              <a:cxn ang="0">
                <a:pos x="0" y="13"/>
              </a:cxn>
              <a:cxn ang="0">
                <a:pos x="0" y="14"/>
              </a:cxn>
              <a:cxn ang="0">
                <a:pos x="0" y="16"/>
              </a:cxn>
              <a:cxn ang="0">
                <a:pos x="4" y="18"/>
              </a:cxn>
              <a:cxn ang="0">
                <a:pos x="7" y="18"/>
              </a:cxn>
              <a:cxn ang="0">
                <a:pos x="8" y="19"/>
              </a:cxn>
              <a:cxn ang="0">
                <a:pos x="8" y="20"/>
              </a:cxn>
              <a:cxn ang="0">
                <a:pos x="9" y="22"/>
              </a:cxn>
              <a:cxn ang="0">
                <a:pos x="10" y="25"/>
              </a:cxn>
              <a:cxn ang="0">
                <a:pos x="11" y="26"/>
              </a:cxn>
              <a:cxn ang="0">
                <a:pos x="11" y="29"/>
              </a:cxn>
              <a:cxn ang="0">
                <a:pos x="10" y="37"/>
              </a:cxn>
              <a:cxn ang="0">
                <a:pos x="10" y="37"/>
              </a:cxn>
              <a:cxn ang="0">
                <a:pos x="11" y="39"/>
              </a:cxn>
              <a:cxn ang="0">
                <a:pos x="12" y="39"/>
              </a:cxn>
              <a:cxn ang="0">
                <a:pos x="14" y="39"/>
              </a:cxn>
              <a:cxn ang="0">
                <a:pos x="17" y="40"/>
              </a:cxn>
              <a:cxn ang="0">
                <a:pos x="19" y="40"/>
              </a:cxn>
              <a:cxn ang="0">
                <a:pos x="22" y="41"/>
              </a:cxn>
              <a:cxn ang="0">
                <a:pos x="24" y="41"/>
              </a:cxn>
              <a:cxn ang="0">
                <a:pos x="25" y="38"/>
              </a:cxn>
              <a:cxn ang="0">
                <a:pos x="28" y="37"/>
              </a:cxn>
              <a:cxn ang="0">
                <a:pos x="32" y="38"/>
              </a:cxn>
              <a:cxn ang="0">
                <a:pos x="38" y="34"/>
              </a:cxn>
              <a:cxn ang="0">
                <a:pos x="39" y="34"/>
              </a:cxn>
              <a:cxn ang="0">
                <a:pos x="37" y="32"/>
              </a:cxn>
              <a:cxn ang="0">
                <a:pos x="36" y="2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498" name="Freeform 343"/>
          <p:cNvSpPr>
            <a:spLocks/>
          </p:cNvSpPr>
          <p:nvPr/>
        </p:nvSpPr>
        <p:spPr bwMode="auto">
          <a:xfrm>
            <a:off x="4858844" y="3014360"/>
            <a:ext cx="268165" cy="293687"/>
          </a:xfrm>
          <a:custGeom>
            <a:avLst/>
            <a:gdLst/>
            <a:ahLst/>
            <a:cxnLst>
              <a:cxn ang="0">
                <a:pos x="87" y="4"/>
              </a:cxn>
              <a:cxn ang="0">
                <a:pos x="71" y="0"/>
              </a:cxn>
              <a:cxn ang="0">
                <a:pos x="54" y="0"/>
              </a:cxn>
              <a:cxn ang="0">
                <a:pos x="50" y="4"/>
              </a:cxn>
              <a:cxn ang="0">
                <a:pos x="46" y="4"/>
              </a:cxn>
              <a:cxn ang="0">
                <a:pos x="37" y="8"/>
              </a:cxn>
              <a:cxn ang="0">
                <a:pos x="25" y="12"/>
              </a:cxn>
              <a:cxn ang="0">
                <a:pos x="21" y="8"/>
              </a:cxn>
              <a:cxn ang="0">
                <a:pos x="8" y="16"/>
              </a:cxn>
              <a:cxn ang="0">
                <a:pos x="4" y="16"/>
              </a:cxn>
              <a:cxn ang="0">
                <a:pos x="4" y="25"/>
              </a:cxn>
              <a:cxn ang="0">
                <a:pos x="0" y="33"/>
              </a:cxn>
              <a:cxn ang="0">
                <a:pos x="4" y="45"/>
              </a:cxn>
              <a:cxn ang="0">
                <a:pos x="12" y="54"/>
              </a:cxn>
              <a:cxn ang="0">
                <a:pos x="21" y="45"/>
              </a:cxn>
              <a:cxn ang="0">
                <a:pos x="42" y="54"/>
              </a:cxn>
              <a:cxn ang="0">
                <a:pos x="54" y="78"/>
              </a:cxn>
              <a:cxn ang="0">
                <a:pos x="67" y="95"/>
              </a:cxn>
              <a:cxn ang="0">
                <a:pos x="96" y="112"/>
              </a:cxn>
              <a:cxn ang="0">
                <a:pos x="114" y="126"/>
              </a:cxn>
              <a:cxn ang="0">
                <a:pos x="106" y="154"/>
              </a:cxn>
              <a:cxn ang="0">
                <a:pos x="133" y="133"/>
              </a:cxn>
              <a:cxn ang="0">
                <a:pos x="133" y="120"/>
              </a:cxn>
              <a:cxn ang="0">
                <a:pos x="146" y="124"/>
              </a:cxn>
              <a:cxn ang="0">
                <a:pos x="154" y="124"/>
              </a:cxn>
              <a:cxn ang="0">
                <a:pos x="133" y="104"/>
              </a:cxn>
              <a:cxn ang="0">
                <a:pos x="117" y="91"/>
              </a:cxn>
              <a:cxn ang="0">
                <a:pos x="104" y="87"/>
              </a:cxn>
              <a:cxn ang="0">
                <a:pos x="87" y="58"/>
              </a:cxn>
              <a:cxn ang="0">
                <a:pos x="79" y="41"/>
              </a:cxn>
              <a:cxn ang="0">
                <a:pos x="83" y="25"/>
              </a:cxn>
              <a:cxn ang="0">
                <a:pos x="87" y="25"/>
              </a:cxn>
              <a:cxn ang="0">
                <a:pos x="87" y="16"/>
              </a:cxn>
              <a:cxn ang="0">
                <a:pos x="87" y="4"/>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499" name="Freeform 344"/>
          <p:cNvSpPr>
            <a:spLocks/>
          </p:cNvSpPr>
          <p:nvPr/>
        </p:nvSpPr>
        <p:spPr bwMode="auto">
          <a:xfrm>
            <a:off x="4831002" y="2695272"/>
            <a:ext cx="209550" cy="303213"/>
          </a:xfrm>
          <a:custGeom>
            <a:avLst/>
            <a:gdLst/>
            <a:ahLst/>
            <a:cxnLst>
              <a:cxn ang="0">
                <a:pos x="5" y="10"/>
              </a:cxn>
              <a:cxn ang="0">
                <a:pos x="4" y="12"/>
              </a:cxn>
              <a:cxn ang="0">
                <a:pos x="4" y="15"/>
              </a:cxn>
              <a:cxn ang="0">
                <a:pos x="2" y="17"/>
              </a:cxn>
              <a:cxn ang="0">
                <a:pos x="2" y="20"/>
              </a:cxn>
              <a:cxn ang="0">
                <a:pos x="1" y="22"/>
              </a:cxn>
              <a:cxn ang="0">
                <a:pos x="1" y="22"/>
              </a:cxn>
              <a:cxn ang="0">
                <a:pos x="2" y="24"/>
              </a:cxn>
              <a:cxn ang="0">
                <a:pos x="1" y="26"/>
              </a:cxn>
              <a:cxn ang="0">
                <a:pos x="0" y="28"/>
              </a:cxn>
              <a:cxn ang="0">
                <a:pos x="3" y="29"/>
              </a:cxn>
              <a:cxn ang="0">
                <a:pos x="5" y="30"/>
              </a:cxn>
              <a:cxn ang="0">
                <a:pos x="8" y="31"/>
              </a:cxn>
              <a:cxn ang="0">
                <a:pos x="6" y="33"/>
              </a:cxn>
              <a:cxn ang="0">
                <a:pos x="6" y="37"/>
              </a:cxn>
              <a:cxn ang="0">
                <a:pos x="7" y="38"/>
              </a:cxn>
              <a:cxn ang="0">
                <a:pos x="10" y="37"/>
              </a:cxn>
              <a:cxn ang="0">
                <a:pos x="12" y="38"/>
              </a:cxn>
              <a:cxn ang="0">
                <a:pos x="13" y="38"/>
              </a:cxn>
              <a:cxn ang="0">
                <a:pos x="14" y="38"/>
              </a:cxn>
              <a:cxn ang="0">
                <a:pos x="16" y="38"/>
              </a:cxn>
              <a:cxn ang="0">
                <a:pos x="18" y="38"/>
              </a:cxn>
              <a:cxn ang="0">
                <a:pos x="22" y="37"/>
              </a:cxn>
              <a:cxn ang="0">
                <a:pos x="23" y="37"/>
              </a:cxn>
              <a:cxn ang="0">
                <a:pos x="24" y="36"/>
              </a:cxn>
              <a:cxn ang="0">
                <a:pos x="23" y="34"/>
              </a:cxn>
              <a:cxn ang="0">
                <a:pos x="25" y="33"/>
              </a:cxn>
              <a:cxn ang="0">
                <a:pos x="26" y="32"/>
              </a:cxn>
              <a:cxn ang="0">
                <a:pos x="26" y="32"/>
              </a:cxn>
              <a:cxn ang="0">
                <a:pos x="25" y="31"/>
              </a:cxn>
              <a:cxn ang="0">
                <a:pos x="23" y="28"/>
              </a:cxn>
              <a:cxn ang="0">
                <a:pos x="21" y="26"/>
              </a:cxn>
              <a:cxn ang="0">
                <a:pos x="20" y="25"/>
              </a:cxn>
              <a:cxn ang="0">
                <a:pos x="22" y="24"/>
              </a:cxn>
              <a:cxn ang="0">
                <a:pos x="24" y="23"/>
              </a:cxn>
              <a:cxn ang="0">
                <a:pos x="26" y="22"/>
              </a:cxn>
              <a:cxn ang="0">
                <a:pos x="27" y="21"/>
              </a:cxn>
              <a:cxn ang="0">
                <a:pos x="29" y="22"/>
              </a:cxn>
              <a:cxn ang="0">
                <a:pos x="29" y="21"/>
              </a:cxn>
              <a:cxn ang="0">
                <a:pos x="29" y="18"/>
              </a:cxn>
              <a:cxn ang="0">
                <a:pos x="28" y="14"/>
              </a:cxn>
              <a:cxn ang="0">
                <a:pos x="28" y="11"/>
              </a:cxn>
              <a:cxn ang="0">
                <a:pos x="28" y="10"/>
              </a:cxn>
              <a:cxn ang="0">
                <a:pos x="27" y="7"/>
              </a:cxn>
              <a:cxn ang="0">
                <a:pos x="27" y="5"/>
              </a:cxn>
              <a:cxn ang="0">
                <a:pos x="23" y="3"/>
              </a:cxn>
              <a:cxn ang="0">
                <a:pos x="19" y="5"/>
              </a:cxn>
              <a:cxn ang="0">
                <a:pos x="17" y="4"/>
              </a:cxn>
              <a:cxn ang="0">
                <a:pos x="17" y="2"/>
              </a:cxn>
              <a:cxn ang="0">
                <a:pos x="14" y="1"/>
              </a:cxn>
              <a:cxn ang="0">
                <a:pos x="14" y="1"/>
              </a:cxn>
              <a:cxn ang="0">
                <a:pos x="12" y="0"/>
              </a:cxn>
              <a:cxn ang="0">
                <a:pos x="11" y="1"/>
              </a:cxn>
              <a:cxn ang="0">
                <a:pos x="11" y="1"/>
              </a:cxn>
              <a:cxn ang="0">
                <a:pos x="10" y="5"/>
              </a:cxn>
              <a:cxn ang="0">
                <a:pos x="9" y="7"/>
              </a:cxn>
              <a:cxn ang="0">
                <a:pos x="7" y="7"/>
              </a:cxn>
              <a:cxn ang="0">
                <a:pos x="5" y="7"/>
              </a:cxn>
              <a:cxn ang="0">
                <a:pos x="5" y="8"/>
              </a:cxn>
              <a:cxn ang="0">
                <a:pos x="5" y="10"/>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00" name="Freeform 345"/>
          <p:cNvSpPr>
            <a:spLocks/>
          </p:cNvSpPr>
          <p:nvPr/>
        </p:nvSpPr>
        <p:spPr bwMode="auto">
          <a:xfrm>
            <a:off x="4787040" y="2749246"/>
            <a:ext cx="80597" cy="115888"/>
          </a:xfrm>
          <a:custGeom>
            <a:avLst/>
            <a:gdLst/>
            <a:ahLst/>
            <a:cxnLst>
              <a:cxn ang="0">
                <a:pos x="18" y="72"/>
              </a:cxn>
              <a:cxn ang="0">
                <a:pos x="30" y="78"/>
              </a:cxn>
              <a:cxn ang="0">
                <a:pos x="36" y="84"/>
              </a:cxn>
              <a:cxn ang="0">
                <a:pos x="42" y="90"/>
              </a:cxn>
              <a:cxn ang="0">
                <a:pos x="48" y="78"/>
              </a:cxn>
              <a:cxn ang="0">
                <a:pos x="48" y="60"/>
              </a:cxn>
              <a:cxn ang="0">
                <a:pos x="60" y="48"/>
              </a:cxn>
              <a:cxn ang="0">
                <a:pos x="60" y="30"/>
              </a:cxn>
              <a:cxn ang="0">
                <a:pos x="66" y="18"/>
              </a:cxn>
              <a:cxn ang="0">
                <a:pos x="66" y="6"/>
              </a:cxn>
              <a:cxn ang="0">
                <a:pos x="66" y="0"/>
              </a:cxn>
              <a:cxn ang="0">
                <a:pos x="54" y="6"/>
              </a:cxn>
              <a:cxn ang="0">
                <a:pos x="36" y="12"/>
              </a:cxn>
              <a:cxn ang="0">
                <a:pos x="36" y="30"/>
              </a:cxn>
              <a:cxn ang="0">
                <a:pos x="24" y="18"/>
              </a:cxn>
              <a:cxn ang="0">
                <a:pos x="12" y="54"/>
              </a:cxn>
              <a:cxn ang="0">
                <a:pos x="0" y="66"/>
              </a:cxn>
              <a:cxn ang="0">
                <a:pos x="6" y="72"/>
              </a:cxn>
              <a:cxn ang="0">
                <a:pos x="18" y="72"/>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01" name="Freeform 346"/>
          <p:cNvSpPr>
            <a:spLocks/>
          </p:cNvSpPr>
          <p:nvPr/>
        </p:nvSpPr>
        <p:spPr bwMode="auto">
          <a:xfrm>
            <a:off x="5163644" y="3195335"/>
            <a:ext cx="145073" cy="153987"/>
          </a:xfrm>
          <a:custGeom>
            <a:avLst/>
            <a:gdLst/>
            <a:ahLst/>
            <a:cxnLst>
              <a:cxn ang="0">
                <a:pos x="120" y="6"/>
              </a:cxn>
              <a:cxn ang="0">
                <a:pos x="120" y="0"/>
              </a:cxn>
              <a:cxn ang="0">
                <a:pos x="114" y="6"/>
              </a:cxn>
              <a:cxn ang="0">
                <a:pos x="96" y="6"/>
              </a:cxn>
              <a:cxn ang="0">
                <a:pos x="60" y="6"/>
              </a:cxn>
              <a:cxn ang="0">
                <a:pos x="60" y="6"/>
              </a:cxn>
              <a:cxn ang="0">
                <a:pos x="42" y="12"/>
              </a:cxn>
              <a:cxn ang="0">
                <a:pos x="18" y="18"/>
              </a:cxn>
              <a:cxn ang="0">
                <a:pos x="18" y="24"/>
              </a:cxn>
              <a:cxn ang="0">
                <a:pos x="12" y="36"/>
              </a:cxn>
              <a:cxn ang="0">
                <a:pos x="0" y="48"/>
              </a:cxn>
              <a:cxn ang="0">
                <a:pos x="12" y="66"/>
              </a:cxn>
              <a:cxn ang="0">
                <a:pos x="36" y="72"/>
              </a:cxn>
              <a:cxn ang="0">
                <a:pos x="24" y="84"/>
              </a:cxn>
              <a:cxn ang="0">
                <a:pos x="24" y="108"/>
              </a:cxn>
              <a:cxn ang="0">
                <a:pos x="48" y="120"/>
              </a:cxn>
              <a:cxn ang="0">
                <a:pos x="60" y="108"/>
              </a:cxn>
              <a:cxn ang="0">
                <a:pos x="60" y="96"/>
              </a:cxn>
              <a:cxn ang="0">
                <a:pos x="84" y="84"/>
              </a:cxn>
              <a:cxn ang="0">
                <a:pos x="60" y="60"/>
              </a:cxn>
              <a:cxn ang="0">
                <a:pos x="60" y="48"/>
              </a:cxn>
              <a:cxn ang="0">
                <a:pos x="48" y="30"/>
              </a:cxn>
              <a:cxn ang="0">
                <a:pos x="84" y="24"/>
              </a:cxn>
              <a:cxn ang="0">
                <a:pos x="108" y="18"/>
              </a:cxn>
              <a:cxn ang="0">
                <a:pos x="108" y="24"/>
              </a:cxn>
              <a:cxn ang="0">
                <a:pos x="114" y="18"/>
              </a:cxn>
              <a:cxn ang="0">
                <a:pos x="120" y="6"/>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rgbClr val="709CCA"/>
          </a:solidFill>
          <a:ln w="9525">
            <a:solidFill>
              <a:schemeClr val="bg1"/>
            </a:solidFill>
            <a:round/>
            <a:headEnd/>
            <a:tailEnd/>
          </a:ln>
        </p:spPr>
        <p:txBody>
          <a:bodyPr/>
          <a:lstStyle/>
          <a:p>
            <a:endParaRPr lang="en-GB"/>
          </a:p>
        </p:txBody>
      </p:sp>
      <p:sp>
        <p:nvSpPr>
          <p:cNvPr id="502" name="Freeform 347"/>
          <p:cNvSpPr>
            <a:spLocks/>
          </p:cNvSpPr>
          <p:nvPr/>
        </p:nvSpPr>
        <p:spPr bwMode="auto">
          <a:xfrm>
            <a:off x="4810486" y="1788809"/>
            <a:ext cx="599343" cy="766762"/>
          </a:xfrm>
          <a:custGeom>
            <a:avLst/>
            <a:gdLst/>
            <a:ahLst/>
            <a:cxnLst>
              <a:cxn ang="0">
                <a:pos x="24" y="86"/>
              </a:cxn>
              <a:cxn ang="0">
                <a:pos x="24" y="80"/>
              </a:cxn>
              <a:cxn ang="0">
                <a:pos x="24" y="75"/>
              </a:cxn>
              <a:cxn ang="0">
                <a:pos x="24" y="65"/>
              </a:cxn>
              <a:cxn ang="0">
                <a:pos x="26" y="60"/>
              </a:cxn>
              <a:cxn ang="0">
                <a:pos x="30" y="56"/>
              </a:cxn>
              <a:cxn ang="0">
                <a:pos x="31" y="50"/>
              </a:cxn>
              <a:cxn ang="0">
                <a:pos x="34" y="43"/>
              </a:cxn>
              <a:cxn ang="0">
                <a:pos x="38" y="35"/>
              </a:cxn>
              <a:cxn ang="0">
                <a:pos x="38" y="30"/>
              </a:cxn>
              <a:cxn ang="0">
                <a:pos x="42" y="28"/>
              </a:cxn>
              <a:cxn ang="0">
                <a:pos x="47" y="24"/>
              </a:cxn>
              <a:cxn ang="0">
                <a:pos x="49" y="22"/>
              </a:cxn>
              <a:cxn ang="0">
                <a:pos x="51" y="19"/>
              </a:cxn>
              <a:cxn ang="0">
                <a:pos x="53" y="17"/>
              </a:cxn>
              <a:cxn ang="0">
                <a:pos x="56" y="21"/>
              </a:cxn>
              <a:cxn ang="0">
                <a:pos x="62" y="21"/>
              </a:cxn>
              <a:cxn ang="0">
                <a:pos x="66" y="19"/>
              </a:cxn>
              <a:cxn ang="0">
                <a:pos x="70" y="12"/>
              </a:cxn>
              <a:cxn ang="0">
                <a:pos x="78" y="14"/>
              </a:cxn>
              <a:cxn ang="0">
                <a:pos x="77" y="19"/>
              </a:cxn>
              <a:cxn ang="0">
                <a:pos x="77" y="19"/>
              </a:cxn>
              <a:cxn ang="0">
                <a:pos x="81" y="15"/>
              </a:cxn>
              <a:cxn ang="0">
                <a:pos x="81" y="12"/>
              </a:cxn>
              <a:cxn ang="0">
                <a:pos x="83" y="6"/>
              </a:cxn>
              <a:cxn ang="0">
                <a:pos x="76" y="0"/>
              </a:cxn>
              <a:cxn ang="0">
                <a:pos x="69" y="2"/>
              </a:cxn>
              <a:cxn ang="0">
                <a:pos x="66" y="1"/>
              </a:cxn>
              <a:cxn ang="0">
                <a:pos x="59" y="5"/>
              </a:cxn>
              <a:cxn ang="0">
                <a:pos x="55" y="6"/>
              </a:cxn>
              <a:cxn ang="0">
                <a:pos x="50" y="8"/>
              </a:cxn>
              <a:cxn ang="0">
                <a:pos x="43" y="14"/>
              </a:cxn>
              <a:cxn ang="0">
                <a:pos x="40" y="22"/>
              </a:cxn>
              <a:cxn ang="0">
                <a:pos x="32" y="28"/>
              </a:cxn>
              <a:cxn ang="0">
                <a:pos x="28" y="38"/>
              </a:cxn>
              <a:cxn ang="0">
                <a:pos x="25" y="46"/>
              </a:cxn>
              <a:cxn ang="0">
                <a:pos x="17" y="60"/>
              </a:cxn>
              <a:cxn ang="0">
                <a:pos x="8" y="65"/>
              </a:cxn>
              <a:cxn ang="0">
                <a:pos x="4" y="71"/>
              </a:cxn>
              <a:cxn ang="0">
                <a:pos x="2" y="76"/>
              </a:cxn>
              <a:cxn ang="0">
                <a:pos x="1" y="84"/>
              </a:cxn>
              <a:cxn ang="0">
                <a:pos x="3" y="91"/>
              </a:cxn>
              <a:cxn ang="0">
                <a:pos x="7" y="98"/>
              </a:cxn>
              <a:cxn ang="0">
                <a:pos x="16" y="93"/>
              </a:cxn>
              <a:cxn ang="0">
                <a:pos x="20" y="92"/>
              </a:cxn>
              <a:cxn ang="0">
                <a:pos x="21" y="92"/>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709CCA"/>
          </a:solidFill>
          <a:ln w="9525">
            <a:solidFill>
              <a:schemeClr val="bg1"/>
            </a:solidFill>
            <a:round/>
            <a:headEnd/>
            <a:tailEnd/>
          </a:ln>
        </p:spPr>
        <p:txBody>
          <a:bodyPr/>
          <a:lstStyle/>
          <a:p>
            <a:endParaRPr lang="en-GB"/>
          </a:p>
        </p:txBody>
      </p:sp>
      <p:sp>
        <p:nvSpPr>
          <p:cNvPr id="503" name="Freeform 348"/>
          <p:cNvSpPr>
            <a:spLocks/>
          </p:cNvSpPr>
          <p:nvPr/>
        </p:nvSpPr>
        <p:spPr bwMode="auto">
          <a:xfrm>
            <a:off x="4954094" y="1938034"/>
            <a:ext cx="296008" cy="741362"/>
          </a:xfrm>
          <a:custGeom>
            <a:avLst/>
            <a:gdLst/>
            <a:ahLst/>
            <a:cxnLst>
              <a:cxn ang="0">
                <a:pos x="41" y="21"/>
              </a:cxn>
              <a:cxn ang="0">
                <a:pos x="40" y="15"/>
              </a:cxn>
              <a:cxn ang="0">
                <a:pos x="38" y="6"/>
              </a:cxn>
              <a:cxn ang="0">
                <a:pos x="35" y="5"/>
              </a:cxn>
              <a:cxn ang="0">
                <a:pos x="31" y="0"/>
              </a:cxn>
              <a:cxn ang="0">
                <a:pos x="29" y="3"/>
              </a:cxn>
              <a:cxn ang="0">
                <a:pos x="27" y="5"/>
              </a:cxn>
              <a:cxn ang="0">
                <a:pos x="22" y="9"/>
              </a:cxn>
              <a:cxn ang="0">
                <a:pos x="18" y="11"/>
              </a:cxn>
              <a:cxn ang="0">
                <a:pos x="18" y="16"/>
              </a:cxn>
              <a:cxn ang="0">
                <a:pos x="14" y="24"/>
              </a:cxn>
              <a:cxn ang="0">
                <a:pos x="11" y="31"/>
              </a:cxn>
              <a:cxn ang="0">
                <a:pos x="10" y="37"/>
              </a:cxn>
              <a:cxn ang="0">
                <a:pos x="6" y="41"/>
              </a:cxn>
              <a:cxn ang="0">
                <a:pos x="4" y="46"/>
              </a:cxn>
              <a:cxn ang="0">
                <a:pos x="4" y="56"/>
              </a:cxn>
              <a:cxn ang="0">
                <a:pos x="4" y="61"/>
              </a:cxn>
              <a:cxn ang="0">
                <a:pos x="4" y="67"/>
              </a:cxn>
              <a:cxn ang="0">
                <a:pos x="1" y="73"/>
              </a:cxn>
              <a:cxn ang="0">
                <a:pos x="2" y="79"/>
              </a:cxn>
              <a:cxn ang="0">
                <a:pos x="5" y="88"/>
              </a:cxn>
              <a:cxn ang="0">
                <a:pos x="6" y="93"/>
              </a:cxn>
              <a:cxn ang="0">
                <a:pos x="10" y="94"/>
              </a:cxn>
              <a:cxn ang="0">
                <a:pos x="13" y="90"/>
              </a:cxn>
              <a:cxn ang="0">
                <a:pos x="18" y="86"/>
              </a:cxn>
              <a:cxn ang="0">
                <a:pos x="19" y="75"/>
              </a:cxn>
              <a:cxn ang="0">
                <a:pos x="24" y="73"/>
              </a:cxn>
              <a:cxn ang="0">
                <a:pos x="23" y="65"/>
              </a:cxn>
              <a:cxn ang="0">
                <a:pos x="21" y="56"/>
              </a:cxn>
              <a:cxn ang="0">
                <a:pos x="24" y="46"/>
              </a:cxn>
              <a:cxn ang="0">
                <a:pos x="33" y="40"/>
              </a:cxn>
              <a:cxn ang="0">
                <a:pos x="33" y="34"/>
              </a:cxn>
              <a:cxn ang="0">
                <a:pos x="38" y="27"/>
              </a:cxn>
              <a:cxn ang="0">
                <a:pos x="41" y="2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04" name="Freeform 349"/>
          <p:cNvSpPr>
            <a:spLocks/>
          </p:cNvSpPr>
          <p:nvPr/>
        </p:nvSpPr>
        <p:spPr bwMode="auto">
          <a:xfrm>
            <a:off x="5207606" y="2804810"/>
            <a:ext cx="411773" cy="287337"/>
          </a:xfrm>
          <a:custGeom>
            <a:avLst/>
            <a:gdLst/>
            <a:ahLst/>
            <a:cxnLst>
              <a:cxn ang="0">
                <a:pos x="54" y="22"/>
              </a:cxn>
              <a:cxn ang="0">
                <a:pos x="56" y="21"/>
              </a:cxn>
              <a:cxn ang="0">
                <a:pos x="57" y="16"/>
              </a:cxn>
              <a:cxn ang="0">
                <a:pos x="57" y="14"/>
              </a:cxn>
              <a:cxn ang="0">
                <a:pos x="52" y="12"/>
              </a:cxn>
              <a:cxn ang="0">
                <a:pos x="47" y="9"/>
              </a:cxn>
              <a:cxn ang="0">
                <a:pos x="45" y="9"/>
              </a:cxn>
              <a:cxn ang="0">
                <a:pos x="42" y="7"/>
              </a:cxn>
              <a:cxn ang="0">
                <a:pos x="40" y="4"/>
              </a:cxn>
              <a:cxn ang="0">
                <a:pos x="33" y="1"/>
              </a:cxn>
              <a:cxn ang="0">
                <a:pos x="31" y="1"/>
              </a:cxn>
              <a:cxn ang="0">
                <a:pos x="31" y="0"/>
              </a:cxn>
              <a:cxn ang="0">
                <a:pos x="30" y="0"/>
              </a:cxn>
              <a:cxn ang="0">
                <a:pos x="28" y="6"/>
              </a:cxn>
              <a:cxn ang="0">
                <a:pos x="24" y="5"/>
              </a:cxn>
              <a:cxn ang="0">
                <a:pos x="17" y="5"/>
              </a:cxn>
              <a:cxn ang="0">
                <a:pos x="11" y="3"/>
              </a:cxn>
              <a:cxn ang="0">
                <a:pos x="7" y="3"/>
              </a:cxn>
              <a:cxn ang="0">
                <a:pos x="5" y="4"/>
              </a:cxn>
              <a:cxn ang="0">
                <a:pos x="6" y="8"/>
              </a:cxn>
              <a:cxn ang="0">
                <a:pos x="4" y="10"/>
              </a:cxn>
              <a:cxn ang="0">
                <a:pos x="2" y="15"/>
              </a:cxn>
              <a:cxn ang="0">
                <a:pos x="0" y="15"/>
              </a:cxn>
              <a:cxn ang="0">
                <a:pos x="0" y="18"/>
              </a:cxn>
              <a:cxn ang="0">
                <a:pos x="1" y="19"/>
              </a:cxn>
              <a:cxn ang="0">
                <a:pos x="2" y="20"/>
              </a:cxn>
              <a:cxn ang="0">
                <a:pos x="3" y="21"/>
              </a:cxn>
              <a:cxn ang="0">
                <a:pos x="12" y="20"/>
              </a:cxn>
              <a:cxn ang="0">
                <a:pos x="18" y="20"/>
              </a:cxn>
              <a:cxn ang="0">
                <a:pos x="24" y="24"/>
              </a:cxn>
              <a:cxn ang="0">
                <a:pos x="25" y="28"/>
              </a:cxn>
              <a:cxn ang="0">
                <a:pos x="22" y="30"/>
              </a:cxn>
              <a:cxn ang="0">
                <a:pos x="21" y="33"/>
              </a:cxn>
              <a:cxn ang="0">
                <a:pos x="24" y="34"/>
              </a:cxn>
              <a:cxn ang="0">
                <a:pos x="25" y="32"/>
              </a:cxn>
              <a:cxn ang="0">
                <a:pos x="30" y="29"/>
              </a:cxn>
              <a:cxn ang="0">
                <a:pos x="33" y="29"/>
              </a:cxn>
              <a:cxn ang="0">
                <a:pos x="36" y="32"/>
              </a:cxn>
              <a:cxn ang="0">
                <a:pos x="34" y="34"/>
              </a:cxn>
              <a:cxn ang="0">
                <a:pos x="37" y="37"/>
              </a:cxn>
              <a:cxn ang="0">
                <a:pos x="45" y="34"/>
              </a:cxn>
              <a:cxn ang="0">
                <a:pos x="41" y="31"/>
              </a:cxn>
              <a:cxn ang="0">
                <a:pos x="43" y="28"/>
              </a:cxn>
              <a:cxn ang="0">
                <a:pos x="50" y="27"/>
              </a:cxn>
              <a:cxn ang="0">
                <a:pos x="51" y="25"/>
              </a:cxn>
              <a:cxn ang="0">
                <a:pos x="54" y="22"/>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05" name="Freeform 350"/>
          <p:cNvSpPr>
            <a:spLocks/>
          </p:cNvSpPr>
          <p:nvPr/>
        </p:nvSpPr>
        <p:spPr bwMode="auto">
          <a:xfrm>
            <a:off x="5444998" y="2804809"/>
            <a:ext cx="51288" cy="30162"/>
          </a:xfrm>
          <a:custGeom>
            <a:avLst/>
            <a:gdLst/>
            <a:ahLst/>
            <a:cxnLst>
              <a:cxn ang="0">
                <a:pos x="36" y="24"/>
              </a:cxn>
              <a:cxn ang="0">
                <a:pos x="18" y="0"/>
              </a:cxn>
              <a:cxn ang="0">
                <a:pos x="0" y="6"/>
              </a:cxn>
              <a:cxn ang="0">
                <a:pos x="42" y="24"/>
              </a:cxn>
              <a:cxn ang="0">
                <a:pos x="36" y="24"/>
              </a:cxn>
            </a:cxnLst>
            <a:rect l="0" t="0" r="r" b="b"/>
            <a:pathLst>
              <a:path w="42" h="24">
                <a:moveTo>
                  <a:pt x="36" y="24"/>
                </a:moveTo>
                <a:lnTo>
                  <a:pt x="18" y="0"/>
                </a:lnTo>
                <a:lnTo>
                  <a:pt x="0" y="6"/>
                </a:lnTo>
                <a:lnTo>
                  <a:pt x="42" y="24"/>
                </a:lnTo>
                <a:lnTo>
                  <a:pt x="36" y="24"/>
                </a:lnTo>
                <a:close/>
              </a:path>
            </a:pathLst>
          </a:custGeom>
          <a:solidFill>
            <a:srgbClr val="709CCA"/>
          </a:solidFill>
          <a:ln w="9525">
            <a:solidFill>
              <a:schemeClr val="bg1"/>
            </a:solidFill>
            <a:round/>
            <a:headEnd/>
            <a:tailEnd/>
          </a:ln>
        </p:spPr>
        <p:txBody>
          <a:bodyPr/>
          <a:lstStyle/>
          <a:p>
            <a:endParaRPr lang="en-GB"/>
          </a:p>
        </p:txBody>
      </p:sp>
      <p:sp>
        <p:nvSpPr>
          <p:cNvPr id="506" name="Freeform 351"/>
          <p:cNvSpPr>
            <a:spLocks/>
          </p:cNvSpPr>
          <p:nvPr/>
        </p:nvSpPr>
        <p:spPr bwMode="auto">
          <a:xfrm>
            <a:off x="5163645" y="2960385"/>
            <a:ext cx="231531" cy="161925"/>
          </a:xfrm>
          <a:custGeom>
            <a:avLst/>
            <a:gdLst/>
            <a:ahLst/>
            <a:cxnLst>
              <a:cxn ang="0">
                <a:pos x="28" y="10"/>
              </a:cxn>
              <a:cxn ang="0">
                <a:pos x="31" y="8"/>
              </a:cxn>
              <a:cxn ang="0">
                <a:pos x="30" y="4"/>
              </a:cxn>
              <a:cxn ang="0">
                <a:pos x="24" y="0"/>
              </a:cxn>
              <a:cxn ang="0">
                <a:pos x="18" y="0"/>
              </a:cxn>
              <a:cxn ang="0">
                <a:pos x="9" y="1"/>
              </a:cxn>
              <a:cxn ang="0">
                <a:pos x="8" y="0"/>
              </a:cxn>
              <a:cxn ang="0">
                <a:pos x="5" y="5"/>
              </a:cxn>
              <a:cxn ang="0">
                <a:pos x="3" y="9"/>
              </a:cxn>
              <a:cxn ang="0">
                <a:pos x="0" y="10"/>
              </a:cxn>
              <a:cxn ang="0">
                <a:pos x="0" y="10"/>
              </a:cxn>
              <a:cxn ang="0">
                <a:pos x="8" y="19"/>
              </a:cxn>
              <a:cxn ang="0">
                <a:pos x="10" y="20"/>
              </a:cxn>
              <a:cxn ang="0">
                <a:pos x="16" y="20"/>
              </a:cxn>
              <a:cxn ang="0">
                <a:pos x="21" y="19"/>
              </a:cxn>
              <a:cxn ang="0">
                <a:pos x="27" y="21"/>
              </a:cxn>
              <a:cxn ang="0">
                <a:pos x="28" y="15"/>
              </a:cxn>
              <a:cxn ang="0">
                <a:pos x="30" y="14"/>
              </a:cxn>
              <a:cxn ang="0">
                <a:pos x="27" y="13"/>
              </a:cxn>
              <a:cxn ang="0">
                <a:pos x="28" y="10"/>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07" name="Freeform 352"/>
          <p:cNvSpPr>
            <a:spLocks/>
          </p:cNvSpPr>
          <p:nvPr/>
        </p:nvSpPr>
        <p:spPr bwMode="auto">
          <a:xfrm>
            <a:off x="5163644" y="3039759"/>
            <a:ext cx="57150" cy="69850"/>
          </a:xfrm>
          <a:custGeom>
            <a:avLst/>
            <a:gdLst/>
            <a:ahLst/>
            <a:cxnLst>
              <a:cxn ang="0">
                <a:pos x="42" y="42"/>
              </a:cxn>
              <a:cxn ang="0">
                <a:pos x="48" y="54"/>
              </a:cxn>
              <a:cxn ang="0">
                <a:pos x="0" y="0"/>
              </a:cxn>
              <a:cxn ang="0">
                <a:pos x="12" y="18"/>
              </a:cxn>
              <a:cxn ang="0">
                <a:pos x="42" y="42"/>
              </a:cxn>
            </a:cxnLst>
            <a:rect l="0" t="0" r="r" b="b"/>
            <a:pathLst>
              <a:path w="48" h="54">
                <a:moveTo>
                  <a:pt x="42" y="42"/>
                </a:moveTo>
                <a:lnTo>
                  <a:pt x="48" y="54"/>
                </a:lnTo>
                <a:lnTo>
                  <a:pt x="0" y="0"/>
                </a:lnTo>
                <a:lnTo>
                  <a:pt x="12" y="18"/>
                </a:lnTo>
                <a:lnTo>
                  <a:pt x="42" y="42"/>
                </a:lnTo>
                <a:close/>
              </a:path>
            </a:pathLst>
          </a:custGeom>
          <a:solidFill>
            <a:srgbClr val="709CCA"/>
          </a:solidFill>
          <a:ln w="9525">
            <a:solidFill>
              <a:schemeClr val="bg1"/>
            </a:solidFill>
            <a:round/>
            <a:headEnd/>
            <a:tailEnd/>
          </a:ln>
        </p:spPr>
        <p:txBody>
          <a:bodyPr/>
          <a:lstStyle/>
          <a:p>
            <a:endParaRPr lang="en-GB"/>
          </a:p>
        </p:txBody>
      </p:sp>
      <p:sp>
        <p:nvSpPr>
          <p:cNvPr id="508" name="Freeform 353"/>
          <p:cNvSpPr>
            <a:spLocks/>
          </p:cNvSpPr>
          <p:nvPr/>
        </p:nvSpPr>
        <p:spPr bwMode="auto">
          <a:xfrm>
            <a:off x="4976075" y="2860372"/>
            <a:ext cx="158262" cy="93663"/>
          </a:xfrm>
          <a:custGeom>
            <a:avLst/>
            <a:gdLst/>
            <a:ahLst/>
            <a:cxnLst>
              <a:cxn ang="0">
                <a:pos x="10" y="10"/>
              </a:cxn>
              <a:cxn ang="0">
                <a:pos x="14" y="11"/>
              </a:cxn>
              <a:cxn ang="0">
                <a:pos x="15" y="11"/>
              </a:cxn>
              <a:cxn ang="0">
                <a:pos x="15" y="11"/>
              </a:cxn>
              <a:cxn ang="0">
                <a:pos x="15" y="12"/>
              </a:cxn>
              <a:cxn ang="0">
                <a:pos x="19" y="10"/>
              </a:cxn>
              <a:cxn ang="0">
                <a:pos x="20" y="8"/>
              </a:cxn>
              <a:cxn ang="0">
                <a:pos x="22" y="6"/>
              </a:cxn>
              <a:cxn ang="0">
                <a:pos x="17" y="4"/>
              </a:cxn>
              <a:cxn ang="0">
                <a:pos x="13" y="2"/>
              </a:cxn>
              <a:cxn ang="0">
                <a:pos x="9" y="0"/>
              </a:cxn>
              <a:cxn ang="0">
                <a:pos x="9" y="1"/>
              </a:cxn>
              <a:cxn ang="0">
                <a:pos x="7" y="0"/>
              </a:cxn>
              <a:cxn ang="0">
                <a:pos x="6" y="1"/>
              </a:cxn>
              <a:cxn ang="0">
                <a:pos x="4" y="2"/>
              </a:cxn>
              <a:cxn ang="0">
                <a:pos x="2" y="3"/>
              </a:cxn>
              <a:cxn ang="0">
                <a:pos x="0" y="4"/>
              </a:cxn>
              <a:cxn ang="0">
                <a:pos x="1" y="5"/>
              </a:cxn>
              <a:cxn ang="0">
                <a:pos x="3" y="7"/>
              </a:cxn>
              <a:cxn ang="0">
                <a:pos x="5" y="10"/>
              </a:cxn>
              <a:cxn ang="0">
                <a:pos x="6" y="11"/>
              </a:cxn>
              <a:cxn ang="0">
                <a:pos x="6" y="11"/>
              </a:cxn>
              <a:cxn ang="0">
                <a:pos x="9" y="11"/>
              </a:cxn>
              <a:cxn ang="0">
                <a:pos x="10" y="10"/>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09" name="Freeform 354"/>
          <p:cNvSpPr>
            <a:spLocks/>
          </p:cNvSpPr>
          <p:nvPr/>
        </p:nvSpPr>
        <p:spPr bwMode="auto">
          <a:xfrm>
            <a:off x="5069860" y="2954035"/>
            <a:ext cx="150934" cy="90487"/>
          </a:xfrm>
          <a:custGeom>
            <a:avLst/>
            <a:gdLst/>
            <a:ahLst/>
            <a:cxnLst>
              <a:cxn ang="0">
                <a:pos x="15" y="0"/>
              </a:cxn>
              <a:cxn ang="0">
                <a:pos x="13" y="1"/>
              </a:cxn>
              <a:cxn ang="0">
                <a:pos x="9" y="2"/>
              </a:cxn>
              <a:cxn ang="0">
                <a:pos x="6" y="3"/>
              </a:cxn>
              <a:cxn ang="0">
                <a:pos x="4" y="3"/>
              </a:cxn>
              <a:cxn ang="0">
                <a:pos x="3" y="2"/>
              </a:cxn>
              <a:cxn ang="0">
                <a:pos x="2" y="4"/>
              </a:cxn>
              <a:cxn ang="0">
                <a:pos x="1" y="7"/>
              </a:cxn>
              <a:cxn ang="0">
                <a:pos x="0" y="7"/>
              </a:cxn>
              <a:cxn ang="0">
                <a:pos x="1" y="9"/>
              </a:cxn>
              <a:cxn ang="0">
                <a:pos x="4" y="11"/>
              </a:cxn>
              <a:cxn ang="0">
                <a:pos x="8" y="12"/>
              </a:cxn>
              <a:cxn ang="0">
                <a:pos x="9" y="12"/>
              </a:cxn>
              <a:cxn ang="0">
                <a:pos x="13" y="11"/>
              </a:cxn>
              <a:cxn ang="0">
                <a:pos x="13" y="11"/>
              </a:cxn>
              <a:cxn ang="0">
                <a:pos x="16" y="10"/>
              </a:cxn>
              <a:cxn ang="0">
                <a:pos x="18" y="6"/>
              </a:cxn>
              <a:cxn ang="0">
                <a:pos x="21" y="1"/>
              </a:cxn>
              <a:cxn ang="0">
                <a:pos x="20" y="0"/>
              </a:cxn>
              <a:cxn ang="0">
                <a:pos x="18" y="0"/>
              </a:cxn>
              <a:cxn ang="0">
                <a:pos x="15" y="0"/>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10" name="Freeform 355"/>
          <p:cNvSpPr>
            <a:spLocks/>
          </p:cNvSpPr>
          <p:nvPr/>
        </p:nvSpPr>
        <p:spPr bwMode="auto">
          <a:xfrm>
            <a:off x="5084513" y="2906409"/>
            <a:ext cx="128954" cy="69850"/>
          </a:xfrm>
          <a:custGeom>
            <a:avLst/>
            <a:gdLst/>
            <a:ahLst/>
            <a:cxnLst>
              <a:cxn ang="0">
                <a:pos x="66" y="12"/>
              </a:cxn>
              <a:cxn ang="0">
                <a:pos x="42" y="0"/>
              </a:cxn>
              <a:cxn ang="0">
                <a:pos x="42" y="0"/>
              </a:cxn>
              <a:cxn ang="0">
                <a:pos x="30" y="12"/>
              </a:cxn>
              <a:cxn ang="0">
                <a:pos x="24" y="24"/>
              </a:cxn>
              <a:cxn ang="0">
                <a:pos x="0" y="36"/>
              </a:cxn>
              <a:cxn ang="0">
                <a:pos x="6" y="48"/>
              </a:cxn>
              <a:cxn ang="0">
                <a:pos x="6" y="48"/>
              </a:cxn>
              <a:cxn ang="0">
                <a:pos x="12" y="54"/>
              </a:cxn>
              <a:cxn ang="0">
                <a:pos x="24" y="54"/>
              </a:cxn>
              <a:cxn ang="0">
                <a:pos x="42" y="48"/>
              </a:cxn>
              <a:cxn ang="0">
                <a:pos x="66" y="42"/>
              </a:cxn>
              <a:cxn ang="0">
                <a:pos x="78" y="36"/>
              </a:cxn>
              <a:cxn ang="0">
                <a:pos x="96" y="36"/>
              </a:cxn>
              <a:cxn ang="0">
                <a:pos x="108" y="36"/>
              </a:cxn>
              <a:cxn ang="0">
                <a:pos x="102" y="30"/>
              </a:cxn>
              <a:cxn ang="0">
                <a:pos x="102" y="12"/>
              </a:cxn>
              <a:cxn ang="0">
                <a:pos x="90" y="12"/>
              </a:cxn>
              <a:cxn ang="0">
                <a:pos x="66" y="12"/>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11" name="Freeform 356"/>
          <p:cNvSpPr>
            <a:spLocks/>
          </p:cNvSpPr>
          <p:nvPr/>
        </p:nvSpPr>
        <p:spPr bwMode="auto">
          <a:xfrm>
            <a:off x="5220794" y="3109610"/>
            <a:ext cx="161192" cy="149225"/>
          </a:xfrm>
          <a:custGeom>
            <a:avLst/>
            <a:gdLst/>
            <a:ahLst/>
            <a:cxnLst>
              <a:cxn ang="0">
                <a:pos x="48" y="6"/>
              </a:cxn>
              <a:cxn ang="0">
                <a:pos x="12" y="6"/>
              </a:cxn>
              <a:cxn ang="0">
                <a:pos x="0" y="0"/>
              </a:cxn>
              <a:cxn ang="0">
                <a:pos x="0" y="12"/>
              </a:cxn>
              <a:cxn ang="0">
                <a:pos x="6" y="30"/>
              </a:cxn>
              <a:cxn ang="0">
                <a:pos x="0" y="48"/>
              </a:cxn>
              <a:cxn ang="0">
                <a:pos x="6" y="61"/>
              </a:cxn>
              <a:cxn ang="0">
                <a:pos x="12" y="73"/>
              </a:cxn>
              <a:cxn ang="0">
                <a:pos x="12" y="73"/>
              </a:cxn>
              <a:cxn ang="0">
                <a:pos x="48" y="73"/>
              </a:cxn>
              <a:cxn ang="0">
                <a:pos x="66" y="73"/>
              </a:cxn>
              <a:cxn ang="0">
                <a:pos x="72" y="67"/>
              </a:cxn>
              <a:cxn ang="0">
                <a:pos x="72" y="73"/>
              </a:cxn>
              <a:cxn ang="0">
                <a:pos x="66" y="85"/>
              </a:cxn>
              <a:cxn ang="0">
                <a:pos x="60" y="91"/>
              </a:cxn>
              <a:cxn ang="0">
                <a:pos x="66" y="115"/>
              </a:cxn>
              <a:cxn ang="0">
                <a:pos x="90" y="97"/>
              </a:cxn>
              <a:cxn ang="0">
                <a:pos x="114" y="97"/>
              </a:cxn>
              <a:cxn ang="0">
                <a:pos x="126" y="79"/>
              </a:cxn>
              <a:cxn ang="0">
                <a:pos x="132" y="79"/>
              </a:cxn>
              <a:cxn ang="0">
                <a:pos x="96" y="67"/>
              </a:cxn>
              <a:cxn ang="0">
                <a:pos x="90" y="36"/>
              </a:cxn>
              <a:cxn ang="0">
                <a:pos x="114" y="12"/>
              </a:cxn>
              <a:cxn ang="0">
                <a:pos x="114" y="12"/>
              </a:cxn>
              <a:cxn ang="0">
                <a:pos x="78" y="0"/>
              </a:cxn>
              <a:cxn ang="0">
                <a:pos x="48" y="6"/>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12" name="Freeform 357"/>
          <p:cNvSpPr>
            <a:spLocks/>
          </p:cNvSpPr>
          <p:nvPr/>
        </p:nvSpPr>
        <p:spPr bwMode="auto">
          <a:xfrm>
            <a:off x="5119683" y="3039760"/>
            <a:ext cx="117231" cy="219075"/>
          </a:xfrm>
          <a:custGeom>
            <a:avLst/>
            <a:gdLst/>
            <a:ahLst/>
            <a:cxnLst>
              <a:cxn ang="0">
                <a:pos x="9" y="24"/>
              </a:cxn>
              <a:cxn ang="0">
                <a:pos x="9" y="23"/>
              </a:cxn>
              <a:cxn ang="0">
                <a:pos x="13" y="22"/>
              </a:cxn>
              <a:cxn ang="0">
                <a:pos x="16" y="21"/>
              </a:cxn>
              <a:cxn ang="0">
                <a:pos x="15" y="19"/>
              </a:cxn>
              <a:cxn ang="0">
                <a:pos x="14" y="17"/>
              </a:cxn>
              <a:cxn ang="0">
                <a:pos x="15" y="14"/>
              </a:cxn>
              <a:cxn ang="0">
                <a:pos x="14" y="11"/>
              </a:cxn>
              <a:cxn ang="0">
                <a:pos x="14" y="9"/>
              </a:cxn>
              <a:cxn ang="0">
                <a:pos x="13" y="7"/>
              </a:cxn>
              <a:cxn ang="0">
                <a:pos x="8" y="3"/>
              </a:cxn>
              <a:cxn ang="0">
                <a:pos x="6" y="0"/>
              </a:cxn>
              <a:cxn ang="0">
                <a:pos x="2" y="1"/>
              </a:cxn>
              <a:cxn ang="0">
                <a:pos x="2" y="2"/>
              </a:cxn>
              <a:cxn ang="0">
                <a:pos x="3" y="4"/>
              </a:cxn>
              <a:cxn ang="0">
                <a:pos x="3" y="6"/>
              </a:cxn>
              <a:cxn ang="0">
                <a:pos x="4" y="9"/>
              </a:cxn>
              <a:cxn ang="0">
                <a:pos x="1" y="13"/>
              </a:cxn>
              <a:cxn ang="0">
                <a:pos x="0" y="18"/>
              </a:cxn>
              <a:cxn ang="0">
                <a:pos x="4" y="21"/>
              </a:cxn>
              <a:cxn ang="0">
                <a:pos x="4" y="24"/>
              </a:cxn>
              <a:cxn ang="0">
                <a:pos x="6" y="28"/>
              </a:cxn>
              <a:cxn ang="0">
                <a:pos x="8" y="26"/>
              </a:cxn>
              <a:cxn ang="0">
                <a:pos x="9" y="24"/>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rgbClr val="709CCA"/>
          </a:solidFill>
          <a:ln w="9525">
            <a:solidFill>
              <a:schemeClr val="bg1"/>
            </a:solidFill>
            <a:round/>
            <a:headEnd/>
            <a:tailEnd/>
          </a:ln>
        </p:spPr>
        <p:txBody>
          <a:bodyPr/>
          <a:lstStyle/>
          <a:p>
            <a:endParaRPr lang="en-GB"/>
          </a:p>
        </p:txBody>
      </p:sp>
      <p:sp>
        <p:nvSpPr>
          <p:cNvPr id="513" name="Freeform 358"/>
          <p:cNvSpPr>
            <a:spLocks/>
          </p:cNvSpPr>
          <p:nvPr/>
        </p:nvSpPr>
        <p:spPr bwMode="auto">
          <a:xfrm>
            <a:off x="5011245" y="3006421"/>
            <a:ext cx="136280" cy="171450"/>
          </a:xfrm>
          <a:custGeom>
            <a:avLst/>
            <a:gdLst/>
            <a:ahLst/>
            <a:cxnLst>
              <a:cxn ang="0">
                <a:pos x="19" y="13"/>
              </a:cxn>
              <a:cxn ang="0">
                <a:pos x="18" y="10"/>
              </a:cxn>
              <a:cxn ang="0">
                <a:pos x="18" y="8"/>
              </a:cxn>
              <a:cxn ang="0">
                <a:pos x="17" y="6"/>
              </a:cxn>
              <a:cxn ang="0">
                <a:pos x="17" y="5"/>
              </a:cxn>
              <a:cxn ang="0">
                <a:pos x="16" y="5"/>
              </a:cxn>
              <a:cxn ang="0">
                <a:pos x="12" y="4"/>
              </a:cxn>
              <a:cxn ang="0">
                <a:pos x="9" y="2"/>
              </a:cxn>
              <a:cxn ang="0">
                <a:pos x="8" y="0"/>
              </a:cxn>
              <a:cxn ang="0">
                <a:pos x="5" y="2"/>
              </a:cxn>
              <a:cxn ang="0">
                <a:pos x="1" y="2"/>
              </a:cxn>
              <a:cxn ang="0">
                <a:pos x="0" y="2"/>
              </a:cxn>
              <a:cxn ang="0">
                <a:pos x="0" y="5"/>
              </a:cxn>
              <a:cxn ang="0">
                <a:pos x="0" y="7"/>
              </a:cxn>
              <a:cxn ang="0">
                <a:pos x="2" y="7"/>
              </a:cxn>
              <a:cxn ang="0">
                <a:pos x="6" y="12"/>
              </a:cxn>
              <a:cxn ang="0">
                <a:pos x="8" y="17"/>
              </a:cxn>
              <a:cxn ang="0">
                <a:pos x="15" y="22"/>
              </a:cxn>
              <a:cxn ang="0">
                <a:pos x="16" y="17"/>
              </a:cxn>
              <a:cxn ang="0">
                <a:pos x="19" y="13"/>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709CCA"/>
          </a:solidFill>
          <a:ln w="9525">
            <a:solidFill>
              <a:schemeClr val="bg1"/>
            </a:solidFill>
            <a:round/>
            <a:headEnd/>
            <a:tailEnd/>
          </a:ln>
        </p:spPr>
        <p:txBody>
          <a:bodyPr/>
          <a:lstStyle/>
          <a:p>
            <a:endParaRPr lang="en-GB"/>
          </a:p>
        </p:txBody>
      </p:sp>
      <p:sp>
        <p:nvSpPr>
          <p:cNvPr id="514" name="Freeform 359"/>
          <p:cNvSpPr>
            <a:spLocks/>
          </p:cNvSpPr>
          <p:nvPr/>
        </p:nvSpPr>
        <p:spPr bwMode="auto">
          <a:xfrm>
            <a:off x="5156317" y="2679397"/>
            <a:ext cx="71804" cy="47625"/>
          </a:xfrm>
          <a:custGeom>
            <a:avLst/>
            <a:gdLst/>
            <a:ahLst/>
            <a:cxnLst>
              <a:cxn ang="0">
                <a:pos x="54" y="36"/>
              </a:cxn>
              <a:cxn ang="0">
                <a:pos x="60" y="24"/>
              </a:cxn>
              <a:cxn ang="0">
                <a:pos x="54" y="12"/>
              </a:cxn>
              <a:cxn ang="0">
                <a:pos x="42" y="6"/>
              </a:cxn>
              <a:cxn ang="0">
                <a:pos x="30" y="0"/>
              </a:cxn>
              <a:cxn ang="0">
                <a:pos x="18" y="0"/>
              </a:cxn>
              <a:cxn ang="0">
                <a:pos x="6" y="12"/>
              </a:cxn>
              <a:cxn ang="0">
                <a:pos x="0" y="18"/>
              </a:cxn>
              <a:cxn ang="0">
                <a:pos x="12" y="30"/>
              </a:cxn>
              <a:cxn ang="0">
                <a:pos x="54" y="36"/>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709CCA"/>
          </a:solidFill>
          <a:ln w="9525">
            <a:solidFill>
              <a:schemeClr val="bg1"/>
            </a:solidFill>
            <a:round/>
            <a:headEnd/>
            <a:tailEnd/>
          </a:ln>
        </p:spPr>
        <p:txBody>
          <a:bodyPr/>
          <a:lstStyle/>
          <a:p>
            <a:endParaRPr lang="en-GB"/>
          </a:p>
        </p:txBody>
      </p:sp>
      <p:sp>
        <p:nvSpPr>
          <p:cNvPr id="515" name="Freeform 360"/>
          <p:cNvSpPr>
            <a:spLocks/>
          </p:cNvSpPr>
          <p:nvPr/>
        </p:nvSpPr>
        <p:spPr bwMode="auto">
          <a:xfrm>
            <a:off x="5025899" y="2703210"/>
            <a:ext cx="224203" cy="217487"/>
          </a:xfrm>
          <a:custGeom>
            <a:avLst/>
            <a:gdLst/>
            <a:ahLst/>
            <a:cxnLst>
              <a:cxn ang="0">
                <a:pos x="1" y="9"/>
              </a:cxn>
              <a:cxn ang="0">
                <a:pos x="1" y="10"/>
              </a:cxn>
              <a:cxn ang="0">
                <a:pos x="1" y="13"/>
              </a:cxn>
              <a:cxn ang="0">
                <a:pos x="2" y="17"/>
              </a:cxn>
              <a:cxn ang="0">
                <a:pos x="2" y="20"/>
              </a:cxn>
              <a:cxn ang="0">
                <a:pos x="6" y="22"/>
              </a:cxn>
              <a:cxn ang="0">
                <a:pos x="10" y="24"/>
              </a:cxn>
              <a:cxn ang="0">
                <a:pos x="15" y="26"/>
              </a:cxn>
              <a:cxn ang="0">
                <a:pos x="15" y="26"/>
              </a:cxn>
              <a:cxn ang="0">
                <a:pos x="19" y="28"/>
              </a:cxn>
              <a:cxn ang="0">
                <a:pos x="23" y="28"/>
              </a:cxn>
              <a:cxn ang="0">
                <a:pos x="25" y="28"/>
              </a:cxn>
              <a:cxn ang="0">
                <a:pos x="27" y="28"/>
              </a:cxn>
              <a:cxn ang="0">
                <a:pos x="29" y="23"/>
              </a:cxn>
              <a:cxn ang="0">
                <a:pos x="31" y="21"/>
              </a:cxn>
              <a:cxn ang="0">
                <a:pos x="30" y="17"/>
              </a:cxn>
              <a:cxn ang="0">
                <a:pos x="30" y="15"/>
              </a:cxn>
              <a:cxn ang="0">
                <a:pos x="29" y="12"/>
              </a:cxn>
              <a:cxn ang="0">
                <a:pos x="31" y="10"/>
              </a:cxn>
              <a:cxn ang="0">
                <a:pos x="30" y="6"/>
              </a:cxn>
              <a:cxn ang="0">
                <a:pos x="28" y="3"/>
              </a:cxn>
              <a:cxn ang="0">
                <a:pos x="27" y="3"/>
              </a:cxn>
              <a:cxn ang="0">
                <a:pos x="20" y="2"/>
              </a:cxn>
              <a:cxn ang="0">
                <a:pos x="18" y="0"/>
              </a:cxn>
              <a:cxn ang="0">
                <a:pos x="18" y="1"/>
              </a:cxn>
              <a:cxn ang="0">
                <a:pos x="15" y="1"/>
              </a:cxn>
              <a:cxn ang="0">
                <a:pos x="14" y="0"/>
              </a:cxn>
              <a:cxn ang="0">
                <a:pos x="13" y="0"/>
              </a:cxn>
              <a:cxn ang="0">
                <a:pos x="5" y="3"/>
              </a:cxn>
              <a:cxn ang="0">
                <a:pos x="1" y="5"/>
              </a:cxn>
              <a:cxn ang="0">
                <a:pos x="0" y="4"/>
              </a:cxn>
              <a:cxn ang="0">
                <a:pos x="0" y="6"/>
              </a:cxn>
              <a:cxn ang="0">
                <a:pos x="1" y="9"/>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516" name="Freeform 361"/>
          <p:cNvSpPr>
            <a:spLocks/>
          </p:cNvSpPr>
          <p:nvPr/>
        </p:nvSpPr>
        <p:spPr bwMode="auto">
          <a:xfrm>
            <a:off x="4844191" y="2984197"/>
            <a:ext cx="101111" cy="60325"/>
          </a:xfrm>
          <a:custGeom>
            <a:avLst/>
            <a:gdLst/>
            <a:ahLst/>
            <a:cxnLst>
              <a:cxn ang="0">
                <a:pos x="66" y="12"/>
              </a:cxn>
              <a:cxn ang="0">
                <a:pos x="60" y="6"/>
              </a:cxn>
              <a:cxn ang="0">
                <a:pos x="48" y="0"/>
              </a:cxn>
              <a:cxn ang="0">
                <a:pos x="30" y="6"/>
              </a:cxn>
              <a:cxn ang="0">
                <a:pos x="24" y="0"/>
              </a:cxn>
              <a:cxn ang="0">
                <a:pos x="24" y="0"/>
              </a:cxn>
              <a:cxn ang="0">
                <a:pos x="18" y="6"/>
              </a:cxn>
              <a:cxn ang="0">
                <a:pos x="0" y="24"/>
              </a:cxn>
              <a:cxn ang="0">
                <a:pos x="0" y="36"/>
              </a:cxn>
              <a:cxn ang="0">
                <a:pos x="12" y="36"/>
              </a:cxn>
              <a:cxn ang="0">
                <a:pos x="18" y="48"/>
              </a:cxn>
              <a:cxn ang="0">
                <a:pos x="18" y="48"/>
              </a:cxn>
              <a:cxn ang="0">
                <a:pos x="24" y="48"/>
              </a:cxn>
              <a:cxn ang="0">
                <a:pos x="42" y="36"/>
              </a:cxn>
              <a:cxn ang="0">
                <a:pos x="48" y="42"/>
              </a:cxn>
              <a:cxn ang="0">
                <a:pos x="66" y="36"/>
              </a:cxn>
              <a:cxn ang="0">
                <a:pos x="78" y="30"/>
              </a:cxn>
              <a:cxn ang="0">
                <a:pos x="84" y="30"/>
              </a:cxn>
              <a:cxn ang="0">
                <a:pos x="78" y="24"/>
              </a:cxn>
              <a:cxn ang="0">
                <a:pos x="66" y="12"/>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17" name="Freeform 362"/>
          <p:cNvSpPr>
            <a:spLocks/>
          </p:cNvSpPr>
          <p:nvPr/>
        </p:nvSpPr>
        <p:spPr bwMode="auto">
          <a:xfrm>
            <a:off x="4888152" y="2577797"/>
            <a:ext cx="65942" cy="125413"/>
          </a:xfrm>
          <a:custGeom>
            <a:avLst/>
            <a:gdLst/>
            <a:ahLst/>
            <a:cxnLst>
              <a:cxn ang="0">
                <a:pos x="6" y="16"/>
              </a:cxn>
              <a:cxn ang="0">
                <a:pos x="5" y="13"/>
              </a:cxn>
              <a:cxn ang="0">
                <a:pos x="6" y="9"/>
              </a:cxn>
              <a:cxn ang="0">
                <a:pos x="8" y="9"/>
              </a:cxn>
              <a:cxn ang="0">
                <a:pos x="9" y="7"/>
              </a:cxn>
              <a:cxn ang="0">
                <a:pos x="7" y="6"/>
              </a:cxn>
              <a:cxn ang="0">
                <a:pos x="7" y="4"/>
              </a:cxn>
              <a:cxn ang="0">
                <a:pos x="7" y="0"/>
              </a:cxn>
              <a:cxn ang="0">
                <a:pos x="4" y="2"/>
              </a:cxn>
              <a:cxn ang="0">
                <a:pos x="1" y="3"/>
              </a:cxn>
              <a:cxn ang="0">
                <a:pos x="0" y="7"/>
              </a:cxn>
              <a:cxn ang="0">
                <a:pos x="0" y="11"/>
              </a:cxn>
              <a:cxn ang="0">
                <a:pos x="2" y="12"/>
              </a:cxn>
              <a:cxn ang="0">
                <a:pos x="3" y="16"/>
              </a:cxn>
              <a:cxn ang="0">
                <a:pos x="4" y="15"/>
              </a:cxn>
              <a:cxn ang="0">
                <a:pos x="6" y="16"/>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rgbClr val="709CCA"/>
          </a:solidFill>
          <a:ln w="9525">
            <a:solidFill>
              <a:schemeClr val="bg1"/>
            </a:solidFill>
            <a:round/>
            <a:headEnd/>
            <a:tailEnd/>
          </a:ln>
        </p:spPr>
        <p:txBody>
          <a:bodyPr/>
          <a:lstStyle/>
          <a:p>
            <a:endParaRPr lang="en-GB"/>
          </a:p>
        </p:txBody>
      </p:sp>
      <p:sp>
        <p:nvSpPr>
          <p:cNvPr id="518" name="Freeform 363"/>
          <p:cNvSpPr>
            <a:spLocks/>
          </p:cNvSpPr>
          <p:nvPr/>
        </p:nvSpPr>
        <p:spPr bwMode="auto">
          <a:xfrm>
            <a:off x="4765060" y="2834971"/>
            <a:ext cx="79131" cy="77788"/>
          </a:xfrm>
          <a:custGeom>
            <a:avLst/>
            <a:gdLst/>
            <a:ahLst/>
            <a:cxnLst>
              <a:cxn ang="0">
                <a:pos x="18" y="30"/>
              </a:cxn>
              <a:cxn ang="0">
                <a:pos x="24" y="42"/>
              </a:cxn>
              <a:cxn ang="0">
                <a:pos x="36" y="48"/>
              </a:cxn>
              <a:cxn ang="0">
                <a:pos x="48" y="54"/>
              </a:cxn>
              <a:cxn ang="0">
                <a:pos x="54" y="60"/>
              </a:cxn>
              <a:cxn ang="0">
                <a:pos x="60" y="48"/>
              </a:cxn>
              <a:cxn ang="0">
                <a:pos x="66" y="36"/>
              </a:cxn>
              <a:cxn ang="0">
                <a:pos x="60" y="24"/>
              </a:cxn>
              <a:cxn ang="0">
                <a:pos x="60" y="24"/>
              </a:cxn>
              <a:cxn ang="0">
                <a:pos x="54" y="18"/>
              </a:cxn>
              <a:cxn ang="0">
                <a:pos x="48" y="12"/>
              </a:cxn>
              <a:cxn ang="0">
                <a:pos x="36" y="6"/>
              </a:cxn>
              <a:cxn ang="0">
                <a:pos x="24" y="6"/>
              </a:cxn>
              <a:cxn ang="0">
                <a:pos x="18" y="0"/>
              </a:cxn>
              <a:cxn ang="0">
                <a:pos x="6" y="6"/>
              </a:cxn>
              <a:cxn ang="0">
                <a:pos x="0" y="12"/>
              </a:cxn>
              <a:cxn ang="0">
                <a:pos x="6" y="24"/>
              </a:cxn>
              <a:cxn ang="0">
                <a:pos x="18" y="30"/>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19" name="Freeform 364"/>
          <p:cNvSpPr>
            <a:spLocks/>
          </p:cNvSpPr>
          <p:nvPr/>
        </p:nvSpPr>
        <p:spPr bwMode="auto">
          <a:xfrm>
            <a:off x="4706445" y="3725559"/>
            <a:ext cx="363415"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709CCA"/>
          </a:solidFill>
          <a:ln w="9525">
            <a:solidFill>
              <a:schemeClr val="bg1"/>
            </a:solidFill>
            <a:round/>
            <a:headEnd/>
            <a:tailEnd/>
          </a:ln>
        </p:spPr>
        <p:txBody>
          <a:bodyPr/>
          <a:lstStyle/>
          <a:p>
            <a:endParaRPr lang="en-GB"/>
          </a:p>
        </p:txBody>
      </p:sp>
      <p:sp>
        <p:nvSpPr>
          <p:cNvPr id="520" name="Freeform 365"/>
          <p:cNvSpPr>
            <a:spLocks/>
          </p:cNvSpPr>
          <p:nvPr/>
        </p:nvSpPr>
        <p:spPr bwMode="auto">
          <a:xfrm>
            <a:off x="4706445" y="3725559"/>
            <a:ext cx="363415"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709CCA"/>
          </a:solidFill>
          <a:ln w="9525">
            <a:solidFill>
              <a:schemeClr val="bg1"/>
            </a:solidFill>
            <a:round/>
            <a:headEnd/>
            <a:tailEnd/>
          </a:ln>
        </p:spPr>
        <p:txBody>
          <a:bodyPr/>
          <a:lstStyle/>
          <a:p>
            <a:endParaRPr lang="en-GB"/>
          </a:p>
        </p:txBody>
      </p:sp>
      <p:sp>
        <p:nvSpPr>
          <p:cNvPr id="521" name="Freeform 366"/>
          <p:cNvSpPr>
            <a:spLocks/>
          </p:cNvSpPr>
          <p:nvPr/>
        </p:nvSpPr>
        <p:spPr bwMode="auto">
          <a:xfrm>
            <a:off x="4425091" y="3685872"/>
            <a:ext cx="376603" cy="384175"/>
          </a:xfrm>
          <a:custGeom>
            <a:avLst/>
            <a:gdLst/>
            <a:ahLst/>
            <a:cxnLst>
              <a:cxn ang="0">
                <a:pos x="24" y="44"/>
              </a:cxn>
              <a:cxn ang="0">
                <a:pos x="27" y="40"/>
              </a:cxn>
              <a:cxn ang="0">
                <a:pos x="32" y="36"/>
              </a:cxn>
              <a:cxn ang="0">
                <a:pos x="38" y="33"/>
              </a:cxn>
              <a:cxn ang="0">
                <a:pos x="39" y="33"/>
              </a:cxn>
              <a:cxn ang="0">
                <a:pos x="43" y="33"/>
              </a:cxn>
              <a:cxn ang="0">
                <a:pos x="50" y="32"/>
              </a:cxn>
              <a:cxn ang="0">
                <a:pos x="51" y="29"/>
              </a:cxn>
              <a:cxn ang="0">
                <a:pos x="52" y="20"/>
              </a:cxn>
              <a:cxn ang="0">
                <a:pos x="49" y="20"/>
              </a:cxn>
              <a:cxn ang="0">
                <a:pos x="47" y="18"/>
              </a:cxn>
              <a:cxn ang="0">
                <a:pos x="21" y="0"/>
              </a:cxn>
              <a:cxn ang="0">
                <a:pos x="18" y="0"/>
              </a:cxn>
              <a:cxn ang="0">
                <a:pos x="21" y="29"/>
              </a:cxn>
              <a:cxn ang="0">
                <a:pos x="23" y="30"/>
              </a:cxn>
              <a:cxn ang="0">
                <a:pos x="20" y="32"/>
              </a:cxn>
              <a:cxn ang="0">
                <a:pos x="6" y="32"/>
              </a:cxn>
              <a:cxn ang="0">
                <a:pos x="5" y="33"/>
              </a:cxn>
              <a:cxn ang="0">
                <a:pos x="3" y="31"/>
              </a:cxn>
              <a:cxn ang="0">
                <a:pos x="0" y="34"/>
              </a:cxn>
              <a:cxn ang="0">
                <a:pos x="0" y="35"/>
              </a:cxn>
              <a:cxn ang="0">
                <a:pos x="1" y="38"/>
              </a:cxn>
              <a:cxn ang="0">
                <a:pos x="3" y="42"/>
              </a:cxn>
              <a:cxn ang="0">
                <a:pos x="2" y="42"/>
              </a:cxn>
              <a:cxn ang="0">
                <a:pos x="2" y="43"/>
              </a:cxn>
              <a:cxn ang="0">
                <a:pos x="6" y="43"/>
              </a:cxn>
              <a:cxn ang="0">
                <a:pos x="10" y="42"/>
              </a:cxn>
              <a:cxn ang="0">
                <a:pos x="11" y="44"/>
              </a:cxn>
              <a:cxn ang="0">
                <a:pos x="13" y="49"/>
              </a:cxn>
              <a:cxn ang="0">
                <a:pos x="15" y="48"/>
              </a:cxn>
              <a:cxn ang="0">
                <a:pos x="17" y="48"/>
              </a:cxn>
              <a:cxn ang="0">
                <a:pos x="18" y="48"/>
              </a:cxn>
              <a:cxn ang="0">
                <a:pos x="20" y="49"/>
              </a:cxn>
              <a:cxn ang="0">
                <a:pos x="22" y="49"/>
              </a:cxn>
              <a:cxn ang="0">
                <a:pos x="23" y="49"/>
              </a:cxn>
              <a:cxn ang="0">
                <a:pos x="23" y="47"/>
              </a:cxn>
              <a:cxn ang="0">
                <a:pos x="24" y="44"/>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709CCA"/>
          </a:solidFill>
          <a:ln w="9525">
            <a:solidFill>
              <a:schemeClr val="bg1"/>
            </a:solidFill>
            <a:round/>
            <a:headEnd/>
            <a:tailEnd/>
          </a:ln>
        </p:spPr>
        <p:txBody>
          <a:bodyPr/>
          <a:lstStyle/>
          <a:p>
            <a:endParaRPr lang="en-GB"/>
          </a:p>
        </p:txBody>
      </p:sp>
      <p:sp>
        <p:nvSpPr>
          <p:cNvPr id="522" name="Freeform 367"/>
          <p:cNvSpPr>
            <a:spLocks/>
          </p:cNvSpPr>
          <p:nvPr/>
        </p:nvSpPr>
        <p:spPr bwMode="auto">
          <a:xfrm>
            <a:off x="5650152" y="4039884"/>
            <a:ext cx="216877" cy="317500"/>
          </a:xfrm>
          <a:custGeom>
            <a:avLst/>
            <a:gdLst/>
            <a:ahLst/>
            <a:cxnLst>
              <a:cxn ang="0">
                <a:pos x="72" y="18"/>
              </a:cxn>
              <a:cxn ang="0">
                <a:pos x="48" y="12"/>
              </a:cxn>
              <a:cxn ang="0">
                <a:pos x="48" y="6"/>
              </a:cxn>
              <a:cxn ang="0">
                <a:pos x="30" y="18"/>
              </a:cxn>
              <a:cxn ang="0">
                <a:pos x="42" y="36"/>
              </a:cxn>
              <a:cxn ang="0">
                <a:pos x="84" y="60"/>
              </a:cxn>
              <a:cxn ang="0">
                <a:pos x="126" y="66"/>
              </a:cxn>
              <a:cxn ang="0">
                <a:pos x="78" y="120"/>
              </a:cxn>
              <a:cxn ang="0">
                <a:pos x="36" y="132"/>
              </a:cxn>
              <a:cxn ang="0">
                <a:pos x="18" y="144"/>
              </a:cxn>
              <a:cxn ang="0">
                <a:pos x="24" y="150"/>
              </a:cxn>
              <a:cxn ang="0">
                <a:pos x="18" y="144"/>
              </a:cxn>
              <a:cxn ang="0">
                <a:pos x="18" y="150"/>
              </a:cxn>
              <a:cxn ang="0">
                <a:pos x="0" y="168"/>
              </a:cxn>
              <a:cxn ang="0">
                <a:pos x="0" y="228"/>
              </a:cxn>
              <a:cxn ang="0">
                <a:pos x="12" y="246"/>
              </a:cxn>
              <a:cxn ang="0">
                <a:pos x="42" y="204"/>
              </a:cxn>
              <a:cxn ang="0">
                <a:pos x="90" y="180"/>
              </a:cxn>
              <a:cxn ang="0">
                <a:pos x="132" y="132"/>
              </a:cxn>
              <a:cxn ang="0">
                <a:pos x="168" y="48"/>
              </a:cxn>
              <a:cxn ang="0">
                <a:pos x="180" y="0"/>
              </a:cxn>
              <a:cxn ang="0">
                <a:pos x="72" y="18"/>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709CCA"/>
          </a:solidFill>
          <a:ln w="9525">
            <a:solidFill>
              <a:schemeClr val="bg1"/>
            </a:solidFill>
            <a:round/>
            <a:headEnd/>
            <a:tailEnd/>
          </a:ln>
        </p:spPr>
        <p:txBody>
          <a:bodyPr/>
          <a:lstStyle/>
          <a:p>
            <a:endParaRPr lang="en-GB"/>
          </a:p>
        </p:txBody>
      </p:sp>
      <p:sp>
        <p:nvSpPr>
          <p:cNvPr id="523" name="Freeform 368"/>
          <p:cNvSpPr>
            <a:spLocks/>
          </p:cNvSpPr>
          <p:nvPr/>
        </p:nvSpPr>
        <p:spPr bwMode="auto">
          <a:xfrm>
            <a:off x="5025898" y="4016072"/>
            <a:ext cx="29308" cy="123825"/>
          </a:xfrm>
          <a:custGeom>
            <a:avLst/>
            <a:gdLst/>
            <a:ahLst/>
            <a:cxnLst>
              <a:cxn ang="0">
                <a:pos x="12" y="0"/>
              </a:cxn>
              <a:cxn ang="0">
                <a:pos x="12" y="0"/>
              </a:cxn>
              <a:cxn ang="0">
                <a:pos x="24" y="42"/>
              </a:cxn>
              <a:cxn ang="0">
                <a:pos x="0" y="48"/>
              </a:cxn>
              <a:cxn ang="0">
                <a:pos x="0" y="66"/>
              </a:cxn>
              <a:cxn ang="0">
                <a:pos x="18" y="96"/>
              </a:cxn>
              <a:cxn ang="0">
                <a:pos x="24" y="96"/>
              </a:cxn>
              <a:cxn ang="0">
                <a:pos x="12" y="0"/>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709CCA"/>
          </a:solidFill>
          <a:ln w="9525">
            <a:solidFill>
              <a:schemeClr val="bg1"/>
            </a:solidFill>
            <a:round/>
            <a:headEnd/>
            <a:tailEnd/>
          </a:ln>
        </p:spPr>
        <p:txBody>
          <a:bodyPr/>
          <a:lstStyle/>
          <a:p>
            <a:endParaRPr lang="en-GB"/>
          </a:p>
        </p:txBody>
      </p:sp>
      <p:sp>
        <p:nvSpPr>
          <p:cNvPr id="524" name="Freeform 369"/>
          <p:cNvSpPr>
            <a:spLocks/>
          </p:cNvSpPr>
          <p:nvPr/>
        </p:nvSpPr>
        <p:spPr bwMode="auto">
          <a:xfrm>
            <a:off x="5025898" y="4016072"/>
            <a:ext cx="29308" cy="123825"/>
          </a:xfrm>
          <a:custGeom>
            <a:avLst/>
            <a:gdLst/>
            <a:ahLst/>
            <a:cxnLst>
              <a:cxn ang="0">
                <a:pos x="12" y="0"/>
              </a:cxn>
              <a:cxn ang="0">
                <a:pos x="12" y="0"/>
              </a:cxn>
              <a:cxn ang="0">
                <a:pos x="24" y="42"/>
              </a:cxn>
              <a:cxn ang="0">
                <a:pos x="0" y="48"/>
              </a:cxn>
              <a:cxn ang="0">
                <a:pos x="0" y="66"/>
              </a:cxn>
              <a:cxn ang="0">
                <a:pos x="18" y="96"/>
              </a:cxn>
              <a:cxn ang="0">
                <a:pos x="24" y="96"/>
              </a:cxn>
            </a:cxnLst>
            <a:rect l="0" t="0" r="r" b="b"/>
            <a:pathLst>
              <a:path w="24" h="96">
                <a:moveTo>
                  <a:pt x="12" y="0"/>
                </a:moveTo>
                <a:lnTo>
                  <a:pt x="12" y="0"/>
                </a:lnTo>
                <a:lnTo>
                  <a:pt x="24" y="42"/>
                </a:lnTo>
                <a:lnTo>
                  <a:pt x="0" y="48"/>
                </a:lnTo>
                <a:lnTo>
                  <a:pt x="0" y="66"/>
                </a:lnTo>
                <a:lnTo>
                  <a:pt x="18" y="96"/>
                </a:lnTo>
                <a:lnTo>
                  <a:pt x="24" y="96"/>
                </a:lnTo>
              </a:path>
            </a:pathLst>
          </a:custGeom>
          <a:solidFill>
            <a:srgbClr val="709CCA"/>
          </a:solidFill>
          <a:ln w="9525">
            <a:solidFill>
              <a:schemeClr val="bg1"/>
            </a:solidFill>
            <a:round/>
            <a:headEnd/>
            <a:tailEnd/>
          </a:ln>
        </p:spPr>
        <p:txBody>
          <a:bodyPr/>
          <a:lstStyle/>
          <a:p>
            <a:endParaRPr lang="en-GB"/>
          </a:p>
        </p:txBody>
      </p:sp>
      <p:sp>
        <p:nvSpPr>
          <p:cNvPr id="525" name="Freeform 370"/>
          <p:cNvSpPr>
            <a:spLocks/>
          </p:cNvSpPr>
          <p:nvPr/>
        </p:nvSpPr>
        <p:spPr bwMode="auto">
          <a:xfrm>
            <a:off x="5011244" y="3735084"/>
            <a:ext cx="238857"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 ang="0">
                <a:pos x="36" y="313"/>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709CCA"/>
          </a:solidFill>
          <a:ln w="9525">
            <a:solidFill>
              <a:schemeClr val="bg1"/>
            </a:solidFill>
            <a:round/>
            <a:headEnd/>
            <a:tailEnd/>
          </a:ln>
        </p:spPr>
        <p:txBody>
          <a:bodyPr/>
          <a:lstStyle/>
          <a:p>
            <a:endParaRPr lang="en-GB"/>
          </a:p>
        </p:txBody>
      </p:sp>
      <p:sp>
        <p:nvSpPr>
          <p:cNvPr id="526" name="Freeform 371"/>
          <p:cNvSpPr>
            <a:spLocks/>
          </p:cNvSpPr>
          <p:nvPr/>
        </p:nvSpPr>
        <p:spPr bwMode="auto">
          <a:xfrm>
            <a:off x="5011244" y="3735084"/>
            <a:ext cx="238857"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709CCA"/>
          </a:solidFill>
          <a:ln w="9525">
            <a:solidFill>
              <a:schemeClr val="bg1"/>
            </a:solidFill>
            <a:round/>
            <a:headEnd/>
            <a:tailEnd/>
          </a:ln>
        </p:spPr>
        <p:txBody>
          <a:bodyPr/>
          <a:lstStyle/>
          <a:p>
            <a:endParaRPr lang="en-GB"/>
          </a:p>
        </p:txBody>
      </p:sp>
      <p:sp>
        <p:nvSpPr>
          <p:cNvPr id="527" name="Freeform 372"/>
          <p:cNvSpPr>
            <a:spLocks/>
          </p:cNvSpPr>
          <p:nvPr/>
        </p:nvSpPr>
        <p:spPr bwMode="auto">
          <a:xfrm>
            <a:off x="5084514" y="4881259"/>
            <a:ext cx="367811" cy="354012"/>
          </a:xfrm>
          <a:custGeom>
            <a:avLst/>
            <a:gdLst/>
            <a:ahLst/>
            <a:cxnLst>
              <a:cxn ang="0">
                <a:pos x="48" y="1"/>
              </a:cxn>
              <a:cxn ang="0">
                <a:pos x="47" y="1"/>
              </a:cxn>
              <a:cxn ang="0">
                <a:pos x="46" y="2"/>
              </a:cxn>
              <a:cxn ang="0">
                <a:pos x="47" y="1"/>
              </a:cxn>
              <a:cxn ang="0">
                <a:pos x="41" y="0"/>
              </a:cxn>
              <a:cxn ang="0">
                <a:pos x="34" y="5"/>
              </a:cxn>
              <a:cxn ang="0">
                <a:pos x="26" y="12"/>
              </a:cxn>
              <a:cxn ang="0">
                <a:pos x="22" y="12"/>
              </a:cxn>
              <a:cxn ang="0">
                <a:pos x="17" y="15"/>
              </a:cxn>
              <a:cxn ang="0">
                <a:pos x="14" y="15"/>
              </a:cxn>
              <a:cxn ang="0">
                <a:pos x="13" y="13"/>
              </a:cxn>
              <a:cxn ang="0">
                <a:pos x="11" y="9"/>
              </a:cxn>
              <a:cxn ang="0">
                <a:pos x="11" y="11"/>
              </a:cxn>
              <a:cxn ang="0">
                <a:pos x="11" y="9"/>
              </a:cxn>
              <a:cxn ang="0">
                <a:pos x="9" y="23"/>
              </a:cxn>
              <a:cxn ang="0">
                <a:pos x="6" y="24"/>
              </a:cxn>
              <a:cxn ang="0">
                <a:pos x="1" y="22"/>
              </a:cxn>
              <a:cxn ang="0">
                <a:pos x="0" y="24"/>
              </a:cxn>
              <a:cxn ang="0">
                <a:pos x="2" y="27"/>
              </a:cxn>
              <a:cxn ang="0">
                <a:pos x="5" y="35"/>
              </a:cxn>
              <a:cxn ang="0">
                <a:pos x="5" y="39"/>
              </a:cxn>
              <a:cxn ang="0">
                <a:pos x="9" y="45"/>
              </a:cxn>
              <a:cxn ang="0">
                <a:pos x="17" y="43"/>
              </a:cxn>
              <a:cxn ang="0">
                <a:pos x="25" y="42"/>
              </a:cxn>
              <a:cxn ang="0">
                <a:pos x="32" y="41"/>
              </a:cxn>
              <a:cxn ang="0">
                <a:pos x="47" y="25"/>
              </a:cxn>
              <a:cxn ang="0">
                <a:pos x="51" y="16"/>
              </a:cxn>
              <a:cxn ang="0">
                <a:pos x="51" y="16"/>
              </a:cxn>
              <a:cxn ang="0">
                <a:pos x="49" y="16"/>
              </a:cxn>
              <a:cxn ang="0">
                <a:pos x="48" y="1"/>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28" name="Freeform 373"/>
          <p:cNvSpPr>
            <a:spLocks/>
          </p:cNvSpPr>
          <p:nvPr/>
        </p:nvSpPr>
        <p:spPr bwMode="auto">
          <a:xfrm>
            <a:off x="5163645" y="4765371"/>
            <a:ext cx="218342" cy="234950"/>
          </a:xfrm>
          <a:custGeom>
            <a:avLst/>
            <a:gdLst/>
            <a:ahLst/>
            <a:cxnLst>
              <a:cxn ang="0">
                <a:pos x="144" y="54"/>
              </a:cxn>
              <a:cxn ang="0">
                <a:pos x="132" y="54"/>
              </a:cxn>
              <a:cxn ang="0">
                <a:pos x="114" y="30"/>
              </a:cxn>
              <a:cxn ang="0">
                <a:pos x="102" y="6"/>
              </a:cxn>
              <a:cxn ang="0">
                <a:pos x="96" y="6"/>
              </a:cxn>
              <a:cxn ang="0">
                <a:pos x="84" y="12"/>
              </a:cxn>
              <a:cxn ang="0">
                <a:pos x="96" y="6"/>
              </a:cxn>
              <a:cxn ang="0">
                <a:pos x="84" y="0"/>
              </a:cxn>
              <a:cxn ang="0">
                <a:pos x="66" y="6"/>
              </a:cxn>
              <a:cxn ang="0">
                <a:pos x="18" y="18"/>
              </a:cxn>
              <a:cxn ang="0">
                <a:pos x="12" y="84"/>
              </a:cxn>
              <a:cxn ang="0">
                <a:pos x="0" y="90"/>
              </a:cxn>
              <a:cxn ang="0">
                <a:pos x="0" y="144"/>
              </a:cxn>
              <a:cxn ang="0">
                <a:pos x="12" y="168"/>
              </a:cxn>
              <a:cxn ang="0">
                <a:pos x="18" y="180"/>
              </a:cxn>
              <a:cxn ang="0">
                <a:pos x="36" y="180"/>
              </a:cxn>
              <a:cxn ang="0">
                <a:pos x="66" y="162"/>
              </a:cxn>
              <a:cxn ang="0">
                <a:pos x="90" y="162"/>
              </a:cxn>
              <a:cxn ang="0">
                <a:pos x="138" y="120"/>
              </a:cxn>
              <a:cxn ang="0">
                <a:pos x="180" y="90"/>
              </a:cxn>
              <a:cxn ang="0">
                <a:pos x="150" y="78"/>
              </a:cxn>
              <a:cxn ang="0">
                <a:pos x="144" y="54"/>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709CCA"/>
          </a:solidFill>
          <a:ln w="9525">
            <a:solidFill>
              <a:schemeClr val="bg1"/>
            </a:solidFill>
            <a:round/>
            <a:headEnd/>
            <a:tailEnd/>
          </a:ln>
        </p:spPr>
        <p:txBody>
          <a:bodyPr/>
          <a:lstStyle/>
          <a:p>
            <a:endParaRPr lang="en-GB"/>
          </a:p>
        </p:txBody>
      </p:sp>
      <p:sp>
        <p:nvSpPr>
          <p:cNvPr id="529" name="Freeform 374"/>
          <p:cNvSpPr>
            <a:spLocks/>
          </p:cNvSpPr>
          <p:nvPr/>
        </p:nvSpPr>
        <p:spPr bwMode="auto">
          <a:xfrm>
            <a:off x="5387848" y="4584397"/>
            <a:ext cx="247650" cy="422275"/>
          </a:xfrm>
          <a:custGeom>
            <a:avLst/>
            <a:gdLst/>
            <a:ahLst/>
            <a:cxnLst>
              <a:cxn ang="0">
                <a:pos x="22" y="2"/>
              </a:cxn>
              <a:cxn ang="0">
                <a:pos x="17" y="3"/>
              </a:cxn>
              <a:cxn ang="0">
                <a:pos x="17" y="4"/>
              </a:cxn>
              <a:cxn ang="0">
                <a:pos x="17" y="3"/>
              </a:cxn>
              <a:cxn ang="0">
                <a:pos x="16" y="3"/>
              </a:cxn>
              <a:cxn ang="0">
                <a:pos x="16" y="8"/>
              </a:cxn>
              <a:cxn ang="0">
                <a:pos x="19" y="13"/>
              </a:cxn>
              <a:cxn ang="0">
                <a:pos x="19" y="16"/>
              </a:cxn>
              <a:cxn ang="0">
                <a:pos x="16" y="18"/>
              </a:cxn>
              <a:cxn ang="0">
                <a:pos x="15" y="16"/>
              </a:cxn>
              <a:cxn ang="0">
                <a:pos x="13" y="13"/>
              </a:cxn>
              <a:cxn ang="0">
                <a:pos x="9" y="11"/>
              </a:cxn>
              <a:cxn ang="0">
                <a:pos x="0" y="15"/>
              </a:cxn>
              <a:cxn ang="0">
                <a:pos x="0" y="16"/>
              </a:cxn>
              <a:cxn ang="0">
                <a:pos x="1" y="16"/>
              </a:cxn>
              <a:cxn ang="0">
                <a:pos x="2" y="15"/>
              </a:cxn>
              <a:cxn ang="0">
                <a:pos x="1" y="16"/>
              </a:cxn>
              <a:cxn ang="0">
                <a:pos x="9" y="19"/>
              </a:cxn>
              <a:cxn ang="0">
                <a:pos x="9" y="23"/>
              </a:cxn>
              <a:cxn ang="0">
                <a:pos x="9" y="28"/>
              </a:cxn>
              <a:cxn ang="0">
                <a:pos x="7" y="36"/>
              </a:cxn>
              <a:cxn ang="0">
                <a:pos x="5" y="39"/>
              </a:cxn>
              <a:cxn ang="0">
                <a:pos x="6" y="39"/>
              </a:cxn>
              <a:cxn ang="0">
                <a:pos x="7" y="54"/>
              </a:cxn>
              <a:cxn ang="0">
                <a:pos x="9" y="54"/>
              </a:cxn>
              <a:cxn ang="0">
                <a:pos x="9" y="51"/>
              </a:cxn>
              <a:cxn ang="0">
                <a:pos x="16" y="45"/>
              </a:cxn>
              <a:cxn ang="0">
                <a:pos x="18" y="40"/>
              </a:cxn>
              <a:cxn ang="0">
                <a:pos x="16" y="31"/>
              </a:cxn>
              <a:cxn ang="0">
                <a:pos x="21" y="25"/>
              </a:cxn>
              <a:cxn ang="0">
                <a:pos x="30" y="20"/>
              </a:cxn>
              <a:cxn ang="0">
                <a:pos x="33" y="16"/>
              </a:cxn>
              <a:cxn ang="0">
                <a:pos x="34" y="11"/>
              </a:cxn>
              <a:cxn ang="0">
                <a:pos x="33" y="4"/>
              </a:cxn>
              <a:cxn ang="0">
                <a:pos x="33" y="0"/>
              </a:cxn>
              <a:cxn ang="0">
                <a:pos x="33" y="0"/>
              </a:cxn>
              <a:cxn ang="0">
                <a:pos x="30" y="1"/>
              </a:cxn>
              <a:cxn ang="0">
                <a:pos x="22" y="2"/>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709CCA"/>
          </a:solidFill>
          <a:ln w="9525">
            <a:solidFill>
              <a:schemeClr val="bg1"/>
            </a:solidFill>
            <a:round/>
            <a:headEnd/>
            <a:tailEnd/>
          </a:ln>
        </p:spPr>
        <p:txBody>
          <a:bodyPr/>
          <a:lstStyle/>
          <a:p>
            <a:endParaRPr lang="en-GB"/>
          </a:p>
        </p:txBody>
      </p:sp>
      <p:sp>
        <p:nvSpPr>
          <p:cNvPr id="530" name="Freeform 375"/>
          <p:cNvSpPr>
            <a:spLocks/>
          </p:cNvSpPr>
          <p:nvPr/>
        </p:nvSpPr>
        <p:spPr bwMode="auto">
          <a:xfrm>
            <a:off x="5387848" y="4343097"/>
            <a:ext cx="240323" cy="265113"/>
          </a:xfrm>
          <a:custGeom>
            <a:avLst/>
            <a:gdLst/>
            <a:ahLst/>
            <a:cxnLst>
              <a:cxn ang="0">
                <a:pos x="25" y="6"/>
              </a:cxn>
              <a:cxn ang="0">
                <a:pos x="14" y="1"/>
              </a:cxn>
              <a:cxn ang="0">
                <a:pos x="14" y="1"/>
              </a:cxn>
              <a:cxn ang="0">
                <a:pos x="14" y="1"/>
              </a:cxn>
              <a:cxn ang="0">
                <a:pos x="13" y="0"/>
              </a:cxn>
              <a:cxn ang="0">
                <a:pos x="12" y="2"/>
              </a:cxn>
              <a:cxn ang="0">
                <a:pos x="12" y="5"/>
              </a:cxn>
              <a:cxn ang="0">
                <a:pos x="8" y="5"/>
              </a:cxn>
              <a:cxn ang="0">
                <a:pos x="6" y="1"/>
              </a:cxn>
              <a:cxn ang="0">
                <a:pos x="1" y="1"/>
              </a:cxn>
              <a:cxn ang="0">
                <a:pos x="2" y="8"/>
              </a:cxn>
              <a:cxn ang="0">
                <a:pos x="0" y="11"/>
              </a:cxn>
              <a:cxn ang="0">
                <a:pos x="2" y="19"/>
              </a:cxn>
              <a:cxn ang="0">
                <a:pos x="4" y="24"/>
              </a:cxn>
              <a:cxn ang="0">
                <a:pos x="9" y="26"/>
              </a:cxn>
              <a:cxn ang="0">
                <a:pos x="14" y="27"/>
              </a:cxn>
              <a:cxn ang="0">
                <a:pos x="15" y="29"/>
              </a:cxn>
              <a:cxn ang="0">
                <a:pos x="17" y="34"/>
              </a:cxn>
              <a:cxn ang="0">
                <a:pos x="22" y="33"/>
              </a:cxn>
              <a:cxn ang="0">
                <a:pos x="30" y="32"/>
              </a:cxn>
              <a:cxn ang="0">
                <a:pos x="33" y="31"/>
              </a:cxn>
              <a:cxn ang="0">
                <a:pos x="31" y="28"/>
              </a:cxn>
              <a:cxn ang="0">
                <a:pos x="30" y="19"/>
              </a:cxn>
              <a:cxn ang="0">
                <a:pos x="28" y="14"/>
              </a:cxn>
              <a:cxn ang="0">
                <a:pos x="30" y="12"/>
              </a:cxn>
              <a:cxn ang="0">
                <a:pos x="25" y="9"/>
              </a:cxn>
              <a:cxn ang="0">
                <a:pos x="25" y="6"/>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531" name="Freeform 376"/>
          <p:cNvSpPr>
            <a:spLocks/>
          </p:cNvSpPr>
          <p:nvPr/>
        </p:nvSpPr>
        <p:spPr bwMode="auto">
          <a:xfrm>
            <a:off x="4981937" y="4466921"/>
            <a:ext cx="275492" cy="298450"/>
          </a:xfrm>
          <a:custGeom>
            <a:avLst/>
            <a:gdLst/>
            <a:ahLst/>
            <a:cxnLst>
              <a:cxn ang="0">
                <a:pos x="4" y="37"/>
              </a:cxn>
              <a:cxn ang="0">
                <a:pos x="18" y="37"/>
              </a:cxn>
              <a:cxn ang="0">
                <a:pos x="20" y="38"/>
              </a:cxn>
              <a:cxn ang="0">
                <a:pos x="28" y="38"/>
              </a:cxn>
              <a:cxn ang="0">
                <a:pos x="34" y="37"/>
              </a:cxn>
              <a:cxn ang="0">
                <a:pos x="32" y="33"/>
              </a:cxn>
              <a:cxn ang="0">
                <a:pos x="32" y="22"/>
              </a:cxn>
              <a:cxn ang="0">
                <a:pos x="38" y="21"/>
              </a:cxn>
              <a:cxn ang="0">
                <a:pos x="38" y="17"/>
              </a:cxn>
              <a:cxn ang="0">
                <a:pos x="37" y="17"/>
              </a:cxn>
              <a:cxn ang="0">
                <a:pos x="38" y="17"/>
              </a:cxn>
              <a:cxn ang="0">
                <a:pos x="32" y="16"/>
              </a:cxn>
              <a:cxn ang="0">
                <a:pos x="30" y="4"/>
              </a:cxn>
              <a:cxn ang="0">
                <a:pos x="24" y="4"/>
              </a:cxn>
              <a:cxn ang="0">
                <a:pos x="21" y="6"/>
              </a:cxn>
              <a:cxn ang="0">
                <a:pos x="18" y="6"/>
              </a:cxn>
              <a:cxn ang="0">
                <a:pos x="12" y="0"/>
              </a:cxn>
              <a:cxn ang="0">
                <a:pos x="4" y="0"/>
              </a:cxn>
              <a:cxn ang="0">
                <a:pos x="1" y="2"/>
              </a:cxn>
              <a:cxn ang="0">
                <a:pos x="3" y="15"/>
              </a:cxn>
              <a:cxn ang="0">
                <a:pos x="4" y="21"/>
              </a:cxn>
              <a:cxn ang="0">
                <a:pos x="0" y="28"/>
              </a:cxn>
              <a:cxn ang="0">
                <a:pos x="0" y="36"/>
              </a:cxn>
              <a:cxn ang="0">
                <a:pos x="2" y="35"/>
              </a:cxn>
              <a:cxn ang="0">
                <a:pos x="4" y="37"/>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532" name="Freeform 377"/>
          <p:cNvSpPr>
            <a:spLocks/>
          </p:cNvSpPr>
          <p:nvPr/>
        </p:nvSpPr>
        <p:spPr bwMode="auto">
          <a:xfrm>
            <a:off x="4981937" y="4185935"/>
            <a:ext cx="427892" cy="460375"/>
          </a:xfrm>
          <a:custGeom>
            <a:avLst/>
            <a:gdLst/>
            <a:ahLst/>
            <a:cxnLst>
              <a:cxn ang="0">
                <a:pos x="21" y="6"/>
              </a:cxn>
              <a:cxn ang="0">
                <a:pos x="18" y="18"/>
              </a:cxn>
              <a:cxn ang="0">
                <a:pos x="15" y="21"/>
              </a:cxn>
              <a:cxn ang="0">
                <a:pos x="11" y="29"/>
              </a:cxn>
              <a:cxn ang="0">
                <a:pos x="7" y="32"/>
              </a:cxn>
              <a:cxn ang="0">
                <a:pos x="3" y="32"/>
              </a:cxn>
              <a:cxn ang="0">
                <a:pos x="0" y="35"/>
              </a:cxn>
              <a:cxn ang="0">
                <a:pos x="1" y="38"/>
              </a:cxn>
              <a:cxn ang="0">
                <a:pos x="1" y="38"/>
              </a:cxn>
              <a:cxn ang="0">
                <a:pos x="4" y="36"/>
              </a:cxn>
              <a:cxn ang="0">
                <a:pos x="12" y="36"/>
              </a:cxn>
              <a:cxn ang="0">
                <a:pos x="18" y="42"/>
              </a:cxn>
              <a:cxn ang="0">
                <a:pos x="21" y="42"/>
              </a:cxn>
              <a:cxn ang="0">
                <a:pos x="24" y="40"/>
              </a:cxn>
              <a:cxn ang="0">
                <a:pos x="30" y="40"/>
              </a:cxn>
              <a:cxn ang="0">
                <a:pos x="32" y="52"/>
              </a:cxn>
              <a:cxn ang="0">
                <a:pos x="38" y="53"/>
              </a:cxn>
              <a:cxn ang="0">
                <a:pos x="43" y="53"/>
              </a:cxn>
              <a:cxn ang="0">
                <a:pos x="49" y="56"/>
              </a:cxn>
              <a:cxn ang="0">
                <a:pos x="55" y="59"/>
              </a:cxn>
              <a:cxn ang="0">
                <a:pos x="55" y="57"/>
              </a:cxn>
              <a:cxn ang="0">
                <a:pos x="52" y="53"/>
              </a:cxn>
              <a:cxn ang="0">
                <a:pos x="53" y="50"/>
              </a:cxn>
              <a:cxn ang="0">
                <a:pos x="54" y="44"/>
              </a:cxn>
              <a:cxn ang="0">
                <a:pos x="57" y="43"/>
              </a:cxn>
              <a:cxn ang="0">
                <a:pos x="55" y="37"/>
              </a:cxn>
              <a:cxn ang="0">
                <a:pos x="54" y="31"/>
              </a:cxn>
              <a:cxn ang="0">
                <a:pos x="53" y="25"/>
              </a:cxn>
              <a:cxn ang="0">
                <a:pos x="55" y="18"/>
              </a:cxn>
              <a:cxn ang="0">
                <a:pos x="59" y="11"/>
              </a:cxn>
              <a:cxn ang="0">
                <a:pos x="59" y="10"/>
              </a:cxn>
              <a:cxn ang="0">
                <a:pos x="59" y="5"/>
              </a:cxn>
              <a:cxn ang="0">
                <a:pos x="56" y="3"/>
              </a:cxn>
              <a:cxn ang="0">
                <a:pos x="51" y="3"/>
              </a:cxn>
              <a:cxn ang="0">
                <a:pos x="49" y="0"/>
              </a:cxn>
              <a:cxn ang="0">
                <a:pos x="41" y="1"/>
              </a:cxn>
              <a:cxn ang="0">
                <a:pos x="32" y="3"/>
              </a:cxn>
              <a:cxn ang="0">
                <a:pos x="27" y="1"/>
              </a:cxn>
              <a:cxn ang="0">
                <a:pos x="21" y="2"/>
              </a:cxn>
              <a:cxn ang="0">
                <a:pos x="21" y="6"/>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709CCA"/>
          </a:solidFill>
          <a:ln w="9525">
            <a:solidFill>
              <a:schemeClr val="bg1"/>
            </a:solidFill>
            <a:round/>
            <a:headEnd/>
            <a:tailEnd/>
          </a:ln>
        </p:spPr>
        <p:txBody>
          <a:bodyPr/>
          <a:lstStyle/>
          <a:p>
            <a:endParaRPr lang="en-GB"/>
          </a:p>
        </p:txBody>
      </p:sp>
      <p:sp>
        <p:nvSpPr>
          <p:cNvPr id="533" name="Freeform 378"/>
          <p:cNvSpPr>
            <a:spLocks/>
          </p:cNvSpPr>
          <p:nvPr/>
        </p:nvSpPr>
        <p:spPr bwMode="auto">
          <a:xfrm>
            <a:off x="5459653" y="3873197"/>
            <a:ext cx="341434" cy="354013"/>
          </a:xfrm>
          <a:custGeom>
            <a:avLst/>
            <a:gdLst/>
            <a:ahLst/>
            <a:cxnLst>
              <a:cxn ang="0">
                <a:pos x="22" y="45"/>
              </a:cxn>
              <a:cxn ang="0">
                <a:pos x="24" y="44"/>
              </a:cxn>
              <a:cxn ang="0">
                <a:pos x="27" y="45"/>
              </a:cxn>
              <a:cxn ang="0">
                <a:pos x="29" y="45"/>
              </a:cxn>
              <a:cxn ang="0">
                <a:pos x="32" y="43"/>
              </a:cxn>
              <a:cxn ang="0">
                <a:pos x="39" y="41"/>
              </a:cxn>
              <a:cxn ang="0">
                <a:pos x="47" y="32"/>
              </a:cxn>
              <a:cxn ang="0">
                <a:pos x="40" y="31"/>
              </a:cxn>
              <a:cxn ang="0">
                <a:pos x="33" y="27"/>
              </a:cxn>
              <a:cxn ang="0">
                <a:pos x="31" y="24"/>
              </a:cxn>
              <a:cxn ang="0">
                <a:pos x="34" y="22"/>
              </a:cxn>
              <a:cxn ang="0">
                <a:pos x="33" y="20"/>
              </a:cxn>
              <a:cxn ang="0">
                <a:pos x="25" y="8"/>
              </a:cxn>
              <a:cxn ang="0">
                <a:pos x="20" y="6"/>
              </a:cxn>
              <a:cxn ang="0">
                <a:pos x="17" y="0"/>
              </a:cxn>
              <a:cxn ang="0">
                <a:pos x="17" y="0"/>
              </a:cxn>
              <a:cxn ang="0">
                <a:pos x="15" y="1"/>
              </a:cxn>
              <a:cxn ang="0">
                <a:pos x="12" y="3"/>
              </a:cxn>
              <a:cxn ang="0">
                <a:pos x="11" y="14"/>
              </a:cxn>
              <a:cxn ang="0">
                <a:pos x="8" y="20"/>
              </a:cxn>
              <a:cxn ang="0">
                <a:pos x="4" y="24"/>
              </a:cxn>
              <a:cxn ang="0">
                <a:pos x="3" y="30"/>
              </a:cxn>
              <a:cxn ang="0">
                <a:pos x="1" y="30"/>
              </a:cxn>
              <a:cxn ang="0">
                <a:pos x="0" y="33"/>
              </a:cxn>
              <a:cxn ang="0">
                <a:pos x="4" y="36"/>
              </a:cxn>
              <a:cxn ang="0">
                <a:pos x="7" y="39"/>
              </a:cxn>
              <a:cxn ang="0">
                <a:pos x="9" y="41"/>
              </a:cxn>
              <a:cxn ang="0">
                <a:pos x="9" y="42"/>
              </a:cxn>
              <a:cxn ang="0">
                <a:pos x="12" y="43"/>
              </a:cxn>
              <a:cxn ang="0">
                <a:pos x="22" y="45"/>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709CCA"/>
          </a:solidFill>
          <a:ln w="9525">
            <a:solidFill>
              <a:schemeClr val="bg1"/>
            </a:solidFill>
            <a:round/>
            <a:headEnd/>
            <a:tailEnd/>
          </a:ln>
        </p:spPr>
        <p:txBody>
          <a:bodyPr/>
          <a:lstStyle/>
          <a:p>
            <a:endParaRPr lang="en-GB"/>
          </a:p>
        </p:txBody>
      </p:sp>
      <p:sp>
        <p:nvSpPr>
          <p:cNvPr id="534" name="Freeform 379"/>
          <p:cNvSpPr>
            <a:spLocks/>
          </p:cNvSpPr>
          <p:nvPr/>
        </p:nvSpPr>
        <p:spPr bwMode="auto">
          <a:xfrm>
            <a:off x="5481632" y="4201809"/>
            <a:ext cx="189035" cy="234950"/>
          </a:xfrm>
          <a:custGeom>
            <a:avLst/>
            <a:gdLst/>
            <a:ahLst/>
            <a:cxnLst>
              <a:cxn ang="0">
                <a:pos x="23" y="7"/>
              </a:cxn>
              <a:cxn ang="0">
                <a:pos x="26" y="4"/>
              </a:cxn>
              <a:cxn ang="0">
                <a:pos x="26" y="3"/>
              </a:cxn>
              <a:cxn ang="0">
                <a:pos x="24" y="3"/>
              </a:cxn>
              <a:cxn ang="0">
                <a:pos x="21" y="2"/>
              </a:cxn>
              <a:cxn ang="0">
                <a:pos x="19" y="3"/>
              </a:cxn>
              <a:cxn ang="0">
                <a:pos x="9" y="1"/>
              </a:cxn>
              <a:cxn ang="0">
                <a:pos x="6" y="0"/>
              </a:cxn>
              <a:cxn ang="0">
                <a:pos x="6" y="1"/>
              </a:cxn>
              <a:cxn ang="0">
                <a:pos x="3" y="1"/>
              </a:cxn>
              <a:cxn ang="0">
                <a:pos x="0" y="3"/>
              </a:cxn>
              <a:cxn ang="0">
                <a:pos x="2" y="5"/>
              </a:cxn>
              <a:cxn ang="0">
                <a:pos x="2" y="9"/>
              </a:cxn>
              <a:cxn ang="0">
                <a:pos x="0" y="13"/>
              </a:cxn>
              <a:cxn ang="0">
                <a:pos x="1" y="19"/>
              </a:cxn>
              <a:cxn ang="0">
                <a:pos x="12" y="24"/>
              </a:cxn>
              <a:cxn ang="0">
                <a:pos x="12" y="27"/>
              </a:cxn>
              <a:cxn ang="0">
                <a:pos x="17" y="30"/>
              </a:cxn>
              <a:cxn ang="0">
                <a:pos x="18" y="29"/>
              </a:cxn>
              <a:cxn ang="0">
                <a:pos x="22" y="23"/>
              </a:cxn>
              <a:cxn ang="0">
                <a:pos x="25" y="20"/>
              </a:cxn>
              <a:cxn ang="0">
                <a:pos x="23" y="17"/>
              </a:cxn>
              <a:cxn ang="0">
                <a:pos x="23" y="7"/>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535" name="Freeform 380"/>
          <p:cNvSpPr>
            <a:spLocks/>
          </p:cNvSpPr>
          <p:nvPr/>
        </p:nvSpPr>
        <p:spPr bwMode="auto">
          <a:xfrm>
            <a:off x="5277944" y="4709810"/>
            <a:ext cx="174380" cy="179387"/>
          </a:xfrm>
          <a:custGeom>
            <a:avLst/>
            <a:gdLst/>
            <a:ahLst/>
            <a:cxnLst>
              <a:cxn ang="0">
                <a:pos x="9" y="5"/>
              </a:cxn>
              <a:cxn ang="0">
                <a:pos x="6" y="8"/>
              </a:cxn>
              <a:cxn ang="0">
                <a:pos x="2" y="7"/>
              </a:cxn>
              <a:cxn ang="0">
                <a:pos x="0" y="8"/>
              </a:cxn>
              <a:cxn ang="0">
                <a:pos x="1" y="8"/>
              </a:cxn>
              <a:cxn ang="0">
                <a:pos x="3" y="12"/>
              </a:cxn>
              <a:cxn ang="0">
                <a:pos x="6" y="16"/>
              </a:cxn>
              <a:cxn ang="0">
                <a:pos x="8" y="16"/>
              </a:cxn>
              <a:cxn ang="0">
                <a:pos x="9" y="20"/>
              </a:cxn>
              <a:cxn ang="0">
                <a:pos x="14" y="22"/>
              </a:cxn>
              <a:cxn ang="0">
                <a:pos x="20" y="23"/>
              </a:cxn>
              <a:cxn ang="0">
                <a:pos x="22" y="20"/>
              </a:cxn>
              <a:cxn ang="0">
                <a:pos x="24" y="12"/>
              </a:cxn>
              <a:cxn ang="0">
                <a:pos x="24" y="7"/>
              </a:cxn>
              <a:cxn ang="0">
                <a:pos x="24" y="3"/>
              </a:cxn>
              <a:cxn ang="0">
                <a:pos x="16" y="0"/>
              </a:cxn>
              <a:cxn ang="0">
                <a:pos x="13" y="1"/>
              </a:cxn>
              <a:cxn ang="0">
                <a:pos x="9" y="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709CCA"/>
          </a:solidFill>
          <a:ln w="9525">
            <a:solidFill>
              <a:schemeClr val="bg1"/>
            </a:solidFill>
            <a:round/>
            <a:headEnd/>
            <a:tailEnd/>
          </a:ln>
        </p:spPr>
        <p:txBody>
          <a:bodyPr/>
          <a:lstStyle/>
          <a:p>
            <a:endParaRPr lang="en-GB"/>
          </a:p>
        </p:txBody>
      </p:sp>
      <p:sp>
        <p:nvSpPr>
          <p:cNvPr id="536" name="Freeform 381"/>
          <p:cNvSpPr>
            <a:spLocks/>
          </p:cNvSpPr>
          <p:nvPr/>
        </p:nvSpPr>
        <p:spPr bwMode="auto">
          <a:xfrm>
            <a:off x="5213468" y="4227209"/>
            <a:ext cx="312126" cy="544512"/>
          </a:xfrm>
          <a:custGeom>
            <a:avLst/>
            <a:gdLst/>
            <a:ahLst/>
            <a:cxnLst>
              <a:cxn ang="0">
                <a:pos x="27" y="6"/>
              </a:cxn>
              <a:cxn ang="0">
                <a:pos x="23" y="13"/>
              </a:cxn>
              <a:cxn ang="0">
                <a:pos x="21" y="20"/>
              </a:cxn>
              <a:cxn ang="0">
                <a:pos x="22" y="26"/>
              </a:cxn>
              <a:cxn ang="0">
                <a:pos x="23" y="32"/>
              </a:cxn>
              <a:cxn ang="0">
                <a:pos x="25" y="38"/>
              </a:cxn>
              <a:cxn ang="0">
                <a:pos x="22" y="39"/>
              </a:cxn>
              <a:cxn ang="0">
                <a:pos x="21" y="45"/>
              </a:cxn>
              <a:cxn ang="0">
                <a:pos x="20" y="48"/>
              </a:cxn>
              <a:cxn ang="0">
                <a:pos x="23" y="52"/>
              </a:cxn>
              <a:cxn ang="0">
                <a:pos x="23" y="54"/>
              </a:cxn>
              <a:cxn ang="0">
                <a:pos x="17" y="51"/>
              </a:cxn>
              <a:cxn ang="0">
                <a:pos x="11" y="48"/>
              </a:cxn>
              <a:cxn ang="0">
                <a:pos x="6" y="48"/>
              </a:cxn>
              <a:cxn ang="0">
                <a:pos x="6" y="52"/>
              </a:cxn>
              <a:cxn ang="0">
                <a:pos x="0" y="53"/>
              </a:cxn>
              <a:cxn ang="0">
                <a:pos x="0" y="64"/>
              </a:cxn>
              <a:cxn ang="0">
                <a:pos x="2" y="68"/>
              </a:cxn>
              <a:cxn ang="0">
                <a:pos x="6" y="68"/>
              </a:cxn>
              <a:cxn ang="0">
                <a:pos x="8" y="69"/>
              </a:cxn>
              <a:cxn ang="0">
                <a:pos x="7" y="69"/>
              </a:cxn>
              <a:cxn ang="0">
                <a:pos x="9" y="70"/>
              </a:cxn>
              <a:cxn ang="0">
                <a:pos x="11" y="69"/>
              </a:cxn>
              <a:cxn ang="0">
                <a:pos x="15" y="70"/>
              </a:cxn>
              <a:cxn ang="0">
                <a:pos x="18" y="67"/>
              </a:cxn>
              <a:cxn ang="0">
                <a:pos x="22" y="63"/>
              </a:cxn>
              <a:cxn ang="0">
                <a:pos x="25" y="62"/>
              </a:cxn>
              <a:cxn ang="0">
                <a:pos x="24" y="62"/>
              </a:cxn>
              <a:cxn ang="0">
                <a:pos x="24" y="61"/>
              </a:cxn>
              <a:cxn ang="0">
                <a:pos x="33" y="57"/>
              </a:cxn>
              <a:cxn ang="0">
                <a:pos x="37" y="59"/>
              </a:cxn>
              <a:cxn ang="0">
                <a:pos x="39" y="62"/>
              </a:cxn>
              <a:cxn ang="0">
                <a:pos x="40" y="64"/>
              </a:cxn>
              <a:cxn ang="0">
                <a:pos x="43" y="62"/>
              </a:cxn>
              <a:cxn ang="0">
                <a:pos x="43" y="59"/>
              </a:cxn>
              <a:cxn ang="0">
                <a:pos x="40" y="54"/>
              </a:cxn>
              <a:cxn ang="0">
                <a:pos x="40" y="49"/>
              </a:cxn>
              <a:cxn ang="0">
                <a:pos x="41" y="49"/>
              </a:cxn>
              <a:cxn ang="0">
                <a:pos x="39" y="44"/>
              </a:cxn>
              <a:cxn ang="0">
                <a:pos x="38" y="42"/>
              </a:cxn>
              <a:cxn ang="0">
                <a:pos x="33" y="41"/>
              </a:cxn>
              <a:cxn ang="0">
                <a:pos x="28" y="39"/>
              </a:cxn>
              <a:cxn ang="0">
                <a:pos x="26" y="34"/>
              </a:cxn>
              <a:cxn ang="0">
                <a:pos x="24" y="26"/>
              </a:cxn>
              <a:cxn ang="0">
                <a:pos x="26" y="23"/>
              </a:cxn>
              <a:cxn ang="0">
                <a:pos x="25" y="16"/>
              </a:cxn>
              <a:cxn ang="0">
                <a:pos x="30" y="16"/>
              </a:cxn>
              <a:cxn ang="0">
                <a:pos x="32" y="20"/>
              </a:cxn>
              <a:cxn ang="0">
                <a:pos x="36" y="20"/>
              </a:cxn>
              <a:cxn ang="0">
                <a:pos x="36" y="17"/>
              </a:cxn>
              <a:cxn ang="0">
                <a:pos x="37" y="15"/>
              </a:cxn>
              <a:cxn ang="0">
                <a:pos x="38" y="16"/>
              </a:cxn>
              <a:cxn ang="0">
                <a:pos x="37" y="10"/>
              </a:cxn>
              <a:cxn ang="0">
                <a:pos x="39" y="6"/>
              </a:cxn>
              <a:cxn ang="0">
                <a:pos x="39" y="2"/>
              </a:cxn>
              <a:cxn ang="0">
                <a:pos x="37" y="0"/>
              </a:cxn>
              <a:cxn ang="0">
                <a:pos x="35" y="0"/>
              </a:cxn>
              <a:cxn ang="0">
                <a:pos x="28" y="1"/>
              </a:cxn>
              <a:cxn ang="0">
                <a:pos x="27" y="0"/>
              </a:cxn>
              <a:cxn ang="0">
                <a:pos x="27" y="5"/>
              </a:cxn>
              <a:cxn ang="0">
                <a:pos x="27" y="6"/>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709CCA"/>
          </a:solidFill>
          <a:ln w="9525">
            <a:solidFill>
              <a:schemeClr val="bg1"/>
            </a:solidFill>
            <a:round/>
            <a:headEnd/>
            <a:tailEnd/>
          </a:ln>
        </p:spPr>
        <p:txBody>
          <a:bodyPr/>
          <a:lstStyle/>
          <a:p>
            <a:endParaRPr lang="en-GB"/>
          </a:p>
        </p:txBody>
      </p:sp>
      <p:sp>
        <p:nvSpPr>
          <p:cNvPr id="537" name="Freeform 382"/>
          <p:cNvSpPr>
            <a:spLocks/>
          </p:cNvSpPr>
          <p:nvPr/>
        </p:nvSpPr>
        <p:spPr bwMode="auto">
          <a:xfrm>
            <a:off x="4592145" y="3944635"/>
            <a:ext cx="17291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 ang="0">
                <a:pos x="114" y="7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709CCA"/>
          </a:solidFill>
          <a:ln w="9525">
            <a:solidFill>
              <a:schemeClr val="bg1"/>
            </a:solidFill>
            <a:round/>
            <a:headEnd/>
            <a:tailEnd/>
          </a:ln>
        </p:spPr>
        <p:txBody>
          <a:bodyPr/>
          <a:lstStyle/>
          <a:p>
            <a:endParaRPr lang="en-GB"/>
          </a:p>
        </p:txBody>
      </p:sp>
      <p:sp>
        <p:nvSpPr>
          <p:cNvPr id="538" name="Freeform 383"/>
          <p:cNvSpPr>
            <a:spLocks/>
          </p:cNvSpPr>
          <p:nvPr/>
        </p:nvSpPr>
        <p:spPr bwMode="auto">
          <a:xfrm>
            <a:off x="4592145" y="3944635"/>
            <a:ext cx="17291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709CCA"/>
          </a:solidFill>
          <a:ln w="9525">
            <a:solidFill>
              <a:schemeClr val="bg1"/>
            </a:solidFill>
            <a:round/>
            <a:headEnd/>
            <a:tailEnd/>
          </a:ln>
        </p:spPr>
        <p:txBody>
          <a:bodyPr/>
          <a:lstStyle/>
          <a:p>
            <a:endParaRPr lang="en-GB"/>
          </a:p>
        </p:txBody>
      </p:sp>
      <p:sp>
        <p:nvSpPr>
          <p:cNvPr id="539" name="Freeform 384"/>
          <p:cNvSpPr>
            <a:spLocks/>
          </p:cNvSpPr>
          <p:nvPr/>
        </p:nvSpPr>
        <p:spPr bwMode="auto">
          <a:xfrm>
            <a:off x="4706444" y="4047821"/>
            <a:ext cx="21980" cy="6350"/>
          </a:xfrm>
          <a:custGeom>
            <a:avLst/>
            <a:gdLst/>
            <a:ahLst/>
            <a:cxnLst>
              <a:cxn ang="0">
                <a:pos x="0" y="6"/>
              </a:cxn>
              <a:cxn ang="0">
                <a:pos x="6" y="6"/>
              </a:cxn>
              <a:cxn ang="0">
                <a:pos x="18" y="0"/>
              </a:cxn>
              <a:cxn ang="0">
                <a:pos x="0" y="6"/>
              </a:cxn>
            </a:cxnLst>
            <a:rect l="0" t="0" r="r" b="b"/>
            <a:pathLst>
              <a:path w="18" h="6">
                <a:moveTo>
                  <a:pt x="0" y="6"/>
                </a:moveTo>
                <a:lnTo>
                  <a:pt x="6" y="6"/>
                </a:lnTo>
                <a:lnTo>
                  <a:pt x="18" y="0"/>
                </a:lnTo>
                <a:lnTo>
                  <a:pt x="0" y="6"/>
                </a:lnTo>
                <a:close/>
              </a:path>
            </a:pathLst>
          </a:custGeom>
          <a:solidFill>
            <a:srgbClr val="709CCA"/>
          </a:solidFill>
          <a:ln w="9525">
            <a:solidFill>
              <a:schemeClr val="bg1"/>
            </a:solidFill>
            <a:round/>
            <a:headEnd/>
            <a:tailEnd/>
          </a:ln>
        </p:spPr>
        <p:txBody>
          <a:bodyPr/>
          <a:lstStyle/>
          <a:p>
            <a:endParaRPr lang="en-GB"/>
          </a:p>
        </p:txBody>
      </p:sp>
      <p:sp>
        <p:nvSpPr>
          <p:cNvPr id="540" name="Freeform 385"/>
          <p:cNvSpPr>
            <a:spLocks/>
          </p:cNvSpPr>
          <p:nvPr/>
        </p:nvSpPr>
        <p:spPr bwMode="auto">
          <a:xfrm>
            <a:off x="4706444" y="4047821"/>
            <a:ext cx="21980" cy="6350"/>
          </a:xfrm>
          <a:custGeom>
            <a:avLst/>
            <a:gdLst/>
            <a:ahLst/>
            <a:cxnLst>
              <a:cxn ang="0">
                <a:pos x="0" y="6"/>
              </a:cxn>
              <a:cxn ang="0">
                <a:pos x="6" y="6"/>
              </a:cxn>
              <a:cxn ang="0">
                <a:pos x="18" y="0"/>
              </a:cxn>
            </a:cxnLst>
            <a:rect l="0" t="0" r="r" b="b"/>
            <a:pathLst>
              <a:path w="18" h="6">
                <a:moveTo>
                  <a:pt x="0" y="6"/>
                </a:moveTo>
                <a:lnTo>
                  <a:pt x="6" y="6"/>
                </a:lnTo>
                <a:lnTo>
                  <a:pt x="18" y="0"/>
                </a:lnTo>
              </a:path>
            </a:pathLst>
          </a:custGeom>
          <a:solidFill>
            <a:srgbClr val="709CCA"/>
          </a:solidFill>
          <a:ln w="9525">
            <a:solidFill>
              <a:schemeClr val="bg1"/>
            </a:solidFill>
            <a:round/>
            <a:headEnd/>
            <a:tailEnd/>
          </a:ln>
        </p:spPr>
        <p:txBody>
          <a:bodyPr/>
          <a:lstStyle/>
          <a:p>
            <a:endParaRPr lang="en-GB"/>
          </a:p>
        </p:txBody>
      </p:sp>
      <p:sp>
        <p:nvSpPr>
          <p:cNvPr id="541" name="Freeform 386"/>
          <p:cNvSpPr>
            <a:spLocks/>
          </p:cNvSpPr>
          <p:nvPr/>
        </p:nvSpPr>
        <p:spPr bwMode="auto">
          <a:xfrm>
            <a:off x="4634640" y="4054172"/>
            <a:ext cx="93785" cy="131763"/>
          </a:xfrm>
          <a:custGeom>
            <a:avLst/>
            <a:gdLst/>
            <a:ahLst/>
            <a:cxnLst>
              <a:cxn ang="0">
                <a:pos x="60" y="6"/>
              </a:cxn>
              <a:cxn ang="0">
                <a:pos x="60" y="0"/>
              </a:cxn>
              <a:cxn ang="0">
                <a:pos x="36" y="0"/>
              </a:cxn>
              <a:cxn ang="0">
                <a:pos x="6" y="0"/>
              </a:cxn>
              <a:cxn ang="0">
                <a:pos x="0" y="24"/>
              </a:cxn>
              <a:cxn ang="0">
                <a:pos x="12" y="42"/>
              </a:cxn>
              <a:cxn ang="0">
                <a:pos x="0" y="66"/>
              </a:cxn>
              <a:cxn ang="0">
                <a:pos x="0" y="84"/>
              </a:cxn>
              <a:cxn ang="0">
                <a:pos x="6" y="102"/>
              </a:cxn>
              <a:cxn ang="0">
                <a:pos x="36" y="102"/>
              </a:cxn>
              <a:cxn ang="0">
                <a:pos x="78" y="90"/>
              </a:cxn>
              <a:cxn ang="0">
                <a:pos x="60" y="36"/>
              </a:cxn>
              <a:cxn ang="0">
                <a:pos x="60" y="6"/>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542" name="Freeform 387"/>
          <p:cNvSpPr>
            <a:spLocks/>
          </p:cNvSpPr>
          <p:nvPr/>
        </p:nvSpPr>
        <p:spPr bwMode="auto">
          <a:xfrm>
            <a:off x="4773852" y="3952571"/>
            <a:ext cx="274026" cy="266700"/>
          </a:xfrm>
          <a:custGeom>
            <a:avLst/>
            <a:gdLst/>
            <a:ahLst/>
            <a:cxnLst>
              <a:cxn ang="0">
                <a:pos x="120" y="151"/>
              </a:cxn>
              <a:cxn ang="0">
                <a:pos x="150" y="163"/>
              </a:cxn>
              <a:cxn ang="0">
                <a:pos x="180" y="121"/>
              </a:cxn>
              <a:cxn ang="0">
                <a:pos x="198" y="73"/>
              </a:cxn>
              <a:cxn ang="0">
                <a:pos x="204" y="55"/>
              </a:cxn>
              <a:cxn ang="0">
                <a:pos x="222" y="49"/>
              </a:cxn>
              <a:cxn ang="0">
                <a:pos x="228" y="31"/>
              </a:cxn>
              <a:cxn ang="0">
                <a:pos x="210" y="25"/>
              </a:cxn>
              <a:cxn ang="0">
                <a:pos x="198" y="7"/>
              </a:cxn>
              <a:cxn ang="0">
                <a:pos x="204" y="0"/>
              </a:cxn>
              <a:cxn ang="0">
                <a:pos x="174" y="25"/>
              </a:cxn>
              <a:cxn ang="0">
                <a:pos x="144" y="31"/>
              </a:cxn>
              <a:cxn ang="0">
                <a:pos x="108" y="31"/>
              </a:cxn>
              <a:cxn ang="0">
                <a:pos x="84" y="43"/>
              </a:cxn>
              <a:cxn ang="0">
                <a:pos x="48" y="31"/>
              </a:cxn>
              <a:cxn ang="0">
                <a:pos x="24" y="31"/>
              </a:cxn>
              <a:cxn ang="0">
                <a:pos x="12" y="49"/>
              </a:cxn>
              <a:cxn ang="0">
                <a:pos x="12" y="67"/>
              </a:cxn>
              <a:cxn ang="0">
                <a:pos x="12" y="91"/>
              </a:cxn>
              <a:cxn ang="0">
                <a:pos x="0" y="133"/>
              </a:cxn>
              <a:cxn ang="0">
                <a:pos x="0" y="163"/>
              </a:cxn>
              <a:cxn ang="0">
                <a:pos x="24" y="163"/>
              </a:cxn>
              <a:cxn ang="0">
                <a:pos x="48" y="193"/>
              </a:cxn>
              <a:cxn ang="0">
                <a:pos x="72" y="199"/>
              </a:cxn>
              <a:cxn ang="0">
                <a:pos x="96" y="205"/>
              </a:cxn>
              <a:cxn ang="0">
                <a:pos x="102" y="175"/>
              </a:cxn>
              <a:cxn ang="0">
                <a:pos x="120" y="151"/>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543" name="Freeform 388"/>
          <p:cNvSpPr>
            <a:spLocks/>
          </p:cNvSpPr>
          <p:nvPr/>
        </p:nvSpPr>
        <p:spPr bwMode="auto">
          <a:xfrm>
            <a:off x="5040552" y="4054172"/>
            <a:ext cx="296008" cy="187325"/>
          </a:xfrm>
          <a:custGeom>
            <a:avLst/>
            <a:gdLst/>
            <a:ahLst/>
            <a:cxnLst>
              <a:cxn ang="0">
                <a:pos x="78" y="36"/>
              </a:cxn>
              <a:cxn ang="0">
                <a:pos x="72" y="48"/>
              </a:cxn>
              <a:cxn ang="0">
                <a:pos x="36" y="60"/>
              </a:cxn>
              <a:cxn ang="0">
                <a:pos x="12" y="66"/>
              </a:cxn>
              <a:cxn ang="0">
                <a:pos x="0" y="102"/>
              </a:cxn>
              <a:cxn ang="0">
                <a:pos x="12" y="132"/>
              </a:cxn>
              <a:cxn ang="0">
                <a:pos x="18" y="144"/>
              </a:cxn>
              <a:cxn ang="0">
                <a:pos x="42" y="132"/>
              </a:cxn>
              <a:cxn ang="0">
                <a:pos x="66" y="132"/>
              </a:cxn>
              <a:cxn ang="0">
                <a:pos x="78" y="138"/>
              </a:cxn>
              <a:cxn ang="0">
                <a:pos x="78" y="114"/>
              </a:cxn>
              <a:cxn ang="0">
                <a:pos x="114" y="108"/>
              </a:cxn>
              <a:cxn ang="0">
                <a:pos x="144" y="120"/>
              </a:cxn>
              <a:cxn ang="0">
                <a:pos x="198" y="108"/>
              </a:cxn>
              <a:cxn ang="0">
                <a:pos x="246" y="102"/>
              </a:cxn>
              <a:cxn ang="0">
                <a:pos x="246" y="102"/>
              </a:cxn>
              <a:cxn ang="0">
                <a:pos x="210" y="66"/>
              </a:cxn>
              <a:cxn ang="0">
                <a:pos x="186" y="54"/>
              </a:cxn>
              <a:cxn ang="0">
                <a:pos x="168" y="24"/>
              </a:cxn>
              <a:cxn ang="0">
                <a:pos x="156" y="0"/>
              </a:cxn>
              <a:cxn ang="0">
                <a:pos x="108" y="30"/>
              </a:cxn>
              <a:cxn ang="0">
                <a:pos x="78" y="36"/>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solidFill>
            <a:srgbClr val="709CCA"/>
          </a:solidFill>
          <a:ln w="9525">
            <a:solidFill>
              <a:schemeClr val="bg1"/>
            </a:solidFill>
            <a:round/>
            <a:headEnd/>
            <a:tailEnd/>
          </a:ln>
        </p:spPr>
        <p:txBody>
          <a:bodyPr/>
          <a:lstStyle/>
          <a:p>
            <a:endParaRPr lang="en-GB"/>
          </a:p>
        </p:txBody>
      </p:sp>
      <p:sp>
        <p:nvSpPr>
          <p:cNvPr id="544" name="Freeform 389"/>
          <p:cNvSpPr>
            <a:spLocks/>
          </p:cNvSpPr>
          <p:nvPr/>
        </p:nvSpPr>
        <p:spPr bwMode="auto">
          <a:xfrm>
            <a:off x="4954094" y="4227209"/>
            <a:ext cx="180243" cy="233362"/>
          </a:xfrm>
          <a:custGeom>
            <a:avLst/>
            <a:gdLst/>
            <a:ahLst/>
            <a:cxnLst>
              <a:cxn ang="0">
                <a:pos x="66" y="162"/>
              </a:cxn>
              <a:cxn ang="0">
                <a:pos x="90" y="144"/>
              </a:cxn>
              <a:cxn ang="0">
                <a:pos x="114" y="96"/>
              </a:cxn>
              <a:cxn ang="0">
                <a:pos x="132" y="78"/>
              </a:cxn>
              <a:cxn ang="0">
                <a:pos x="150" y="6"/>
              </a:cxn>
              <a:cxn ang="0">
                <a:pos x="138" y="0"/>
              </a:cxn>
              <a:cxn ang="0">
                <a:pos x="114" y="0"/>
              </a:cxn>
              <a:cxn ang="0">
                <a:pos x="90" y="12"/>
              </a:cxn>
              <a:cxn ang="0">
                <a:pos x="72" y="18"/>
              </a:cxn>
              <a:cxn ang="0">
                <a:pos x="60" y="30"/>
              </a:cxn>
              <a:cxn ang="0">
                <a:pos x="48" y="36"/>
              </a:cxn>
              <a:cxn ang="0">
                <a:pos x="48" y="48"/>
              </a:cxn>
              <a:cxn ang="0">
                <a:pos x="60" y="54"/>
              </a:cxn>
              <a:cxn ang="0">
                <a:pos x="54" y="84"/>
              </a:cxn>
              <a:cxn ang="0">
                <a:pos x="48" y="114"/>
              </a:cxn>
              <a:cxn ang="0">
                <a:pos x="30" y="114"/>
              </a:cxn>
              <a:cxn ang="0">
                <a:pos x="12" y="126"/>
              </a:cxn>
              <a:cxn ang="0">
                <a:pos x="0" y="138"/>
              </a:cxn>
              <a:cxn ang="0">
                <a:pos x="18" y="156"/>
              </a:cxn>
              <a:cxn ang="0">
                <a:pos x="24" y="180"/>
              </a:cxn>
              <a:cxn ang="0">
                <a:pos x="42" y="162"/>
              </a:cxn>
              <a:cxn ang="0">
                <a:pos x="66" y="162"/>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709CCA"/>
          </a:solidFill>
          <a:ln w="9525">
            <a:solidFill>
              <a:schemeClr val="bg1"/>
            </a:solidFill>
            <a:round/>
            <a:headEnd/>
            <a:tailEnd/>
          </a:ln>
        </p:spPr>
        <p:txBody>
          <a:bodyPr/>
          <a:lstStyle/>
          <a:p>
            <a:endParaRPr lang="en-GB"/>
          </a:p>
        </p:txBody>
      </p:sp>
      <p:sp>
        <p:nvSpPr>
          <p:cNvPr id="545" name="Freeform 390"/>
          <p:cNvSpPr>
            <a:spLocks/>
          </p:cNvSpPr>
          <p:nvPr/>
        </p:nvSpPr>
        <p:spPr bwMode="auto">
          <a:xfrm>
            <a:off x="4917460" y="4274835"/>
            <a:ext cx="108438" cy="130175"/>
          </a:xfrm>
          <a:custGeom>
            <a:avLst/>
            <a:gdLst/>
            <a:ahLst/>
            <a:cxnLst>
              <a:cxn ang="0">
                <a:pos x="60" y="78"/>
              </a:cxn>
              <a:cxn ang="0">
                <a:pos x="78" y="78"/>
              </a:cxn>
              <a:cxn ang="0">
                <a:pos x="84" y="48"/>
              </a:cxn>
              <a:cxn ang="0">
                <a:pos x="90" y="18"/>
              </a:cxn>
              <a:cxn ang="0">
                <a:pos x="78" y="12"/>
              </a:cxn>
              <a:cxn ang="0">
                <a:pos x="78" y="0"/>
              </a:cxn>
              <a:cxn ang="0">
                <a:pos x="48" y="0"/>
              </a:cxn>
              <a:cxn ang="0">
                <a:pos x="0" y="0"/>
              </a:cxn>
              <a:cxn ang="0">
                <a:pos x="0" y="18"/>
              </a:cxn>
              <a:cxn ang="0">
                <a:pos x="0" y="54"/>
              </a:cxn>
              <a:cxn ang="0">
                <a:pos x="30" y="102"/>
              </a:cxn>
              <a:cxn ang="0">
                <a:pos x="42" y="90"/>
              </a:cxn>
              <a:cxn ang="0">
                <a:pos x="60" y="78"/>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709CCA"/>
          </a:solidFill>
          <a:ln w="9525">
            <a:solidFill>
              <a:schemeClr val="bg1"/>
            </a:solidFill>
            <a:round/>
            <a:headEnd/>
            <a:tailEnd/>
          </a:ln>
        </p:spPr>
        <p:txBody>
          <a:bodyPr/>
          <a:lstStyle/>
          <a:p>
            <a:endParaRPr lang="en-GB"/>
          </a:p>
        </p:txBody>
      </p:sp>
      <p:sp>
        <p:nvSpPr>
          <p:cNvPr id="546" name="Freeform 391"/>
          <p:cNvSpPr>
            <a:spLocks/>
          </p:cNvSpPr>
          <p:nvPr/>
        </p:nvSpPr>
        <p:spPr bwMode="auto">
          <a:xfrm>
            <a:off x="4888153" y="4016072"/>
            <a:ext cx="17291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 ang="0">
                <a:pos x="144" y="174"/>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709CCA"/>
          </a:solidFill>
          <a:ln w="9525">
            <a:solidFill>
              <a:schemeClr val="bg1"/>
            </a:solidFill>
            <a:round/>
            <a:headEnd/>
            <a:tailEnd/>
          </a:ln>
        </p:spPr>
        <p:txBody>
          <a:bodyPr/>
          <a:lstStyle/>
          <a:p>
            <a:endParaRPr lang="en-GB"/>
          </a:p>
        </p:txBody>
      </p:sp>
      <p:sp>
        <p:nvSpPr>
          <p:cNvPr id="547" name="Freeform 392"/>
          <p:cNvSpPr>
            <a:spLocks/>
          </p:cNvSpPr>
          <p:nvPr/>
        </p:nvSpPr>
        <p:spPr bwMode="auto">
          <a:xfrm>
            <a:off x="4888153" y="4016072"/>
            <a:ext cx="17291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709CCA"/>
          </a:solidFill>
          <a:ln w="9525">
            <a:solidFill>
              <a:schemeClr val="bg1"/>
            </a:solidFill>
            <a:round/>
            <a:headEnd/>
            <a:tailEnd/>
          </a:ln>
        </p:spPr>
        <p:txBody>
          <a:bodyPr/>
          <a:lstStyle/>
          <a:p>
            <a:endParaRPr lang="en-GB"/>
          </a:p>
        </p:txBody>
      </p:sp>
      <p:sp>
        <p:nvSpPr>
          <p:cNvPr id="548" name="Freeform 393"/>
          <p:cNvSpPr>
            <a:spLocks/>
          </p:cNvSpPr>
          <p:nvPr/>
        </p:nvSpPr>
        <p:spPr bwMode="auto">
          <a:xfrm>
            <a:off x="4728425" y="4006547"/>
            <a:ext cx="58615" cy="157163"/>
          </a:xfrm>
          <a:custGeom>
            <a:avLst/>
            <a:gdLst/>
            <a:ahLst/>
            <a:cxnLst>
              <a:cxn ang="0">
                <a:pos x="48" y="48"/>
              </a:cxn>
              <a:cxn ang="0">
                <a:pos x="48" y="24"/>
              </a:cxn>
              <a:cxn ang="0">
                <a:pos x="48" y="6"/>
              </a:cxn>
              <a:cxn ang="0">
                <a:pos x="42" y="6"/>
              </a:cxn>
              <a:cxn ang="0">
                <a:pos x="30" y="0"/>
              </a:cxn>
              <a:cxn ang="0">
                <a:pos x="24" y="6"/>
              </a:cxn>
              <a:cxn ang="0">
                <a:pos x="6" y="30"/>
              </a:cxn>
              <a:cxn ang="0">
                <a:pos x="0" y="30"/>
              </a:cxn>
              <a:cxn ang="0">
                <a:pos x="0" y="48"/>
              </a:cxn>
              <a:cxn ang="0">
                <a:pos x="6" y="90"/>
              </a:cxn>
              <a:cxn ang="0">
                <a:pos x="24" y="120"/>
              </a:cxn>
              <a:cxn ang="0">
                <a:pos x="24" y="120"/>
              </a:cxn>
              <a:cxn ang="0">
                <a:pos x="36" y="120"/>
              </a:cxn>
              <a:cxn ang="0">
                <a:pos x="36" y="90"/>
              </a:cxn>
              <a:cxn ang="0">
                <a:pos x="48" y="48"/>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solidFill>
            <a:srgbClr val="709CCA"/>
          </a:solidFill>
          <a:ln w="9525">
            <a:solidFill>
              <a:schemeClr val="bg1"/>
            </a:solidFill>
            <a:round/>
            <a:headEnd/>
            <a:tailEnd/>
          </a:ln>
        </p:spPr>
        <p:txBody>
          <a:bodyPr/>
          <a:lstStyle/>
          <a:p>
            <a:endParaRPr lang="en-GB"/>
          </a:p>
        </p:txBody>
      </p:sp>
      <p:sp>
        <p:nvSpPr>
          <p:cNvPr id="549" name="Freeform 394"/>
          <p:cNvSpPr>
            <a:spLocks/>
          </p:cNvSpPr>
          <p:nvPr/>
        </p:nvSpPr>
        <p:spPr bwMode="auto">
          <a:xfrm>
            <a:off x="4706444" y="4047821"/>
            <a:ext cx="51288" cy="123825"/>
          </a:xfrm>
          <a:custGeom>
            <a:avLst/>
            <a:gdLst/>
            <a:ahLst/>
            <a:cxnLst>
              <a:cxn ang="0">
                <a:pos x="18" y="18"/>
              </a:cxn>
              <a:cxn ang="0">
                <a:pos x="18" y="0"/>
              </a:cxn>
              <a:cxn ang="0">
                <a:pos x="6" y="6"/>
              </a:cxn>
              <a:cxn ang="0">
                <a:pos x="0" y="6"/>
              </a:cxn>
              <a:cxn ang="0">
                <a:pos x="0" y="12"/>
              </a:cxn>
              <a:cxn ang="0">
                <a:pos x="0" y="42"/>
              </a:cxn>
              <a:cxn ang="0">
                <a:pos x="18" y="96"/>
              </a:cxn>
              <a:cxn ang="0">
                <a:pos x="42" y="90"/>
              </a:cxn>
              <a:cxn ang="0">
                <a:pos x="24" y="60"/>
              </a:cxn>
              <a:cxn ang="0">
                <a:pos x="18" y="18"/>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709CCA"/>
          </a:solidFill>
          <a:ln w="9525">
            <a:solidFill>
              <a:schemeClr val="bg1"/>
            </a:solidFill>
            <a:round/>
            <a:headEnd/>
            <a:tailEnd/>
          </a:ln>
        </p:spPr>
        <p:txBody>
          <a:bodyPr/>
          <a:lstStyle/>
          <a:p>
            <a:endParaRPr lang="en-GB"/>
          </a:p>
        </p:txBody>
      </p:sp>
      <p:sp>
        <p:nvSpPr>
          <p:cNvPr id="550" name="Freeform 395"/>
          <p:cNvSpPr>
            <a:spLocks/>
          </p:cNvSpPr>
          <p:nvPr/>
        </p:nvSpPr>
        <p:spPr bwMode="auto">
          <a:xfrm>
            <a:off x="4998056" y="4728858"/>
            <a:ext cx="296008" cy="325438"/>
          </a:xfrm>
          <a:custGeom>
            <a:avLst/>
            <a:gdLst/>
            <a:ahLst/>
            <a:cxnLst>
              <a:cxn ang="0">
                <a:pos x="126" y="252"/>
              </a:cxn>
              <a:cxn ang="0">
                <a:pos x="144" y="246"/>
              </a:cxn>
              <a:cxn ang="0">
                <a:pos x="156" y="162"/>
              </a:cxn>
              <a:cxn ang="0">
                <a:pos x="156" y="108"/>
              </a:cxn>
              <a:cxn ang="0">
                <a:pos x="168" y="102"/>
              </a:cxn>
              <a:cxn ang="0">
                <a:pos x="174" y="36"/>
              </a:cxn>
              <a:cxn ang="0">
                <a:pos x="222" y="24"/>
              </a:cxn>
              <a:cxn ang="0">
                <a:pos x="240" y="18"/>
              </a:cxn>
              <a:cxn ang="0">
                <a:pos x="240" y="18"/>
              </a:cxn>
              <a:cxn ang="0">
                <a:pos x="240" y="18"/>
              </a:cxn>
              <a:cxn ang="0">
                <a:pos x="246" y="18"/>
              </a:cxn>
              <a:cxn ang="0">
                <a:pos x="234" y="12"/>
              </a:cxn>
              <a:cxn ang="0">
                <a:pos x="210" y="12"/>
              </a:cxn>
              <a:cxn ang="0">
                <a:pos x="216" y="18"/>
              </a:cxn>
              <a:cxn ang="0">
                <a:pos x="210" y="12"/>
              </a:cxn>
              <a:cxn ang="0">
                <a:pos x="174" y="18"/>
              </a:cxn>
              <a:cxn ang="0">
                <a:pos x="126" y="18"/>
              </a:cxn>
              <a:cxn ang="0">
                <a:pos x="114" y="12"/>
              </a:cxn>
              <a:cxn ang="0">
                <a:pos x="30" y="12"/>
              </a:cxn>
              <a:cxn ang="0">
                <a:pos x="18" y="0"/>
              </a:cxn>
              <a:cxn ang="0">
                <a:pos x="6" y="6"/>
              </a:cxn>
              <a:cxn ang="0">
                <a:pos x="0" y="42"/>
              </a:cxn>
              <a:cxn ang="0">
                <a:pos x="42" y="126"/>
              </a:cxn>
              <a:cxn ang="0">
                <a:pos x="48" y="144"/>
              </a:cxn>
              <a:cxn ang="0">
                <a:pos x="60" y="222"/>
              </a:cxn>
              <a:cxn ang="0">
                <a:pos x="90" y="252"/>
              </a:cxn>
              <a:cxn ang="0">
                <a:pos x="96" y="240"/>
              </a:cxn>
              <a:cxn ang="0">
                <a:pos x="126" y="252"/>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551" name="Freeform 396"/>
          <p:cNvSpPr>
            <a:spLocks/>
          </p:cNvSpPr>
          <p:nvPr/>
        </p:nvSpPr>
        <p:spPr bwMode="auto">
          <a:xfrm>
            <a:off x="4728425" y="3850971"/>
            <a:ext cx="73269" cy="93663"/>
          </a:xfrm>
          <a:custGeom>
            <a:avLst/>
            <a:gdLst/>
            <a:ahLst/>
            <a:cxnLst>
              <a:cxn ang="0">
                <a:pos x="0" y="12"/>
              </a:cxn>
              <a:cxn ang="0">
                <a:pos x="4" y="11"/>
              </a:cxn>
              <a:cxn ang="0">
                <a:pos x="9" y="10"/>
              </a:cxn>
              <a:cxn ang="0">
                <a:pos x="10" y="8"/>
              </a:cxn>
              <a:cxn ang="0">
                <a:pos x="10" y="0"/>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709CCA"/>
          </a:solidFill>
          <a:ln w="9525">
            <a:solidFill>
              <a:schemeClr val="bg1"/>
            </a:solidFill>
            <a:round/>
            <a:headEnd/>
            <a:tailEnd/>
          </a:ln>
        </p:spPr>
        <p:txBody>
          <a:bodyPr/>
          <a:lstStyle/>
          <a:p>
            <a:endParaRPr lang="en-GB"/>
          </a:p>
        </p:txBody>
      </p:sp>
      <p:sp>
        <p:nvSpPr>
          <p:cNvPr id="552" name="Freeform 397"/>
          <p:cNvSpPr>
            <a:spLocks/>
          </p:cNvSpPr>
          <p:nvPr/>
        </p:nvSpPr>
        <p:spPr bwMode="auto">
          <a:xfrm>
            <a:off x="752837" y="1777696"/>
            <a:ext cx="624254" cy="922338"/>
          </a:xfrm>
          <a:custGeom>
            <a:avLst/>
            <a:gdLst/>
            <a:ahLst/>
            <a:cxnLst>
              <a:cxn ang="0">
                <a:pos x="504" y="96"/>
              </a:cxn>
              <a:cxn ang="0">
                <a:pos x="486" y="78"/>
              </a:cxn>
              <a:cxn ang="0">
                <a:pos x="432" y="84"/>
              </a:cxn>
              <a:cxn ang="0">
                <a:pos x="354" y="48"/>
              </a:cxn>
              <a:cxn ang="0">
                <a:pos x="318" y="54"/>
              </a:cxn>
              <a:cxn ang="0">
                <a:pos x="288" y="36"/>
              </a:cxn>
              <a:cxn ang="0">
                <a:pos x="282" y="18"/>
              </a:cxn>
              <a:cxn ang="0">
                <a:pos x="228" y="0"/>
              </a:cxn>
              <a:cxn ang="0">
                <a:pos x="198" y="24"/>
              </a:cxn>
              <a:cxn ang="0">
                <a:pos x="150" y="42"/>
              </a:cxn>
              <a:cxn ang="0">
                <a:pos x="114" y="66"/>
              </a:cxn>
              <a:cxn ang="0">
                <a:pos x="90" y="126"/>
              </a:cxn>
              <a:cxn ang="0">
                <a:pos x="42" y="138"/>
              </a:cxn>
              <a:cxn ang="0">
                <a:pos x="42" y="174"/>
              </a:cxn>
              <a:cxn ang="0">
                <a:pos x="78" y="222"/>
              </a:cxn>
              <a:cxn ang="0">
                <a:pos x="114" y="240"/>
              </a:cxn>
              <a:cxn ang="0">
                <a:pos x="114" y="264"/>
              </a:cxn>
              <a:cxn ang="0">
                <a:pos x="90" y="276"/>
              </a:cxn>
              <a:cxn ang="0">
                <a:pos x="60" y="264"/>
              </a:cxn>
              <a:cxn ang="0">
                <a:pos x="0" y="306"/>
              </a:cxn>
              <a:cxn ang="0">
                <a:pos x="18" y="324"/>
              </a:cxn>
              <a:cxn ang="0">
                <a:pos x="42" y="348"/>
              </a:cxn>
              <a:cxn ang="0">
                <a:pos x="96" y="348"/>
              </a:cxn>
              <a:cxn ang="0">
                <a:pos x="138" y="354"/>
              </a:cxn>
              <a:cxn ang="0">
                <a:pos x="120" y="396"/>
              </a:cxn>
              <a:cxn ang="0">
                <a:pos x="72" y="414"/>
              </a:cxn>
              <a:cxn ang="0">
                <a:pos x="36" y="438"/>
              </a:cxn>
              <a:cxn ang="0">
                <a:pos x="30" y="468"/>
              </a:cxn>
              <a:cxn ang="0">
                <a:pos x="72" y="498"/>
              </a:cxn>
              <a:cxn ang="0">
                <a:pos x="78" y="529"/>
              </a:cxn>
              <a:cxn ang="0">
                <a:pos x="108" y="541"/>
              </a:cxn>
              <a:cxn ang="0">
                <a:pos x="114" y="583"/>
              </a:cxn>
              <a:cxn ang="0">
                <a:pos x="156" y="577"/>
              </a:cxn>
              <a:cxn ang="0">
                <a:pos x="210" y="577"/>
              </a:cxn>
              <a:cxn ang="0">
                <a:pos x="180" y="631"/>
              </a:cxn>
              <a:cxn ang="0">
                <a:pos x="90" y="709"/>
              </a:cxn>
              <a:cxn ang="0">
                <a:pos x="192" y="655"/>
              </a:cxn>
              <a:cxn ang="0">
                <a:pos x="270" y="571"/>
              </a:cxn>
              <a:cxn ang="0">
                <a:pos x="264" y="553"/>
              </a:cxn>
              <a:cxn ang="0">
                <a:pos x="312" y="492"/>
              </a:cxn>
              <a:cxn ang="0">
                <a:pos x="324" y="517"/>
              </a:cxn>
              <a:cxn ang="0">
                <a:pos x="330" y="547"/>
              </a:cxn>
              <a:cxn ang="0">
                <a:pos x="366" y="517"/>
              </a:cxn>
              <a:cxn ang="0">
                <a:pos x="408" y="492"/>
              </a:cxn>
              <a:cxn ang="0">
                <a:pos x="426" y="505"/>
              </a:cxn>
              <a:cxn ang="0">
                <a:pos x="516" y="523"/>
              </a:cxn>
              <a:cxn ang="0">
                <a:pos x="516" y="96"/>
              </a:cxn>
              <a:cxn ang="0">
                <a:pos x="504" y="96"/>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accent1">
              <a:lumMod val="90000"/>
              <a:lumOff val="10000"/>
            </a:schemeClr>
          </a:solidFill>
          <a:ln w="9525">
            <a:solidFill>
              <a:schemeClr val="bg1"/>
            </a:solidFill>
            <a:round/>
            <a:headEnd/>
            <a:tailEnd/>
          </a:ln>
        </p:spPr>
        <p:txBody>
          <a:bodyPr/>
          <a:lstStyle/>
          <a:p>
            <a:endParaRPr lang="en-GB" dirty="0">
              <a:solidFill>
                <a:schemeClr val="accent1">
                  <a:lumMod val="90000"/>
                  <a:lumOff val="10000"/>
                </a:schemeClr>
              </a:solidFill>
            </a:endParaRPr>
          </a:p>
        </p:txBody>
      </p:sp>
      <p:sp>
        <p:nvSpPr>
          <p:cNvPr id="553" name="Freeform 398"/>
          <p:cNvSpPr>
            <a:spLocks/>
          </p:cNvSpPr>
          <p:nvPr/>
        </p:nvSpPr>
        <p:spPr bwMode="auto">
          <a:xfrm>
            <a:off x="1377090" y="1739597"/>
            <a:ext cx="1956288" cy="1452563"/>
          </a:xfrm>
          <a:custGeom>
            <a:avLst/>
            <a:gdLst/>
            <a:ahLst/>
            <a:cxnLst>
              <a:cxn ang="0">
                <a:pos x="973" y="955"/>
              </a:cxn>
              <a:cxn ang="0">
                <a:pos x="1111" y="1081"/>
              </a:cxn>
              <a:cxn ang="0">
                <a:pos x="1190" y="1093"/>
              </a:cxn>
              <a:cxn ang="0">
                <a:pos x="1262" y="1051"/>
              </a:cxn>
              <a:cxn ang="0">
                <a:pos x="1370" y="979"/>
              </a:cxn>
              <a:cxn ang="0">
                <a:pos x="1406" y="1045"/>
              </a:cxn>
              <a:cxn ang="0">
                <a:pos x="1448" y="1033"/>
              </a:cxn>
              <a:cxn ang="0">
                <a:pos x="1448" y="1075"/>
              </a:cxn>
              <a:cxn ang="0">
                <a:pos x="1520" y="1009"/>
              </a:cxn>
              <a:cxn ang="0">
                <a:pos x="1442" y="967"/>
              </a:cxn>
              <a:cxn ang="0">
                <a:pos x="1466" y="925"/>
              </a:cxn>
              <a:cxn ang="0">
                <a:pos x="1340" y="979"/>
              </a:cxn>
              <a:cxn ang="0">
                <a:pos x="1400" y="913"/>
              </a:cxn>
              <a:cxn ang="0">
                <a:pos x="1496" y="895"/>
              </a:cxn>
              <a:cxn ang="0">
                <a:pos x="1592" y="859"/>
              </a:cxn>
              <a:cxn ang="0">
                <a:pos x="1598" y="775"/>
              </a:cxn>
              <a:cxn ang="0">
                <a:pos x="1514" y="703"/>
              </a:cxn>
              <a:cxn ang="0">
                <a:pos x="1448" y="553"/>
              </a:cxn>
              <a:cxn ang="0">
                <a:pos x="1388" y="619"/>
              </a:cxn>
              <a:cxn ang="0">
                <a:pos x="1358" y="607"/>
              </a:cxn>
              <a:cxn ang="0">
                <a:pos x="1322" y="516"/>
              </a:cxn>
              <a:cxn ang="0">
                <a:pos x="1262" y="480"/>
              </a:cxn>
              <a:cxn ang="0">
                <a:pos x="1202" y="474"/>
              </a:cxn>
              <a:cxn ang="0">
                <a:pos x="1202" y="535"/>
              </a:cxn>
              <a:cxn ang="0">
                <a:pos x="1190" y="625"/>
              </a:cxn>
              <a:cxn ang="0">
                <a:pos x="1166" y="751"/>
              </a:cxn>
              <a:cxn ang="0">
                <a:pos x="1154" y="859"/>
              </a:cxn>
              <a:cxn ang="0">
                <a:pos x="1117" y="739"/>
              </a:cxn>
              <a:cxn ang="0">
                <a:pos x="943" y="667"/>
              </a:cxn>
              <a:cxn ang="0">
                <a:pos x="901" y="613"/>
              </a:cxn>
              <a:cxn ang="0">
                <a:pos x="931" y="450"/>
              </a:cxn>
              <a:cxn ang="0">
                <a:pos x="991" y="402"/>
              </a:cxn>
              <a:cxn ang="0">
                <a:pos x="1027" y="342"/>
              </a:cxn>
              <a:cxn ang="0">
                <a:pos x="1099" y="282"/>
              </a:cxn>
              <a:cxn ang="0">
                <a:pos x="1111" y="204"/>
              </a:cxn>
              <a:cxn ang="0">
                <a:pos x="1099" y="138"/>
              </a:cxn>
              <a:cxn ang="0">
                <a:pos x="1051" y="192"/>
              </a:cxn>
              <a:cxn ang="0">
                <a:pos x="1003" y="180"/>
              </a:cxn>
              <a:cxn ang="0">
                <a:pos x="961" y="186"/>
              </a:cxn>
              <a:cxn ang="0">
                <a:pos x="925" y="114"/>
              </a:cxn>
              <a:cxn ang="0">
                <a:pos x="877" y="0"/>
              </a:cxn>
              <a:cxn ang="0">
                <a:pos x="847" y="114"/>
              </a:cxn>
              <a:cxn ang="0">
                <a:pos x="895" y="186"/>
              </a:cxn>
              <a:cxn ang="0">
                <a:pos x="847" y="204"/>
              </a:cxn>
              <a:cxn ang="0">
                <a:pos x="811" y="234"/>
              </a:cxn>
              <a:cxn ang="0">
                <a:pos x="709" y="222"/>
              </a:cxn>
              <a:cxn ang="0">
                <a:pos x="619" y="210"/>
              </a:cxn>
              <a:cxn ang="0">
                <a:pos x="631" y="264"/>
              </a:cxn>
              <a:cxn ang="0">
                <a:pos x="583" y="222"/>
              </a:cxn>
              <a:cxn ang="0">
                <a:pos x="487" y="210"/>
              </a:cxn>
              <a:cxn ang="0">
                <a:pos x="457" y="174"/>
              </a:cxn>
              <a:cxn ang="0">
                <a:pos x="343" y="132"/>
              </a:cxn>
              <a:cxn ang="0">
                <a:pos x="259" y="96"/>
              </a:cxn>
              <a:cxn ang="0">
                <a:pos x="115" y="180"/>
              </a:cxn>
              <a:cxn ang="0">
                <a:pos x="37" y="138"/>
              </a:cxn>
              <a:cxn ang="0">
                <a:pos x="0" y="553"/>
              </a:cxn>
              <a:cxn ang="0">
                <a:pos x="61" y="583"/>
              </a:cxn>
              <a:cxn ang="0">
                <a:pos x="175" y="679"/>
              </a:cxn>
              <a:cxn ang="0">
                <a:pos x="211" y="757"/>
              </a:cxn>
              <a:cxn ang="0">
                <a:pos x="277" y="859"/>
              </a:cxn>
              <a:cxn ang="0">
                <a:pos x="349" y="931"/>
              </a:cxn>
              <a:cxn ang="0">
                <a:pos x="931" y="94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54" name="Freeform 399"/>
          <p:cNvSpPr>
            <a:spLocks/>
          </p:cNvSpPr>
          <p:nvPr/>
        </p:nvSpPr>
        <p:spPr bwMode="auto">
          <a:xfrm>
            <a:off x="1746367" y="2949272"/>
            <a:ext cx="1324708" cy="741363"/>
          </a:xfrm>
          <a:custGeom>
            <a:avLst/>
            <a:gdLst/>
            <a:ahLst/>
            <a:cxnLst>
              <a:cxn ang="0">
                <a:pos x="300" y="439"/>
              </a:cxn>
              <a:cxn ang="0">
                <a:pos x="348" y="433"/>
              </a:cxn>
              <a:cxn ang="0">
                <a:pos x="432" y="475"/>
              </a:cxn>
              <a:cxn ang="0">
                <a:pos x="474" y="523"/>
              </a:cxn>
              <a:cxn ang="0">
                <a:pos x="528" y="553"/>
              </a:cxn>
              <a:cxn ang="0">
                <a:pos x="528" y="511"/>
              </a:cxn>
              <a:cxn ang="0">
                <a:pos x="570" y="469"/>
              </a:cxn>
              <a:cxn ang="0">
                <a:pos x="666" y="475"/>
              </a:cxn>
              <a:cxn ang="0">
                <a:pos x="744" y="463"/>
              </a:cxn>
              <a:cxn ang="0">
                <a:pos x="780" y="487"/>
              </a:cxn>
              <a:cxn ang="0">
                <a:pos x="829" y="565"/>
              </a:cxn>
              <a:cxn ang="0">
                <a:pos x="841" y="511"/>
              </a:cxn>
              <a:cxn ang="0">
                <a:pos x="847" y="409"/>
              </a:cxn>
              <a:cxn ang="0">
                <a:pos x="931" y="343"/>
              </a:cxn>
              <a:cxn ang="0">
                <a:pos x="919" y="271"/>
              </a:cxn>
              <a:cxn ang="0">
                <a:pos x="943" y="277"/>
              </a:cxn>
              <a:cxn ang="0">
                <a:pos x="949" y="253"/>
              </a:cxn>
              <a:cxn ang="0">
                <a:pos x="979" y="217"/>
              </a:cxn>
              <a:cxn ang="0">
                <a:pos x="1039" y="193"/>
              </a:cxn>
              <a:cxn ang="0">
                <a:pos x="1099" y="114"/>
              </a:cxn>
              <a:cxn ang="0">
                <a:pos x="1063" y="48"/>
              </a:cxn>
              <a:cxn ang="0">
                <a:pos x="955" y="120"/>
              </a:cxn>
              <a:cxn ang="0">
                <a:pos x="883" y="162"/>
              </a:cxn>
              <a:cxn ang="0">
                <a:pos x="804" y="150"/>
              </a:cxn>
              <a:cxn ang="0">
                <a:pos x="666" y="24"/>
              </a:cxn>
              <a:cxn ang="0">
                <a:pos x="564" y="0"/>
              </a:cxn>
              <a:cxn ang="0">
                <a:pos x="48" y="36"/>
              </a:cxn>
              <a:cxn ang="0">
                <a:pos x="36" y="24"/>
              </a:cxn>
              <a:cxn ang="0">
                <a:pos x="18" y="78"/>
              </a:cxn>
              <a:cxn ang="0">
                <a:pos x="0" y="174"/>
              </a:cxn>
              <a:cxn ang="0">
                <a:pos x="12" y="235"/>
              </a:cxn>
              <a:cxn ang="0">
                <a:pos x="66" y="337"/>
              </a:cxn>
              <a:cxn ang="0">
                <a:pos x="138" y="403"/>
              </a:cxn>
              <a:cxn ang="0">
                <a:pos x="192" y="409"/>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55" name="Freeform 400"/>
          <p:cNvSpPr>
            <a:spLocks/>
          </p:cNvSpPr>
          <p:nvPr/>
        </p:nvSpPr>
        <p:spPr bwMode="auto">
          <a:xfrm>
            <a:off x="2591894" y="3955747"/>
            <a:ext cx="102577" cy="112713"/>
          </a:xfrm>
          <a:custGeom>
            <a:avLst/>
            <a:gdLst/>
            <a:ahLst/>
            <a:cxnLst>
              <a:cxn ang="0">
                <a:pos x="14" y="14"/>
              </a:cxn>
              <a:cxn ang="0">
                <a:pos x="13" y="11"/>
              </a:cxn>
              <a:cxn ang="0">
                <a:pos x="14" y="0"/>
              </a:cxn>
              <a:cxn ang="0">
                <a:pos x="7" y="3"/>
              </a:cxn>
              <a:cxn ang="0">
                <a:pos x="0" y="6"/>
              </a:cxn>
              <a:cxn ang="0">
                <a:pos x="5" y="14"/>
              </a:cxn>
              <a:cxn ang="0">
                <a:pos x="9" y="13"/>
              </a:cxn>
              <a:cxn ang="0">
                <a:pos x="14" y="14"/>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709CCA"/>
          </a:solidFill>
          <a:ln w="9525">
            <a:solidFill>
              <a:schemeClr val="bg1"/>
            </a:solidFill>
            <a:round/>
            <a:headEnd/>
            <a:tailEnd/>
          </a:ln>
        </p:spPr>
        <p:txBody>
          <a:bodyPr/>
          <a:lstStyle/>
          <a:p>
            <a:endParaRPr lang="en-GB"/>
          </a:p>
        </p:txBody>
      </p:sp>
      <p:sp>
        <p:nvSpPr>
          <p:cNvPr id="556" name="Freeform 401"/>
          <p:cNvSpPr>
            <a:spLocks/>
          </p:cNvSpPr>
          <p:nvPr/>
        </p:nvSpPr>
        <p:spPr bwMode="auto">
          <a:xfrm>
            <a:off x="2628529" y="4058934"/>
            <a:ext cx="87923" cy="69850"/>
          </a:xfrm>
          <a:custGeom>
            <a:avLst/>
            <a:gdLst/>
            <a:ahLst/>
            <a:cxnLst>
              <a:cxn ang="0">
                <a:pos x="9" y="1"/>
              </a:cxn>
              <a:cxn ang="0">
                <a:pos x="4" y="0"/>
              </a:cxn>
              <a:cxn ang="0">
                <a:pos x="0" y="1"/>
              </a:cxn>
              <a:cxn ang="0">
                <a:pos x="2" y="3"/>
              </a:cxn>
              <a:cxn ang="0">
                <a:pos x="11" y="9"/>
              </a:cxn>
              <a:cxn ang="0">
                <a:pos x="12" y="5"/>
              </a:cxn>
              <a:cxn ang="0">
                <a:pos x="9" y="1"/>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709CCA"/>
          </a:solidFill>
          <a:ln w="9525">
            <a:solidFill>
              <a:schemeClr val="bg1"/>
            </a:solidFill>
            <a:round/>
            <a:headEnd/>
            <a:tailEnd/>
          </a:ln>
        </p:spPr>
        <p:txBody>
          <a:bodyPr/>
          <a:lstStyle/>
          <a:p>
            <a:endParaRPr lang="en-GB"/>
          </a:p>
        </p:txBody>
      </p:sp>
      <p:sp>
        <p:nvSpPr>
          <p:cNvPr id="557" name="Freeform 402"/>
          <p:cNvSpPr>
            <a:spLocks/>
          </p:cNvSpPr>
          <p:nvPr/>
        </p:nvSpPr>
        <p:spPr bwMode="auto">
          <a:xfrm>
            <a:off x="2709124" y="4098621"/>
            <a:ext cx="130420" cy="60325"/>
          </a:xfrm>
          <a:custGeom>
            <a:avLst/>
            <a:gdLst/>
            <a:ahLst/>
            <a:cxnLst>
              <a:cxn ang="0">
                <a:pos x="14" y="1"/>
              </a:cxn>
              <a:cxn ang="0">
                <a:pos x="9" y="1"/>
              </a:cxn>
              <a:cxn ang="0">
                <a:pos x="2" y="1"/>
              </a:cxn>
              <a:cxn ang="0">
                <a:pos x="1" y="0"/>
              </a:cxn>
              <a:cxn ang="0">
                <a:pos x="0" y="4"/>
              </a:cxn>
              <a:cxn ang="0">
                <a:pos x="4" y="8"/>
              </a:cxn>
              <a:cxn ang="0">
                <a:pos x="6" y="8"/>
              </a:cxn>
              <a:cxn ang="0">
                <a:pos x="7" y="6"/>
              </a:cxn>
              <a:cxn ang="0">
                <a:pos x="10" y="3"/>
              </a:cxn>
              <a:cxn ang="0">
                <a:pos x="14" y="4"/>
              </a:cxn>
              <a:cxn ang="0">
                <a:pos x="15" y="7"/>
              </a:cxn>
              <a:cxn ang="0">
                <a:pos x="18" y="4"/>
              </a:cxn>
              <a:cxn ang="0">
                <a:pos x="14" y="1"/>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709CCA"/>
          </a:solidFill>
          <a:ln w="9525">
            <a:solidFill>
              <a:schemeClr val="bg1"/>
            </a:solidFill>
            <a:round/>
            <a:headEnd/>
            <a:tailEnd/>
          </a:ln>
        </p:spPr>
        <p:txBody>
          <a:bodyPr/>
          <a:lstStyle/>
          <a:p>
            <a:endParaRPr lang="en-GB"/>
          </a:p>
        </p:txBody>
      </p:sp>
      <p:sp>
        <p:nvSpPr>
          <p:cNvPr id="558" name="Freeform 403"/>
          <p:cNvSpPr>
            <a:spLocks/>
          </p:cNvSpPr>
          <p:nvPr/>
        </p:nvSpPr>
        <p:spPr bwMode="auto">
          <a:xfrm>
            <a:off x="2795583" y="4028771"/>
            <a:ext cx="268165" cy="319088"/>
          </a:xfrm>
          <a:custGeom>
            <a:avLst/>
            <a:gdLst/>
            <a:ahLst/>
            <a:cxnLst>
              <a:cxn ang="0">
                <a:pos x="37" y="34"/>
              </a:cxn>
              <a:cxn ang="0">
                <a:pos x="37" y="34"/>
              </a:cxn>
              <a:cxn ang="0">
                <a:pos x="37" y="27"/>
              </a:cxn>
              <a:cxn ang="0">
                <a:pos x="35" y="23"/>
              </a:cxn>
              <a:cxn ang="0">
                <a:pos x="36" y="21"/>
              </a:cxn>
              <a:cxn ang="0">
                <a:pos x="31" y="20"/>
              </a:cxn>
              <a:cxn ang="0">
                <a:pos x="21" y="16"/>
              </a:cxn>
              <a:cxn ang="0">
                <a:pos x="19" y="11"/>
              </a:cxn>
              <a:cxn ang="0">
                <a:pos x="20" y="3"/>
              </a:cxn>
              <a:cxn ang="0">
                <a:pos x="24" y="1"/>
              </a:cxn>
              <a:cxn ang="0">
                <a:pos x="24" y="0"/>
              </a:cxn>
              <a:cxn ang="0">
                <a:pos x="17" y="2"/>
              </a:cxn>
              <a:cxn ang="0">
                <a:pos x="13" y="4"/>
              </a:cxn>
              <a:cxn ang="0">
                <a:pos x="11" y="9"/>
              </a:cxn>
              <a:cxn ang="0">
                <a:pos x="9" y="10"/>
              </a:cxn>
              <a:cxn ang="0">
                <a:pos x="6" y="13"/>
              </a:cxn>
              <a:cxn ang="0">
                <a:pos x="3" y="16"/>
              </a:cxn>
              <a:cxn ang="0">
                <a:pos x="4" y="18"/>
              </a:cxn>
              <a:cxn ang="0">
                <a:pos x="5" y="23"/>
              </a:cxn>
              <a:cxn ang="0">
                <a:pos x="5" y="26"/>
              </a:cxn>
              <a:cxn ang="0">
                <a:pos x="6" y="30"/>
              </a:cxn>
              <a:cxn ang="0">
                <a:pos x="2" y="33"/>
              </a:cxn>
              <a:cxn ang="0">
                <a:pos x="0" y="35"/>
              </a:cxn>
              <a:cxn ang="0">
                <a:pos x="8" y="38"/>
              </a:cxn>
              <a:cxn ang="0">
                <a:pos x="12" y="41"/>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709CCA"/>
          </a:solidFill>
          <a:ln w="9525">
            <a:solidFill>
              <a:schemeClr val="bg1"/>
            </a:solidFill>
            <a:round/>
            <a:headEnd/>
            <a:tailEnd/>
          </a:ln>
        </p:spPr>
        <p:txBody>
          <a:bodyPr/>
          <a:lstStyle/>
          <a:p>
            <a:endParaRPr lang="en-GB"/>
          </a:p>
        </p:txBody>
      </p:sp>
      <p:sp>
        <p:nvSpPr>
          <p:cNvPr id="559" name="Freeform 404"/>
          <p:cNvSpPr>
            <a:spLocks/>
          </p:cNvSpPr>
          <p:nvPr/>
        </p:nvSpPr>
        <p:spPr bwMode="auto">
          <a:xfrm>
            <a:off x="2883506" y="4293884"/>
            <a:ext cx="180242"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 ang="0">
                <a:pos x="0" y="42"/>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rgbClr val="709CCA"/>
          </a:solidFill>
          <a:ln w="9525">
            <a:solidFill>
              <a:schemeClr val="bg1"/>
            </a:solidFill>
            <a:round/>
            <a:headEnd/>
            <a:tailEnd/>
          </a:ln>
        </p:spPr>
        <p:txBody>
          <a:bodyPr/>
          <a:lstStyle/>
          <a:p>
            <a:endParaRPr lang="en-GB"/>
          </a:p>
        </p:txBody>
      </p:sp>
      <p:sp>
        <p:nvSpPr>
          <p:cNvPr id="560" name="Freeform 405"/>
          <p:cNvSpPr>
            <a:spLocks/>
          </p:cNvSpPr>
          <p:nvPr/>
        </p:nvSpPr>
        <p:spPr bwMode="auto">
          <a:xfrm>
            <a:off x="2883506" y="4293884"/>
            <a:ext cx="180242"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rgbClr val="709CCA"/>
          </a:solidFill>
          <a:ln w="9525">
            <a:solidFill>
              <a:schemeClr val="bg1"/>
            </a:solidFill>
            <a:round/>
            <a:headEnd/>
            <a:tailEnd/>
          </a:ln>
        </p:spPr>
        <p:txBody>
          <a:bodyPr/>
          <a:lstStyle/>
          <a:p>
            <a:endParaRPr lang="en-GB"/>
          </a:p>
        </p:txBody>
      </p:sp>
      <p:sp>
        <p:nvSpPr>
          <p:cNvPr id="561" name="Freeform 406"/>
          <p:cNvSpPr>
            <a:spLocks/>
          </p:cNvSpPr>
          <p:nvPr/>
        </p:nvSpPr>
        <p:spPr bwMode="auto">
          <a:xfrm>
            <a:off x="3201495" y="4120846"/>
            <a:ext cx="108438"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solidFill>
            <a:srgbClr val="709CCA"/>
          </a:solidFill>
          <a:ln w="9525">
            <a:solidFill>
              <a:schemeClr val="bg1"/>
            </a:solidFill>
            <a:round/>
            <a:headEnd/>
            <a:tailEnd/>
          </a:ln>
        </p:spPr>
        <p:txBody>
          <a:bodyPr/>
          <a:lstStyle/>
          <a:p>
            <a:endParaRPr lang="en-GB"/>
          </a:p>
        </p:txBody>
      </p:sp>
      <p:sp>
        <p:nvSpPr>
          <p:cNvPr id="562" name="Freeform 407"/>
          <p:cNvSpPr>
            <a:spLocks/>
          </p:cNvSpPr>
          <p:nvPr/>
        </p:nvSpPr>
        <p:spPr bwMode="auto">
          <a:xfrm>
            <a:off x="3201495" y="4120846"/>
            <a:ext cx="108438"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rgbClr val="709CCA"/>
          </a:solidFill>
          <a:ln w="9525" cap="flat" cmpd="sng">
            <a:solidFill>
              <a:schemeClr val="bg1"/>
            </a:solidFill>
            <a:prstDash val="solid"/>
            <a:round/>
            <a:headEnd type="none" w="med" len="med"/>
            <a:tailEnd type="none" w="med" len="med"/>
          </a:ln>
          <a:effectLst/>
        </p:spPr>
        <p:txBody>
          <a:bodyPr/>
          <a:lstStyle/>
          <a:p>
            <a:endParaRPr lang="en-GB"/>
          </a:p>
        </p:txBody>
      </p:sp>
      <p:sp>
        <p:nvSpPr>
          <p:cNvPr id="563" name="Freeform 408"/>
          <p:cNvSpPr>
            <a:spLocks/>
          </p:cNvSpPr>
          <p:nvPr/>
        </p:nvSpPr>
        <p:spPr bwMode="auto">
          <a:xfrm>
            <a:off x="3362686" y="4192284"/>
            <a:ext cx="70338" cy="93662"/>
          </a:xfrm>
          <a:custGeom>
            <a:avLst/>
            <a:gdLst/>
            <a:ahLst/>
            <a:cxnLst>
              <a:cxn ang="0">
                <a:pos x="6" y="42"/>
              </a:cxn>
              <a:cxn ang="0">
                <a:pos x="6" y="66"/>
              </a:cxn>
              <a:cxn ang="0">
                <a:pos x="12" y="72"/>
              </a:cxn>
              <a:cxn ang="0">
                <a:pos x="36" y="60"/>
              </a:cxn>
              <a:cxn ang="0">
                <a:pos x="60" y="24"/>
              </a:cxn>
              <a:cxn ang="0">
                <a:pos x="18" y="0"/>
              </a:cxn>
              <a:cxn ang="0">
                <a:pos x="6" y="0"/>
              </a:cxn>
              <a:cxn ang="0">
                <a:pos x="0" y="18"/>
              </a:cxn>
              <a:cxn ang="0">
                <a:pos x="6" y="42"/>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709CCA"/>
          </a:solidFill>
          <a:ln w="9525" cap="flat" cmpd="sng">
            <a:solidFill>
              <a:schemeClr val="bg1"/>
            </a:solidFill>
            <a:prstDash val="solid"/>
            <a:round/>
            <a:headEnd type="none" w="med" len="med"/>
            <a:tailEnd type="none" w="med" len="med"/>
          </a:ln>
          <a:effectLst/>
        </p:spPr>
        <p:txBody>
          <a:bodyPr/>
          <a:lstStyle/>
          <a:p>
            <a:endParaRPr lang="en-GB"/>
          </a:p>
        </p:txBody>
      </p:sp>
      <p:sp>
        <p:nvSpPr>
          <p:cNvPr id="564" name="Freeform 409"/>
          <p:cNvSpPr>
            <a:spLocks/>
          </p:cNvSpPr>
          <p:nvPr/>
        </p:nvSpPr>
        <p:spPr bwMode="auto">
          <a:xfrm>
            <a:off x="2927468" y="4887610"/>
            <a:ext cx="446942" cy="1006475"/>
          </a:xfrm>
          <a:custGeom>
            <a:avLst/>
            <a:gdLst/>
            <a:ahLst/>
            <a:cxnLst>
              <a:cxn ang="0">
                <a:pos x="47" y="37"/>
              </a:cxn>
              <a:cxn ang="0">
                <a:pos x="48" y="32"/>
              </a:cxn>
              <a:cxn ang="0">
                <a:pos x="50" y="29"/>
              </a:cxn>
              <a:cxn ang="0">
                <a:pos x="50" y="29"/>
              </a:cxn>
              <a:cxn ang="0">
                <a:pos x="57" y="22"/>
              </a:cxn>
              <a:cxn ang="0">
                <a:pos x="60" y="20"/>
              </a:cxn>
              <a:cxn ang="0">
                <a:pos x="62" y="14"/>
              </a:cxn>
              <a:cxn ang="0">
                <a:pos x="61" y="13"/>
              </a:cxn>
              <a:cxn ang="0">
                <a:pos x="58" y="15"/>
              </a:cxn>
              <a:cxn ang="0">
                <a:pos x="52" y="18"/>
              </a:cxn>
              <a:cxn ang="0">
                <a:pos x="47" y="17"/>
              </a:cxn>
              <a:cxn ang="0">
                <a:pos x="48" y="10"/>
              </a:cxn>
              <a:cxn ang="0">
                <a:pos x="45" y="8"/>
              </a:cxn>
              <a:cxn ang="0">
                <a:pos x="39" y="6"/>
              </a:cxn>
              <a:cxn ang="0">
                <a:pos x="36" y="4"/>
              </a:cxn>
              <a:cxn ang="0">
                <a:pos x="33" y="0"/>
              </a:cxn>
              <a:cxn ang="0">
                <a:pos x="33" y="0"/>
              </a:cxn>
              <a:cxn ang="0">
                <a:pos x="29" y="1"/>
              </a:cxn>
              <a:cxn ang="0">
                <a:pos x="28" y="2"/>
              </a:cxn>
              <a:cxn ang="0">
                <a:pos x="23" y="1"/>
              </a:cxn>
              <a:cxn ang="0">
                <a:pos x="21" y="1"/>
              </a:cxn>
              <a:cxn ang="0">
                <a:pos x="19" y="2"/>
              </a:cxn>
              <a:cxn ang="0">
                <a:pos x="20" y="3"/>
              </a:cxn>
              <a:cxn ang="0">
                <a:pos x="19" y="7"/>
              </a:cxn>
              <a:cxn ang="0">
                <a:pos x="16" y="10"/>
              </a:cxn>
              <a:cxn ang="0">
                <a:pos x="16" y="16"/>
              </a:cxn>
              <a:cxn ang="0">
                <a:pos x="14" y="20"/>
              </a:cxn>
              <a:cxn ang="0">
                <a:pos x="11" y="33"/>
              </a:cxn>
              <a:cxn ang="0">
                <a:pos x="12" y="43"/>
              </a:cxn>
              <a:cxn ang="0">
                <a:pos x="6" y="56"/>
              </a:cxn>
              <a:cxn ang="0">
                <a:pos x="5" y="70"/>
              </a:cxn>
              <a:cxn ang="0">
                <a:pos x="5" y="77"/>
              </a:cxn>
              <a:cxn ang="0">
                <a:pos x="4" y="84"/>
              </a:cxn>
              <a:cxn ang="0">
                <a:pos x="6" y="88"/>
              </a:cxn>
              <a:cxn ang="0">
                <a:pos x="3" y="104"/>
              </a:cxn>
              <a:cxn ang="0">
                <a:pos x="0" y="111"/>
              </a:cxn>
              <a:cxn ang="0">
                <a:pos x="1" y="116"/>
              </a:cxn>
              <a:cxn ang="0">
                <a:pos x="4" y="122"/>
              </a:cxn>
              <a:cxn ang="0">
                <a:pos x="20" y="129"/>
              </a:cxn>
              <a:cxn ang="0">
                <a:pos x="16" y="125"/>
              </a:cxn>
              <a:cxn ang="0">
                <a:pos x="14" y="118"/>
              </a:cxn>
              <a:cxn ang="0">
                <a:pos x="16" y="113"/>
              </a:cxn>
              <a:cxn ang="0">
                <a:pos x="19" y="107"/>
              </a:cxn>
              <a:cxn ang="0">
                <a:pos x="22" y="104"/>
              </a:cxn>
              <a:cxn ang="0">
                <a:pos x="24" y="99"/>
              </a:cxn>
              <a:cxn ang="0">
                <a:pos x="21" y="97"/>
              </a:cxn>
              <a:cxn ang="0">
                <a:pos x="19" y="93"/>
              </a:cxn>
              <a:cxn ang="0">
                <a:pos x="24" y="87"/>
              </a:cxn>
              <a:cxn ang="0">
                <a:pos x="27" y="83"/>
              </a:cxn>
              <a:cxn ang="0">
                <a:pos x="30" y="77"/>
              </a:cxn>
              <a:cxn ang="0">
                <a:pos x="28" y="74"/>
              </a:cxn>
              <a:cxn ang="0">
                <a:pos x="28" y="72"/>
              </a:cxn>
              <a:cxn ang="0">
                <a:pos x="34" y="70"/>
              </a:cxn>
              <a:cxn ang="0">
                <a:pos x="36" y="66"/>
              </a:cxn>
              <a:cxn ang="0">
                <a:pos x="37" y="62"/>
              </a:cxn>
              <a:cxn ang="0">
                <a:pos x="47" y="59"/>
              </a:cxn>
              <a:cxn ang="0">
                <a:pos x="51" y="56"/>
              </a:cxn>
              <a:cxn ang="0">
                <a:pos x="53" y="51"/>
              </a:cxn>
              <a:cxn ang="0">
                <a:pos x="51" y="47"/>
              </a:cxn>
              <a:cxn ang="0">
                <a:pos x="48" y="44"/>
              </a:cxn>
              <a:cxn ang="0">
                <a:pos x="51" y="45"/>
              </a:cxn>
              <a:cxn ang="0">
                <a:pos x="47" y="42"/>
              </a:cxn>
              <a:cxn ang="0">
                <a:pos x="47" y="37"/>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rgbClr val="709CCA"/>
          </a:solidFill>
          <a:ln w="9525">
            <a:solidFill>
              <a:schemeClr val="bg1"/>
            </a:solidFill>
            <a:round/>
            <a:headEnd/>
            <a:tailEnd/>
          </a:ln>
        </p:spPr>
        <p:txBody>
          <a:bodyPr/>
          <a:lstStyle/>
          <a:p>
            <a:endParaRPr lang="en-GB"/>
          </a:p>
        </p:txBody>
      </p:sp>
      <p:sp>
        <p:nvSpPr>
          <p:cNvPr id="565" name="Freeform 410"/>
          <p:cNvSpPr>
            <a:spLocks/>
          </p:cNvSpPr>
          <p:nvPr/>
        </p:nvSpPr>
        <p:spPr bwMode="auto">
          <a:xfrm>
            <a:off x="3164860" y="4822522"/>
            <a:ext cx="205154" cy="206375"/>
          </a:xfrm>
          <a:custGeom>
            <a:avLst/>
            <a:gdLst/>
            <a:ahLst/>
            <a:cxnLst>
              <a:cxn ang="0">
                <a:pos x="48" y="0"/>
              </a:cxn>
              <a:cxn ang="0">
                <a:pos x="0" y="36"/>
              </a:cxn>
              <a:cxn ang="0">
                <a:pos x="0" y="48"/>
              </a:cxn>
              <a:cxn ang="0">
                <a:pos x="18" y="72"/>
              </a:cxn>
              <a:cxn ang="0">
                <a:pos x="36" y="84"/>
              </a:cxn>
              <a:cxn ang="0">
                <a:pos x="72" y="96"/>
              </a:cxn>
              <a:cxn ang="0">
                <a:pos x="90" y="108"/>
              </a:cxn>
              <a:cxn ang="0">
                <a:pos x="84" y="150"/>
              </a:cxn>
              <a:cxn ang="0">
                <a:pos x="114" y="156"/>
              </a:cxn>
              <a:cxn ang="0">
                <a:pos x="150" y="138"/>
              </a:cxn>
              <a:cxn ang="0">
                <a:pos x="168" y="126"/>
              </a:cxn>
              <a:cxn ang="0">
                <a:pos x="162" y="114"/>
              </a:cxn>
              <a:cxn ang="0">
                <a:pos x="162" y="90"/>
              </a:cxn>
              <a:cxn ang="0">
                <a:pos x="144" y="84"/>
              </a:cxn>
              <a:cxn ang="0">
                <a:pos x="120" y="54"/>
              </a:cxn>
              <a:cxn ang="0">
                <a:pos x="108" y="42"/>
              </a:cxn>
              <a:cxn ang="0">
                <a:pos x="90" y="12"/>
              </a:cxn>
              <a:cxn ang="0">
                <a:pos x="90" y="6"/>
              </a:cxn>
              <a:cxn ang="0">
                <a:pos x="78" y="0"/>
              </a:cxn>
              <a:cxn ang="0">
                <a:pos x="48" y="0"/>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709CCA"/>
          </a:solidFill>
          <a:ln w="9525">
            <a:solidFill>
              <a:schemeClr val="bg1"/>
            </a:solidFill>
            <a:round/>
            <a:headEnd/>
            <a:tailEnd/>
          </a:ln>
        </p:spPr>
        <p:txBody>
          <a:bodyPr/>
          <a:lstStyle/>
          <a:p>
            <a:endParaRPr lang="en-GB"/>
          </a:p>
        </p:txBody>
      </p:sp>
      <p:sp>
        <p:nvSpPr>
          <p:cNvPr id="566" name="Freeform 411"/>
          <p:cNvSpPr>
            <a:spLocks/>
          </p:cNvSpPr>
          <p:nvPr/>
        </p:nvSpPr>
        <p:spPr bwMode="auto">
          <a:xfrm>
            <a:off x="3268902" y="5113035"/>
            <a:ext cx="121627" cy="147637"/>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709CCA"/>
          </a:solidFill>
          <a:ln w="9525">
            <a:solidFill>
              <a:schemeClr val="bg1"/>
            </a:solidFill>
            <a:round/>
            <a:headEnd/>
            <a:tailEnd/>
          </a:ln>
        </p:spPr>
        <p:txBody>
          <a:bodyPr/>
          <a:lstStyle/>
          <a:p>
            <a:endParaRPr lang="en-GB"/>
          </a:p>
        </p:txBody>
      </p:sp>
      <p:sp>
        <p:nvSpPr>
          <p:cNvPr id="567" name="Freeform 412"/>
          <p:cNvSpPr>
            <a:spLocks/>
          </p:cNvSpPr>
          <p:nvPr/>
        </p:nvSpPr>
        <p:spPr bwMode="auto">
          <a:xfrm>
            <a:off x="3005132" y="4582810"/>
            <a:ext cx="269631" cy="319087"/>
          </a:xfrm>
          <a:custGeom>
            <a:avLst/>
            <a:gdLst/>
            <a:ahLst/>
            <a:cxnLst>
              <a:cxn ang="0">
                <a:pos x="22" y="39"/>
              </a:cxn>
              <a:cxn ang="0">
                <a:pos x="22" y="37"/>
              </a:cxn>
              <a:cxn ang="0">
                <a:pos x="30" y="31"/>
              </a:cxn>
              <a:cxn ang="0">
                <a:pos x="35" y="31"/>
              </a:cxn>
              <a:cxn ang="0">
                <a:pos x="37" y="32"/>
              </a:cxn>
              <a:cxn ang="0">
                <a:pos x="37" y="25"/>
              </a:cxn>
              <a:cxn ang="0">
                <a:pos x="37" y="21"/>
              </a:cxn>
              <a:cxn ang="0">
                <a:pos x="31" y="20"/>
              </a:cxn>
              <a:cxn ang="0">
                <a:pos x="29" y="17"/>
              </a:cxn>
              <a:cxn ang="0">
                <a:pos x="29" y="13"/>
              </a:cxn>
              <a:cxn ang="0">
                <a:pos x="22" y="10"/>
              </a:cxn>
              <a:cxn ang="0">
                <a:pos x="16" y="7"/>
              </a:cxn>
              <a:cxn ang="0">
                <a:pos x="15" y="1"/>
              </a:cxn>
              <a:cxn ang="0">
                <a:pos x="9" y="0"/>
              </a:cxn>
              <a:cxn ang="0">
                <a:pos x="5" y="3"/>
              </a:cxn>
              <a:cxn ang="0">
                <a:pos x="1" y="4"/>
              </a:cxn>
              <a:cxn ang="0">
                <a:pos x="3" y="7"/>
              </a:cxn>
              <a:cxn ang="0">
                <a:pos x="2" y="15"/>
              </a:cxn>
              <a:cxn ang="0">
                <a:pos x="1" y="21"/>
              </a:cxn>
              <a:cxn ang="0">
                <a:pos x="0" y="26"/>
              </a:cxn>
              <a:cxn ang="0">
                <a:pos x="1" y="25"/>
              </a:cxn>
              <a:cxn ang="0">
                <a:pos x="4" y="28"/>
              </a:cxn>
              <a:cxn ang="0">
                <a:pos x="3" y="32"/>
              </a:cxn>
              <a:cxn ang="0">
                <a:pos x="7" y="39"/>
              </a:cxn>
              <a:cxn ang="0">
                <a:pos x="8" y="41"/>
              </a:cxn>
              <a:cxn ang="0">
                <a:pos x="10" y="40"/>
              </a:cxn>
              <a:cxn ang="0">
                <a:pos x="12" y="40"/>
              </a:cxn>
              <a:cxn ang="0">
                <a:pos x="17" y="41"/>
              </a:cxn>
              <a:cxn ang="0">
                <a:pos x="18" y="40"/>
              </a:cxn>
              <a:cxn ang="0">
                <a:pos x="22" y="39"/>
              </a:cxn>
              <a:cxn ang="0">
                <a:pos x="22" y="39"/>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rgbClr val="709CCA"/>
          </a:solidFill>
          <a:ln w="9525">
            <a:solidFill>
              <a:schemeClr val="bg1"/>
            </a:solidFill>
            <a:round/>
            <a:headEnd/>
            <a:tailEnd/>
          </a:ln>
        </p:spPr>
        <p:txBody>
          <a:bodyPr/>
          <a:lstStyle/>
          <a:p>
            <a:endParaRPr lang="en-GB"/>
          </a:p>
        </p:txBody>
      </p:sp>
      <p:sp>
        <p:nvSpPr>
          <p:cNvPr id="568" name="Freeform 413"/>
          <p:cNvSpPr>
            <a:spLocks/>
          </p:cNvSpPr>
          <p:nvPr/>
        </p:nvSpPr>
        <p:spPr bwMode="auto">
          <a:xfrm>
            <a:off x="2927468" y="4200222"/>
            <a:ext cx="882162" cy="1012825"/>
          </a:xfrm>
          <a:custGeom>
            <a:avLst/>
            <a:gdLst/>
            <a:ahLst/>
            <a:cxnLst>
              <a:cxn ang="0">
                <a:pos x="62" y="102"/>
              </a:cxn>
              <a:cxn ang="0">
                <a:pos x="57" y="110"/>
              </a:cxn>
              <a:cxn ang="0">
                <a:pos x="50" y="117"/>
              </a:cxn>
              <a:cxn ang="0">
                <a:pos x="50" y="117"/>
              </a:cxn>
              <a:cxn ang="0">
                <a:pos x="58" y="121"/>
              </a:cxn>
              <a:cxn ang="0">
                <a:pos x="64" y="130"/>
              </a:cxn>
              <a:cxn ang="0">
                <a:pos x="69" y="123"/>
              </a:cxn>
              <a:cxn ang="0">
                <a:pos x="78" y="105"/>
              </a:cxn>
              <a:cxn ang="0">
                <a:pos x="92" y="92"/>
              </a:cxn>
              <a:cxn ang="0">
                <a:pos x="101" y="90"/>
              </a:cxn>
              <a:cxn ang="0">
                <a:pos x="104" y="82"/>
              </a:cxn>
              <a:cxn ang="0">
                <a:pos x="108" y="75"/>
              </a:cxn>
              <a:cxn ang="0">
                <a:pos x="112" y="57"/>
              </a:cxn>
              <a:cxn ang="0">
                <a:pos x="122" y="41"/>
              </a:cxn>
              <a:cxn ang="0">
                <a:pos x="114" y="32"/>
              </a:cxn>
              <a:cxn ang="0">
                <a:pos x="95" y="26"/>
              </a:cxn>
              <a:cxn ang="0">
                <a:pos x="90" y="22"/>
              </a:cxn>
              <a:cxn ang="0">
                <a:pos x="75" y="15"/>
              </a:cxn>
              <a:cxn ang="0">
                <a:pos x="71" y="3"/>
              </a:cxn>
              <a:cxn ang="0">
                <a:pos x="66" y="9"/>
              </a:cxn>
              <a:cxn ang="0">
                <a:pos x="61" y="10"/>
              </a:cxn>
              <a:cxn ang="0">
                <a:pos x="56" y="10"/>
              </a:cxn>
              <a:cxn ang="0">
                <a:pos x="53" y="11"/>
              </a:cxn>
              <a:cxn ang="0">
                <a:pos x="48" y="12"/>
              </a:cxn>
              <a:cxn ang="0">
                <a:pos x="42" y="10"/>
              </a:cxn>
              <a:cxn ang="0">
                <a:pos x="41" y="1"/>
              </a:cxn>
              <a:cxn ang="0">
                <a:pos x="40" y="2"/>
              </a:cxn>
              <a:cxn ang="0">
                <a:pos x="27" y="4"/>
              </a:cxn>
              <a:cxn ang="0">
                <a:pos x="31" y="12"/>
              </a:cxn>
              <a:cxn ang="0">
                <a:pos x="19" y="12"/>
              </a:cxn>
              <a:cxn ang="0">
                <a:pos x="12" y="19"/>
              </a:cxn>
              <a:cxn ang="0">
                <a:pos x="8" y="28"/>
              </a:cxn>
              <a:cxn ang="0">
                <a:pos x="4" y="33"/>
              </a:cxn>
              <a:cxn ang="0">
                <a:pos x="0" y="45"/>
              </a:cxn>
              <a:cxn ang="0">
                <a:pos x="9" y="46"/>
              </a:cxn>
              <a:cxn ang="0">
                <a:pos x="12" y="52"/>
              </a:cxn>
              <a:cxn ang="0">
                <a:pos x="16" y="52"/>
              </a:cxn>
              <a:cxn ang="0">
                <a:pos x="26" y="50"/>
              </a:cxn>
              <a:cxn ang="0">
                <a:pos x="33" y="59"/>
              </a:cxn>
              <a:cxn ang="0">
                <a:pos x="40" y="66"/>
              </a:cxn>
              <a:cxn ang="0">
                <a:pos x="48" y="70"/>
              </a:cxn>
              <a:cxn ang="0">
                <a:pos x="48" y="81"/>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chemeClr val="accent1">
              <a:lumMod val="90000"/>
              <a:lumOff val="10000"/>
            </a:schemeClr>
          </a:solidFill>
          <a:ln w="9525" cap="flat" cmpd="sng">
            <a:solidFill>
              <a:schemeClr val="bg1"/>
            </a:solidFill>
            <a:prstDash val="solid"/>
            <a:round/>
            <a:headEnd type="none" w="med" len="med"/>
            <a:tailEnd type="none" w="med" len="med"/>
          </a:ln>
          <a:effectLst/>
        </p:spPr>
        <p:txBody>
          <a:bodyPr/>
          <a:lstStyle/>
          <a:p>
            <a:endParaRPr lang="en-GB"/>
          </a:p>
        </p:txBody>
      </p:sp>
      <p:sp>
        <p:nvSpPr>
          <p:cNvPr id="569" name="Freeform 414"/>
          <p:cNvSpPr>
            <a:spLocks/>
          </p:cNvSpPr>
          <p:nvPr/>
        </p:nvSpPr>
        <p:spPr bwMode="auto">
          <a:xfrm>
            <a:off x="3274763" y="4832047"/>
            <a:ext cx="95250"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 ang="0">
                <a:pos x="0" y="0"/>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rgbClr val="709CCA"/>
          </a:solidFill>
          <a:ln w="9525">
            <a:solidFill>
              <a:schemeClr val="bg1"/>
            </a:solidFill>
            <a:round/>
            <a:headEnd/>
            <a:tailEnd/>
          </a:ln>
        </p:spPr>
        <p:txBody>
          <a:bodyPr/>
          <a:lstStyle/>
          <a:p>
            <a:endParaRPr lang="en-GB"/>
          </a:p>
        </p:txBody>
      </p:sp>
      <p:sp>
        <p:nvSpPr>
          <p:cNvPr id="570" name="Freeform 415"/>
          <p:cNvSpPr>
            <a:spLocks/>
          </p:cNvSpPr>
          <p:nvPr/>
        </p:nvSpPr>
        <p:spPr bwMode="auto">
          <a:xfrm>
            <a:off x="3274763" y="4832047"/>
            <a:ext cx="95250"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Lst>
            <a:rect l="0" t="0" r="r" b="b"/>
            <a:pathLst>
              <a:path w="78" h="120">
                <a:moveTo>
                  <a:pt x="0" y="0"/>
                </a:moveTo>
                <a:lnTo>
                  <a:pt x="0" y="6"/>
                </a:lnTo>
                <a:lnTo>
                  <a:pt x="18" y="36"/>
                </a:lnTo>
                <a:lnTo>
                  <a:pt x="30" y="48"/>
                </a:lnTo>
                <a:lnTo>
                  <a:pt x="54" y="78"/>
                </a:lnTo>
                <a:lnTo>
                  <a:pt x="66" y="96"/>
                </a:lnTo>
                <a:lnTo>
                  <a:pt x="72" y="108"/>
                </a:lnTo>
                <a:lnTo>
                  <a:pt x="78" y="120"/>
                </a:lnTo>
              </a:path>
            </a:pathLst>
          </a:custGeom>
          <a:solidFill>
            <a:srgbClr val="709CCA"/>
          </a:solidFill>
          <a:ln w="9525">
            <a:solidFill>
              <a:schemeClr val="bg1"/>
            </a:solidFill>
            <a:round/>
            <a:headEnd/>
            <a:tailEnd/>
          </a:ln>
        </p:spPr>
        <p:txBody>
          <a:bodyPr/>
          <a:lstStyle/>
          <a:p>
            <a:endParaRPr lang="en-GB"/>
          </a:p>
        </p:txBody>
      </p:sp>
      <p:sp>
        <p:nvSpPr>
          <p:cNvPr id="571" name="Freeform 416"/>
          <p:cNvSpPr>
            <a:spLocks/>
          </p:cNvSpPr>
          <p:nvPr/>
        </p:nvSpPr>
        <p:spPr bwMode="auto">
          <a:xfrm>
            <a:off x="3280625" y="4176410"/>
            <a:ext cx="8938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solidFill>
            <a:srgbClr val="709CCA"/>
          </a:solidFill>
          <a:ln w="9525">
            <a:solidFill>
              <a:schemeClr val="bg1"/>
            </a:solidFill>
            <a:round/>
            <a:headEnd/>
            <a:tailEnd/>
          </a:ln>
        </p:spPr>
        <p:txBody>
          <a:bodyPr/>
          <a:lstStyle/>
          <a:p>
            <a:endParaRPr lang="en-GB"/>
          </a:p>
        </p:txBody>
      </p:sp>
      <p:sp>
        <p:nvSpPr>
          <p:cNvPr id="572" name="Freeform 417"/>
          <p:cNvSpPr>
            <a:spLocks/>
          </p:cNvSpPr>
          <p:nvPr/>
        </p:nvSpPr>
        <p:spPr bwMode="auto">
          <a:xfrm>
            <a:off x="3280625" y="4176410"/>
            <a:ext cx="8938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rgbClr val="709CCA"/>
          </a:solidFill>
          <a:ln w="9525" cap="flat" cmpd="sng">
            <a:solidFill>
              <a:schemeClr val="bg1"/>
            </a:solidFill>
            <a:prstDash val="solid"/>
            <a:round/>
            <a:headEnd type="none" w="med" len="med"/>
            <a:tailEnd type="none" w="med" len="med"/>
          </a:ln>
          <a:effectLst/>
        </p:spPr>
        <p:txBody>
          <a:bodyPr/>
          <a:lstStyle/>
          <a:p>
            <a:endParaRPr lang="en-GB"/>
          </a:p>
        </p:txBody>
      </p:sp>
      <p:sp>
        <p:nvSpPr>
          <p:cNvPr id="573" name="Freeform 418"/>
          <p:cNvSpPr>
            <a:spLocks/>
          </p:cNvSpPr>
          <p:nvPr/>
        </p:nvSpPr>
        <p:spPr bwMode="auto">
          <a:xfrm>
            <a:off x="2936260" y="4035121"/>
            <a:ext cx="309196" cy="280988"/>
          </a:xfrm>
          <a:custGeom>
            <a:avLst/>
            <a:gdLst/>
            <a:ahLst/>
            <a:cxnLst>
              <a:cxn ang="0">
                <a:pos x="38" y="21"/>
              </a:cxn>
              <a:cxn ang="0">
                <a:pos x="37" y="18"/>
              </a:cxn>
              <a:cxn ang="0">
                <a:pos x="39" y="15"/>
              </a:cxn>
              <a:cxn ang="0">
                <a:pos x="43" y="11"/>
              </a:cxn>
              <a:cxn ang="0">
                <a:pos x="42" y="11"/>
              </a:cxn>
              <a:cxn ang="0">
                <a:pos x="39" y="10"/>
              </a:cxn>
              <a:cxn ang="0">
                <a:pos x="38" y="8"/>
              </a:cxn>
              <a:cxn ang="0">
                <a:pos x="32" y="5"/>
              </a:cxn>
              <a:cxn ang="0">
                <a:pos x="22" y="6"/>
              </a:cxn>
              <a:cxn ang="0">
                <a:pos x="17" y="5"/>
              </a:cxn>
              <a:cxn ang="0">
                <a:pos x="16" y="3"/>
              </a:cxn>
              <a:cxn ang="0">
                <a:pos x="11" y="2"/>
              </a:cxn>
              <a:cxn ang="0">
                <a:pos x="6" y="3"/>
              </a:cxn>
              <a:cxn ang="0">
                <a:pos x="5" y="0"/>
              </a:cxn>
              <a:cxn ang="0">
                <a:pos x="1" y="2"/>
              </a:cxn>
              <a:cxn ang="0">
                <a:pos x="0" y="10"/>
              </a:cxn>
              <a:cxn ang="0">
                <a:pos x="2" y="15"/>
              </a:cxn>
              <a:cxn ang="0">
                <a:pos x="12" y="19"/>
              </a:cxn>
              <a:cxn ang="0">
                <a:pos x="17" y="20"/>
              </a:cxn>
              <a:cxn ang="0">
                <a:pos x="16" y="22"/>
              </a:cxn>
              <a:cxn ang="0">
                <a:pos x="18" y="26"/>
              </a:cxn>
              <a:cxn ang="0">
                <a:pos x="18" y="33"/>
              </a:cxn>
              <a:cxn ang="0">
                <a:pos x="18" y="33"/>
              </a:cxn>
              <a:cxn ang="0">
                <a:pos x="21" y="36"/>
              </a:cxn>
              <a:cxn ang="0">
                <a:pos x="30" y="33"/>
              </a:cxn>
              <a:cxn ang="0">
                <a:pos x="29" y="30"/>
              </a:cxn>
              <a:cxn ang="0">
                <a:pos x="26" y="25"/>
              </a:cxn>
              <a:cxn ang="0">
                <a:pos x="34" y="25"/>
              </a:cxn>
              <a:cxn ang="0">
                <a:pos x="39" y="23"/>
              </a:cxn>
              <a:cxn ang="0">
                <a:pos x="38" y="21"/>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574" name="Freeform 419"/>
          <p:cNvSpPr>
            <a:spLocks/>
          </p:cNvSpPr>
          <p:nvPr/>
        </p:nvSpPr>
        <p:spPr bwMode="auto">
          <a:xfrm>
            <a:off x="2738433" y="4347859"/>
            <a:ext cx="291612"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rgbClr val="709CCA"/>
          </a:solidFill>
          <a:ln w="9525">
            <a:solidFill>
              <a:schemeClr val="bg1"/>
            </a:solidFill>
            <a:round/>
            <a:headEnd/>
            <a:tailEnd/>
          </a:ln>
        </p:spPr>
        <p:txBody>
          <a:bodyPr/>
          <a:lstStyle/>
          <a:p>
            <a:endParaRPr lang="en-GB"/>
          </a:p>
        </p:txBody>
      </p:sp>
      <p:sp>
        <p:nvSpPr>
          <p:cNvPr id="575" name="Freeform 420"/>
          <p:cNvSpPr>
            <a:spLocks/>
          </p:cNvSpPr>
          <p:nvPr/>
        </p:nvSpPr>
        <p:spPr bwMode="auto">
          <a:xfrm>
            <a:off x="2738433" y="4347859"/>
            <a:ext cx="291612"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709CCA"/>
          </a:solidFill>
          <a:ln w="9525">
            <a:solidFill>
              <a:schemeClr val="bg1"/>
            </a:solidFill>
            <a:round/>
            <a:headEnd/>
            <a:tailEnd/>
          </a:ln>
        </p:spPr>
        <p:txBody>
          <a:bodyPr/>
          <a:lstStyle/>
          <a:p>
            <a:endParaRPr lang="en-GB"/>
          </a:p>
        </p:txBody>
      </p:sp>
      <p:sp>
        <p:nvSpPr>
          <p:cNvPr id="576" name="Freeform 421"/>
          <p:cNvSpPr>
            <a:spLocks/>
          </p:cNvSpPr>
          <p:nvPr/>
        </p:nvSpPr>
        <p:spPr bwMode="auto">
          <a:xfrm>
            <a:off x="2758948" y="4300235"/>
            <a:ext cx="124558" cy="149225"/>
          </a:xfrm>
          <a:custGeom>
            <a:avLst/>
            <a:gdLst/>
            <a:ahLst/>
            <a:cxnLst>
              <a:cxn ang="0">
                <a:pos x="24" y="114"/>
              </a:cxn>
              <a:cxn ang="0">
                <a:pos x="48" y="90"/>
              </a:cxn>
              <a:cxn ang="0">
                <a:pos x="66" y="84"/>
              </a:cxn>
              <a:cxn ang="0">
                <a:pos x="90" y="60"/>
              </a:cxn>
              <a:cxn ang="0">
                <a:pos x="102" y="36"/>
              </a:cxn>
              <a:cxn ang="0">
                <a:pos x="78" y="18"/>
              </a:cxn>
              <a:cxn ang="0">
                <a:pos x="30" y="0"/>
              </a:cxn>
              <a:cxn ang="0">
                <a:pos x="24" y="12"/>
              </a:cxn>
              <a:cxn ang="0">
                <a:pos x="0" y="66"/>
              </a:cxn>
              <a:cxn ang="0">
                <a:pos x="12" y="90"/>
              </a:cxn>
              <a:cxn ang="0">
                <a:pos x="0" y="96"/>
              </a:cxn>
              <a:cxn ang="0">
                <a:pos x="6" y="108"/>
              </a:cxn>
              <a:cxn ang="0">
                <a:pos x="24" y="114"/>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709CCA"/>
          </a:solidFill>
          <a:ln w="9525">
            <a:solidFill>
              <a:schemeClr val="bg1"/>
            </a:solidFill>
            <a:round/>
            <a:headEnd/>
            <a:tailEnd/>
          </a:ln>
        </p:spPr>
        <p:txBody>
          <a:bodyPr/>
          <a:lstStyle/>
          <a:p>
            <a:endParaRPr lang="en-GB"/>
          </a:p>
        </p:txBody>
      </p:sp>
      <p:sp>
        <p:nvSpPr>
          <p:cNvPr id="577" name="Freeform 422"/>
          <p:cNvSpPr>
            <a:spLocks/>
          </p:cNvSpPr>
          <p:nvPr/>
        </p:nvSpPr>
        <p:spPr bwMode="auto">
          <a:xfrm>
            <a:off x="2555260" y="3933521"/>
            <a:ext cx="139211" cy="69850"/>
          </a:xfrm>
          <a:custGeom>
            <a:avLst/>
            <a:gdLst/>
            <a:ahLst/>
            <a:cxnLst>
              <a:cxn ang="0">
                <a:pos x="19" y="3"/>
              </a:cxn>
              <a:cxn ang="0">
                <a:pos x="8" y="1"/>
              </a:cxn>
              <a:cxn ang="0">
                <a:pos x="5" y="0"/>
              </a:cxn>
              <a:cxn ang="0">
                <a:pos x="1" y="3"/>
              </a:cxn>
              <a:cxn ang="0">
                <a:pos x="0" y="6"/>
              </a:cxn>
              <a:cxn ang="0">
                <a:pos x="0" y="6"/>
              </a:cxn>
              <a:cxn ang="0">
                <a:pos x="5" y="9"/>
              </a:cxn>
              <a:cxn ang="0">
                <a:pos x="12" y="6"/>
              </a:cxn>
              <a:cxn ang="0">
                <a:pos x="19" y="3"/>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709CCA"/>
          </a:solidFill>
          <a:ln w="9525">
            <a:solidFill>
              <a:schemeClr val="bg1"/>
            </a:solidFill>
            <a:round/>
            <a:headEnd/>
            <a:tailEnd/>
          </a:ln>
        </p:spPr>
        <p:txBody>
          <a:bodyPr/>
          <a:lstStyle/>
          <a:p>
            <a:endParaRPr lang="en-GB"/>
          </a:p>
        </p:txBody>
      </p:sp>
      <p:sp>
        <p:nvSpPr>
          <p:cNvPr id="578" name="Freeform 423"/>
          <p:cNvSpPr>
            <a:spLocks/>
          </p:cNvSpPr>
          <p:nvPr/>
        </p:nvSpPr>
        <p:spPr bwMode="auto">
          <a:xfrm>
            <a:off x="2481991" y="3892247"/>
            <a:ext cx="109903" cy="98425"/>
          </a:xfrm>
          <a:custGeom>
            <a:avLst/>
            <a:gdLst/>
            <a:ahLst/>
            <a:cxnLst>
              <a:cxn ang="0">
                <a:pos x="15" y="5"/>
              </a:cxn>
              <a:cxn ang="0">
                <a:pos x="11" y="4"/>
              </a:cxn>
              <a:cxn ang="0">
                <a:pos x="11" y="0"/>
              </a:cxn>
              <a:cxn ang="0">
                <a:pos x="6" y="0"/>
              </a:cxn>
              <a:cxn ang="0">
                <a:pos x="4" y="1"/>
              </a:cxn>
              <a:cxn ang="0">
                <a:pos x="6" y="5"/>
              </a:cxn>
              <a:cxn ang="0">
                <a:pos x="3" y="5"/>
              </a:cxn>
              <a:cxn ang="0">
                <a:pos x="1" y="8"/>
              </a:cxn>
              <a:cxn ang="0">
                <a:pos x="0" y="10"/>
              </a:cxn>
              <a:cxn ang="0">
                <a:pos x="1" y="11"/>
              </a:cxn>
              <a:cxn ang="0">
                <a:pos x="7" y="12"/>
              </a:cxn>
              <a:cxn ang="0">
                <a:pos x="10" y="11"/>
              </a:cxn>
              <a:cxn ang="0">
                <a:pos x="11" y="8"/>
              </a:cxn>
              <a:cxn ang="0">
                <a:pos x="15" y="5"/>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709CCA"/>
          </a:solidFill>
          <a:ln w="9525">
            <a:solidFill>
              <a:schemeClr val="bg1"/>
            </a:solidFill>
            <a:round/>
            <a:headEnd/>
            <a:tailEnd/>
          </a:ln>
        </p:spPr>
        <p:txBody>
          <a:bodyPr/>
          <a:lstStyle/>
          <a:p>
            <a:endParaRPr lang="en-GB"/>
          </a:p>
        </p:txBody>
      </p:sp>
      <p:sp>
        <p:nvSpPr>
          <p:cNvPr id="579" name="Freeform 424"/>
          <p:cNvSpPr>
            <a:spLocks/>
          </p:cNvSpPr>
          <p:nvPr/>
        </p:nvSpPr>
        <p:spPr bwMode="auto">
          <a:xfrm>
            <a:off x="1919283" y="3479497"/>
            <a:ext cx="696057" cy="493713"/>
          </a:xfrm>
          <a:custGeom>
            <a:avLst/>
            <a:gdLst/>
            <a:ahLst/>
            <a:cxnLst>
              <a:cxn ang="0">
                <a:pos x="486" y="348"/>
              </a:cxn>
              <a:cxn ang="0">
                <a:pos x="504" y="348"/>
              </a:cxn>
              <a:cxn ang="0">
                <a:pos x="492" y="324"/>
              </a:cxn>
              <a:cxn ang="0">
                <a:pos x="504" y="318"/>
              </a:cxn>
              <a:cxn ang="0">
                <a:pos x="534" y="318"/>
              </a:cxn>
              <a:cxn ang="0">
                <a:pos x="528" y="312"/>
              </a:cxn>
              <a:cxn ang="0">
                <a:pos x="546" y="300"/>
              </a:cxn>
              <a:cxn ang="0">
                <a:pos x="564" y="288"/>
              </a:cxn>
              <a:cxn ang="0">
                <a:pos x="576" y="240"/>
              </a:cxn>
              <a:cxn ang="0">
                <a:pos x="504" y="252"/>
              </a:cxn>
              <a:cxn ang="0">
                <a:pos x="474" y="294"/>
              </a:cxn>
              <a:cxn ang="0">
                <a:pos x="426" y="300"/>
              </a:cxn>
              <a:cxn ang="0">
                <a:pos x="378" y="240"/>
              </a:cxn>
              <a:cxn ang="0">
                <a:pos x="372" y="162"/>
              </a:cxn>
              <a:cxn ang="0">
                <a:pos x="384" y="144"/>
              </a:cxn>
              <a:cxn ang="0">
                <a:pos x="354" y="138"/>
              </a:cxn>
              <a:cxn ang="0">
                <a:pos x="330" y="114"/>
              </a:cxn>
              <a:cxn ang="0">
                <a:pos x="312" y="84"/>
              </a:cxn>
              <a:cxn ang="0">
                <a:pos x="288" y="66"/>
              </a:cxn>
              <a:cxn ang="0">
                <a:pos x="252" y="78"/>
              </a:cxn>
              <a:cxn ang="0">
                <a:pos x="204" y="24"/>
              </a:cxn>
              <a:cxn ang="0">
                <a:pos x="174" y="18"/>
              </a:cxn>
              <a:cxn ang="0">
                <a:pos x="156" y="30"/>
              </a:cxn>
              <a:cxn ang="0">
                <a:pos x="108" y="30"/>
              </a:cxn>
              <a:cxn ang="0">
                <a:pos x="48" y="0"/>
              </a:cxn>
              <a:cxn ang="0">
                <a:pos x="0" y="6"/>
              </a:cxn>
              <a:cxn ang="0">
                <a:pos x="36" y="72"/>
              </a:cxn>
              <a:cxn ang="0">
                <a:pos x="60" y="108"/>
              </a:cxn>
              <a:cxn ang="0">
                <a:pos x="54" y="120"/>
              </a:cxn>
              <a:cxn ang="0">
                <a:pos x="96" y="150"/>
              </a:cxn>
              <a:cxn ang="0">
                <a:pos x="102" y="180"/>
              </a:cxn>
              <a:cxn ang="0">
                <a:pos x="120" y="192"/>
              </a:cxn>
              <a:cxn ang="0">
                <a:pos x="144" y="216"/>
              </a:cxn>
              <a:cxn ang="0">
                <a:pos x="150" y="198"/>
              </a:cxn>
              <a:cxn ang="0">
                <a:pos x="126" y="180"/>
              </a:cxn>
              <a:cxn ang="0">
                <a:pos x="102" y="126"/>
              </a:cxn>
              <a:cxn ang="0">
                <a:pos x="60" y="66"/>
              </a:cxn>
              <a:cxn ang="0">
                <a:pos x="48" y="30"/>
              </a:cxn>
              <a:cxn ang="0">
                <a:pos x="78" y="42"/>
              </a:cxn>
              <a:cxn ang="0">
                <a:pos x="108" y="102"/>
              </a:cxn>
              <a:cxn ang="0">
                <a:pos x="120" y="120"/>
              </a:cxn>
              <a:cxn ang="0">
                <a:pos x="150" y="138"/>
              </a:cxn>
              <a:cxn ang="0">
                <a:pos x="150" y="156"/>
              </a:cxn>
              <a:cxn ang="0">
                <a:pos x="174" y="168"/>
              </a:cxn>
              <a:cxn ang="0">
                <a:pos x="186" y="186"/>
              </a:cxn>
              <a:cxn ang="0">
                <a:pos x="216" y="216"/>
              </a:cxn>
              <a:cxn ang="0">
                <a:pos x="222" y="258"/>
              </a:cxn>
              <a:cxn ang="0">
                <a:pos x="222" y="276"/>
              </a:cxn>
              <a:cxn ang="0">
                <a:pos x="300" y="324"/>
              </a:cxn>
              <a:cxn ang="0">
                <a:pos x="336" y="342"/>
              </a:cxn>
              <a:cxn ang="0">
                <a:pos x="402" y="360"/>
              </a:cxn>
              <a:cxn ang="0">
                <a:pos x="420" y="354"/>
              </a:cxn>
              <a:cxn ang="0">
                <a:pos x="438" y="354"/>
              </a:cxn>
              <a:cxn ang="0">
                <a:pos x="468" y="379"/>
              </a:cxn>
              <a:cxn ang="0">
                <a:pos x="474" y="366"/>
              </a:cxn>
              <a:cxn ang="0">
                <a:pos x="486" y="348"/>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80" name="Freeform 425"/>
          <p:cNvSpPr>
            <a:spLocks/>
          </p:cNvSpPr>
          <p:nvPr/>
        </p:nvSpPr>
        <p:spPr bwMode="auto">
          <a:xfrm rot="-852288">
            <a:off x="3057886" y="1501471"/>
            <a:ext cx="750277" cy="896938"/>
          </a:xfrm>
          <a:custGeom>
            <a:avLst/>
            <a:gdLst/>
            <a:ahLst/>
            <a:cxnLst>
              <a:cxn ang="0">
                <a:pos x="764" y="46"/>
              </a:cxn>
              <a:cxn ang="0">
                <a:pos x="700" y="13"/>
              </a:cxn>
              <a:cxn ang="0">
                <a:pos x="651" y="2"/>
              </a:cxn>
              <a:cxn ang="0">
                <a:pos x="496" y="52"/>
              </a:cxn>
              <a:cxn ang="0">
                <a:pos x="452" y="110"/>
              </a:cxn>
              <a:cxn ang="0">
                <a:pos x="334" y="112"/>
              </a:cxn>
              <a:cxn ang="0">
                <a:pos x="241" y="182"/>
              </a:cxn>
              <a:cxn ang="0">
                <a:pos x="160" y="289"/>
              </a:cxn>
              <a:cxn ang="0">
                <a:pos x="44" y="319"/>
              </a:cxn>
              <a:cxn ang="0">
                <a:pos x="17" y="402"/>
              </a:cxn>
              <a:cxn ang="0">
                <a:pos x="2" y="482"/>
              </a:cxn>
              <a:cxn ang="0">
                <a:pos x="59" y="568"/>
              </a:cxn>
              <a:cxn ang="0">
                <a:pos x="169" y="621"/>
              </a:cxn>
              <a:cxn ang="0">
                <a:pos x="203" y="785"/>
              </a:cxn>
              <a:cxn ang="0">
                <a:pos x="181" y="986"/>
              </a:cxn>
              <a:cxn ang="0">
                <a:pos x="218" y="1042"/>
              </a:cxn>
              <a:cxn ang="0">
                <a:pos x="183" y="1075"/>
              </a:cxn>
              <a:cxn ang="0">
                <a:pos x="206" y="1111"/>
              </a:cxn>
              <a:cxn ang="0">
                <a:pos x="154" y="1135"/>
              </a:cxn>
              <a:cxn ang="0">
                <a:pos x="219" y="1201"/>
              </a:cxn>
              <a:cxn ang="0">
                <a:pos x="258" y="1158"/>
              </a:cxn>
              <a:cxn ang="0">
                <a:pos x="252" y="1261"/>
              </a:cxn>
              <a:cxn ang="0">
                <a:pos x="184" y="1302"/>
              </a:cxn>
              <a:cxn ang="0">
                <a:pos x="142" y="1483"/>
              </a:cxn>
              <a:cxn ang="0">
                <a:pos x="180" y="1606"/>
              </a:cxn>
              <a:cxn ang="0">
                <a:pos x="200" y="1754"/>
              </a:cxn>
              <a:cxn ang="0">
                <a:pos x="270" y="1897"/>
              </a:cxn>
              <a:cxn ang="0">
                <a:pos x="370" y="1959"/>
              </a:cxn>
              <a:cxn ang="0">
                <a:pos x="401" y="2022"/>
              </a:cxn>
              <a:cxn ang="0">
                <a:pos x="460" y="2047"/>
              </a:cxn>
              <a:cxn ang="0">
                <a:pos x="512" y="1998"/>
              </a:cxn>
              <a:cxn ang="0">
                <a:pos x="539" y="1891"/>
              </a:cxn>
              <a:cxn ang="0">
                <a:pos x="570" y="1779"/>
              </a:cxn>
              <a:cxn ang="0">
                <a:pos x="622" y="1629"/>
              </a:cxn>
              <a:cxn ang="0">
                <a:pos x="718" y="1524"/>
              </a:cxn>
              <a:cxn ang="0">
                <a:pos x="831" y="1436"/>
              </a:cxn>
              <a:cxn ang="0">
                <a:pos x="893" y="1316"/>
              </a:cxn>
              <a:cxn ang="0">
                <a:pos x="974" y="1265"/>
              </a:cxn>
              <a:cxn ang="0">
                <a:pos x="1092" y="1158"/>
              </a:cxn>
              <a:cxn ang="0">
                <a:pos x="1088" y="1080"/>
              </a:cxn>
              <a:cxn ang="0">
                <a:pos x="983" y="1102"/>
              </a:cxn>
              <a:cxn ang="0">
                <a:pos x="958" y="1038"/>
              </a:cxn>
              <a:cxn ang="0">
                <a:pos x="1058" y="1028"/>
              </a:cxn>
              <a:cxn ang="0">
                <a:pos x="1123" y="1019"/>
              </a:cxn>
              <a:cxn ang="0">
                <a:pos x="1085" y="937"/>
              </a:cxn>
              <a:cxn ang="0">
                <a:pos x="1003" y="908"/>
              </a:cxn>
              <a:cxn ang="0">
                <a:pos x="1042" y="896"/>
              </a:cxn>
              <a:cxn ang="0">
                <a:pos x="1021" y="838"/>
              </a:cxn>
              <a:cxn ang="0">
                <a:pos x="1043" y="801"/>
              </a:cxn>
              <a:cxn ang="0">
                <a:pos x="1062" y="725"/>
              </a:cxn>
              <a:cxn ang="0">
                <a:pos x="1064" y="663"/>
              </a:cxn>
              <a:cxn ang="0">
                <a:pos x="1052" y="610"/>
              </a:cxn>
              <a:cxn ang="0">
                <a:pos x="974" y="535"/>
              </a:cxn>
              <a:cxn ang="0">
                <a:pos x="1006" y="468"/>
              </a:cxn>
              <a:cxn ang="0">
                <a:pos x="958" y="436"/>
              </a:cxn>
              <a:cxn ang="0">
                <a:pos x="912" y="328"/>
              </a:cxn>
              <a:cxn ang="0">
                <a:pos x="924" y="146"/>
              </a:cxn>
              <a:cxn ang="0">
                <a:pos x="917" y="60"/>
              </a:cxn>
              <a:cxn ang="0">
                <a:pos x="863" y="84"/>
              </a:cxn>
              <a:cxn ang="0">
                <a:pos x="821" y="143"/>
              </a:cxn>
              <a:cxn ang="0">
                <a:pos x="795" y="110"/>
              </a:cxn>
              <a:cxn ang="0">
                <a:pos x="750" y="151"/>
              </a:cxn>
              <a:cxn ang="0">
                <a:pos x="718" y="10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709CCA"/>
          </a:solidFill>
          <a:ln w="9525">
            <a:solidFill>
              <a:schemeClr val="bg1"/>
            </a:solidFill>
            <a:round/>
            <a:headEnd/>
            <a:tailEnd/>
          </a:ln>
        </p:spPr>
        <p:txBody>
          <a:bodyPr/>
          <a:lstStyle/>
          <a:p>
            <a:endParaRPr lang="en-GB"/>
          </a:p>
        </p:txBody>
      </p:sp>
      <p:sp>
        <p:nvSpPr>
          <p:cNvPr id="581" name="Freeform 426"/>
          <p:cNvSpPr>
            <a:spLocks/>
          </p:cNvSpPr>
          <p:nvPr/>
        </p:nvSpPr>
        <p:spPr bwMode="auto">
          <a:xfrm>
            <a:off x="2165468" y="1742771"/>
            <a:ext cx="38100" cy="36513"/>
          </a:xfrm>
          <a:custGeom>
            <a:avLst/>
            <a:gdLst/>
            <a:ahLst/>
            <a:cxnLst>
              <a:cxn ang="0">
                <a:pos x="39" y="19"/>
              </a:cxn>
              <a:cxn ang="0">
                <a:pos x="38" y="21"/>
              </a:cxn>
              <a:cxn ang="0">
                <a:pos x="35" y="25"/>
              </a:cxn>
              <a:cxn ang="0">
                <a:pos x="31" y="29"/>
              </a:cxn>
              <a:cxn ang="0">
                <a:pos x="27" y="33"/>
              </a:cxn>
              <a:cxn ang="0">
                <a:pos x="23" y="35"/>
              </a:cxn>
              <a:cxn ang="0">
                <a:pos x="18" y="36"/>
              </a:cxn>
              <a:cxn ang="0">
                <a:pos x="13" y="36"/>
              </a:cxn>
              <a:cxn ang="0">
                <a:pos x="12" y="36"/>
              </a:cxn>
              <a:cxn ang="0">
                <a:pos x="11" y="35"/>
              </a:cxn>
              <a:cxn ang="0">
                <a:pos x="10" y="33"/>
              </a:cxn>
              <a:cxn ang="0">
                <a:pos x="8" y="31"/>
              </a:cxn>
              <a:cxn ang="0">
                <a:pos x="4" y="27"/>
              </a:cxn>
              <a:cxn ang="0">
                <a:pos x="1" y="24"/>
              </a:cxn>
              <a:cxn ang="0">
                <a:pos x="0" y="19"/>
              </a:cxn>
              <a:cxn ang="0">
                <a:pos x="1" y="16"/>
              </a:cxn>
              <a:cxn ang="0">
                <a:pos x="7" y="11"/>
              </a:cxn>
              <a:cxn ang="0">
                <a:pos x="12" y="6"/>
              </a:cxn>
              <a:cxn ang="0">
                <a:pos x="16" y="2"/>
              </a:cxn>
              <a:cxn ang="0">
                <a:pos x="19" y="0"/>
              </a:cxn>
              <a:cxn ang="0">
                <a:pos x="24" y="1"/>
              </a:cxn>
              <a:cxn ang="0">
                <a:pos x="31" y="3"/>
              </a:cxn>
              <a:cxn ang="0">
                <a:pos x="37" y="6"/>
              </a:cxn>
              <a:cxn ang="0">
                <a:pos x="40" y="11"/>
              </a:cxn>
              <a:cxn ang="0">
                <a:pos x="39" y="1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rgbClr val="709CCA"/>
          </a:solidFill>
          <a:ln w="9525">
            <a:solidFill>
              <a:schemeClr val="bg1"/>
            </a:solidFill>
            <a:round/>
            <a:headEnd/>
            <a:tailEnd/>
          </a:ln>
        </p:spPr>
        <p:txBody>
          <a:bodyPr/>
          <a:lstStyle/>
          <a:p>
            <a:endParaRPr lang="en-GB"/>
          </a:p>
        </p:txBody>
      </p:sp>
      <p:sp>
        <p:nvSpPr>
          <p:cNvPr id="582" name="Freeform 427"/>
          <p:cNvSpPr>
            <a:spLocks/>
          </p:cNvSpPr>
          <p:nvPr/>
        </p:nvSpPr>
        <p:spPr bwMode="auto">
          <a:xfrm>
            <a:off x="2490783" y="2038046"/>
            <a:ext cx="0" cy="4763"/>
          </a:xfrm>
          <a:custGeom>
            <a:avLst/>
            <a:gdLst/>
            <a:ahLst/>
            <a:cxnLst>
              <a:cxn ang="0">
                <a:pos x="1" y="2"/>
              </a:cxn>
              <a:cxn ang="0">
                <a:pos x="1" y="1"/>
              </a:cxn>
              <a:cxn ang="0">
                <a:pos x="1" y="1"/>
              </a:cxn>
              <a:cxn ang="0">
                <a:pos x="0" y="0"/>
              </a:cxn>
              <a:cxn ang="0">
                <a:pos x="0" y="0"/>
              </a:cxn>
              <a:cxn ang="0">
                <a:pos x="1" y="2"/>
              </a:cxn>
              <a:cxn ang="0">
                <a:pos x="1" y="4"/>
              </a:cxn>
              <a:cxn ang="0">
                <a:pos x="1" y="4"/>
              </a:cxn>
              <a:cxn ang="0">
                <a:pos x="1" y="2"/>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rgbClr val="709CCA"/>
          </a:solidFill>
          <a:ln w="9525">
            <a:solidFill>
              <a:schemeClr val="bg1"/>
            </a:solidFill>
            <a:round/>
            <a:headEnd/>
            <a:tailEnd/>
          </a:ln>
        </p:spPr>
        <p:txBody>
          <a:bodyPr/>
          <a:lstStyle/>
          <a:p>
            <a:endParaRPr lang="en-GB"/>
          </a:p>
        </p:txBody>
      </p:sp>
      <p:sp>
        <p:nvSpPr>
          <p:cNvPr id="583" name="Freeform 428"/>
          <p:cNvSpPr>
            <a:spLocks/>
          </p:cNvSpPr>
          <p:nvPr/>
        </p:nvSpPr>
        <p:spPr bwMode="auto">
          <a:xfrm>
            <a:off x="2820494" y="2071384"/>
            <a:ext cx="2931" cy="6350"/>
          </a:xfrm>
          <a:custGeom>
            <a:avLst/>
            <a:gdLst/>
            <a:ahLst/>
            <a:cxnLst>
              <a:cxn ang="0">
                <a:pos x="5" y="8"/>
              </a:cxn>
              <a:cxn ang="0">
                <a:pos x="5" y="6"/>
              </a:cxn>
              <a:cxn ang="0">
                <a:pos x="5" y="5"/>
              </a:cxn>
              <a:cxn ang="0">
                <a:pos x="5" y="2"/>
              </a:cxn>
              <a:cxn ang="0">
                <a:pos x="3" y="0"/>
              </a:cxn>
              <a:cxn ang="0">
                <a:pos x="0" y="0"/>
              </a:cxn>
              <a:cxn ang="0">
                <a:pos x="0" y="1"/>
              </a:cxn>
              <a:cxn ang="0">
                <a:pos x="2" y="5"/>
              </a:cxn>
              <a:cxn ang="0">
                <a:pos x="5" y="8"/>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rgbClr val="709CCA"/>
          </a:solidFill>
          <a:ln w="9525">
            <a:solidFill>
              <a:schemeClr val="bg1"/>
            </a:solidFill>
            <a:round/>
            <a:headEnd/>
            <a:tailEnd/>
          </a:ln>
        </p:spPr>
        <p:txBody>
          <a:bodyPr/>
          <a:lstStyle/>
          <a:p>
            <a:endParaRPr lang="en-GB"/>
          </a:p>
        </p:txBody>
      </p:sp>
      <p:sp>
        <p:nvSpPr>
          <p:cNvPr id="584" name="Freeform 429"/>
          <p:cNvSpPr>
            <a:spLocks/>
          </p:cNvSpPr>
          <p:nvPr/>
        </p:nvSpPr>
        <p:spPr bwMode="auto">
          <a:xfrm>
            <a:off x="2496645" y="1653871"/>
            <a:ext cx="13188" cy="14288"/>
          </a:xfrm>
          <a:custGeom>
            <a:avLst/>
            <a:gdLst/>
            <a:ahLst/>
            <a:cxnLst>
              <a:cxn ang="0">
                <a:pos x="2" y="7"/>
              </a:cxn>
              <a:cxn ang="0">
                <a:pos x="9" y="13"/>
              </a:cxn>
              <a:cxn ang="0">
                <a:pos x="14" y="15"/>
              </a:cxn>
              <a:cxn ang="0">
                <a:pos x="14" y="14"/>
              </a:cxn>
              <a:cxn ang="0">
                <a:pos x="10" y="7"/>
              </a:cxn>
              <a:cxn ang="0">
                <a:pos x="9" y="5"/>
              </a:cxn>
              <a:cxn ang="0">
                <a:pos x="9" y="3"/>
              </a:cxn>
              <a:cxn ang="0">
                <a:pos x="8" y="1"/>
              </a:cxn>
              <a:cxn ang="0">
                <a:pos x="7" y="0"/>
              </a:cxn>
              <a:cxn ang="0">
                <a:pos x="6" y="1"/>
              </a:cxn>
              <a:cxn ang="0">
                <a:pos x="3" y="2"/>
              </a:cxn>
              <a:cxn ang="0">
                <a:pos x="2" y="3"/>
              </a:cxn>
              <a:cxn ang="0">
                <a:pos x="0" y="5"/>
              </a:cxn>
              <a:cxn ang="0">
                <a:pos x="1" y="6"/>
              </a:cxn>
              <a:cxn ang="0">
                <a:pos x="1" y="6"/>
              </a:cxn>
              <a:cxn ang="0">
                <a:pos x="1" y="6"/>
              </a:cxn>
              <a:cxn ang="0">
                <a:pos x="2" y="7"/>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rgbClr val="709CCA"/>
          </a:solidFill>
          <a:ln w="9525">
            <a:solidFill>
              <a:schemeClr val="bg1"/>
            </a:solidFill>
            <a:round/>
            <a:headEnd/>
            <a:tailEnd/>
          </a:ln>
        </p:spPr>
        <p:txBody>
          <a:bodyPr/>
          <a:lstStyle/>
          <a:p>
            <a:endParaRPr lang="en-GB"/>
          </a:p>
        </p:txBody>
      </p:sp>
      <p:sp>
        <p:nvSpPr>
          <p:cNvPr id="585" name="Freeform 430"/>
          <p:cNvSpPr>
            <a:spLocks/>
          </p:cNvSpPr>
          <p:nvPr/>
        </p:nvSpPr>
        <p:spPr bwMode="auto">
          <a:xfrm>
            <a:off x="2669559" y="2122184"/>
            <a:ext cx="133350" cy="120650"/>
          </a:xfrm>
          <a:custGeom>
            <a:avLst/>
            <a:gdLst/>
            <a:ahLst/>
            <a:cxnLst>
              <a:cxn ang="0">
                <a:pos x="124" y="60"/>
              </a:cxn>
              <a:cxn ang="0">
                <a:pos x="135" y="67"/>
              </a:cxn>
              <a:cxn ang="0">
                <a:pos x="129" y="76"/>
              </a:cxn>
              <a:cxn ang="0">
                <a:pos x="124" y="81"/>
              </a:cxn>
              <a:cxn ang="0">
                <a:pos x="118" y="83"/>
              </a:cxn>
              <a:cxn ang="0">
                <a:pos x="114" y="82"/>
              </a:cxn>
              <a:cxn ang="0">
                <a:pos x="101" y="77"/>
              </a:cxn>
              <a:cxn ang="0">
                <a:pos x="91" y="74"/>
              </a:cxn>
              <a:cxn ang="0">
                <a:pos x="82" y="68"/>
              </a:cxn>
              <a:cxn ang="0">
                <a:pos x="72" y="66"/>
              </a:cxn>
              <a:cxn ang="0">
                <a:pos x="71" y="78"/>
              </a:cxn>
              <a:cxn ang="0">
                <a:pos x="72" y="92"/>
              </a:cxn>
              <a:cxn ang="0">
                <a:pos x="61" y="99"/>
              </a:cxn>
              <a:cxn ang="0">
                <a:pos x="57" y="107"/>
              </a:cxn>
              <a:cxn ang="0">
                <a:pos x="53" y="114"/>
              </a:cxn>
              <a:cxn ang="0">
                <a:pos x="44" y="119"/>
              </a:cxn>
              <a:cxn ang="0">
                <a:pos x="39" y="111"/>
              </a:cxn>
              <a:cxn ang="0">
                <a:pos x="34" y="100"/>
              </a:cxn>
              <a:cxn ang="0">
                <a:pos x="23" y="99"/>
              </a:cxn>
              <a:cxn ang="0">
                <a:pos x="17" y="101"/>
              </a:cxn>
              <a:cxn ang="0">
                <a:pos x="3" y="105"/>
              </a:cxn>
              <a:cxn ang="0">
                <a:pos x="1" y="97"/>
              </a:cxn>
              <a:cxn ang="0">
                <a:pos x="9" y="84"/>
              </a:cxn>
              <a:cxn ang="0">
                <a:pos x="16" y="79"/>
              </a:cxn>
              <a:cxn ang="0">
                <a:pos x="14" y="68"/>
              </a:cxn>
              <a:cxn ang="0">
                <a:pos x="11" y="55"/>
              </a:cxn>
              <a:cxn ang="0">
                <a:pos x="12" y="44"/>
              </a:cxn>
              <a:cxn ang="0">
                <a:pos x="8" y="35"/>
              </a:cxn>
              <a:cxn ang="0">
                <a:pos x="8" y="16"/>
              </a:cxn>
              <a:cxn ang="0">
                <a:pos x="9" y="2"/>
              </a:cxn>
              <a:cxn ang="0">
                <a:pos x="18" y="1"/>
              </a:cxn>
              <a:cxn ang="0">
                <a:pos x="27" y="9"/>
              </a:cxn>
              <a:cxn ang="0">
                <a:pos x="32" y="26"/>
              </a:cxn>
              <a:cxn ang="0">
                <a:pos x="37" y="30"/>
              </a:cxn>
              <a:cxn ang="0">
                <a:pos x="44" y="25"/>
              </a:cxn>
              <a:cxn ang="0">
                <a:pos x="54" y="23"/>
              </a:cxn>
              <a:cxn ang="0">
                <a:pos x="70" y="26"/>
              </a:cxn>
              <a:cxn ang="0">
                <a:pos x="85" y="33"/>
              </a:cxn>
              <a:cxn ang="0">
                <a:pos x="93" y="48"/>
              </a:cxn>
              <a:cxn ang="0">
                <a:pos x="100" y="58"/>
              </a:cxn>
              <a:cxn ang="0">
                <a:pos x="122" y="59"/>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709CCA"/>
          </a:solidFill>
          <a:ln w="9525">
            <a:solidFill>
              <a:schemeClr val="bg1"/>
            </a:solidFill>
            <a:round/>
            <a:headEnd/>
            <a:tailEnd/>
          </a:ln>
        </p:spPr>
        <p:txBody>
          <a:bodyPr/>
          <a:lstStyle/>
          <a:p>
            <a:endParaRPr lang="en-GB"/>
          </a:p>
        </p:txBody>
      </p:sp>
      <p:sp>
        <p:nvSpPr>
          <p:cNvPr id="586" name="Freeform 431"/>
          <p:cNvSpPr>
            <a:spLocks/>
          </p:cNvSpPr>
          <p:nvPr/>
        </p:nvSpPr>
        <p:spPr bwMode="auto">
          <a:xfrm>
            <a:off x="2562586" y="1760234"/>
            <a:ext cx="552450" cy="400050"/>
          </a:xfrm>
          <a:custGeom>
            <a:avLst/>
            <a:gdLst/>
            <a:ahLst/>
            <a:cxnLst>
              <a:cxn ang="0">
                <a:pos x="527" y="388"/>
              </a:cxn>
              <a:cxn ang="0">
                <a:pos x="501" y="390"/>
              </a:cxn>
              <a:cxn ang="0">
                <a:pos x="468" y="395"/>
              </a:cxn>
              <a:cxn ang="0">
                <a:pos x="440" y="394"/>
              </a:cxn>
              <a:cxn ang="0">
                <a:pos x="414" y="386"/>
              </a:cxn>
              <a:cxn ang="0">
                <a:pos x="376" y="366"/>
              </a:cxn>
              <a:cxn ang="0">
                <a:pos x="354" y="352"/>
              </a:cxn>
              <a:cxn ang="0">
                <a:pos x="309" y="365"/>
              </a:cxn>
              <a:cxn ang="0">
                <a:pos x="271" y="373"/>
              </a:cxn>
              <a:cxn ang="0">
                <a:pos x="260" y="350"/>
              </a:cxn>
              <a:cxn ang="0">
                <a:pos x="293" y="337"/>
              </a:cxn>
              <a:cxn ang="0">
                <a:pos x="330" y="307"/>
              </a:cxn>
              <a:cxn ang="0">
                <a:pos x="320" y="258"/>
              </a:cxn>
              <a:cxn ang="0">
                <a:pos x="289" y="193"/>
              </a:cxn>
              <a:cxn ang="0">
                <a:pos x="244" y="169"/>
              </a:cxn>
              <a:cxn ang="0">
                <a:pos x="202" y="145"/>
              </a:cxn>
              <a:cxn ang="0">
                <a:pos x="185" y="146"/>
              </a:cxn>
              <a:cxn ang="0">
                <a:pos x="154" y="156"/>
              </a:cxn>
              <a:cxn ang="0">
                <a:pos x="124" y="166"/>
              </a:cxn>
              <a:cxn ang="0">
                <a:pos x="95" y="170"/>
              </a:cxn>
              <a:cxn ang="0">
                <a:pos x="51" y="166"/>
              </a:cxn>
              <a:cxn ang="0">
                <a:pos x="18" y="153"/>
              </a:cxn>
              <a:cxn ang="0">
                <a:pos x="23" y="138"/>
              </a:cxn>
              <a:cxn ang="0">
                <a:pos x="42" y="130"/>
              </a:cxn>
              <a:cxn ang="0">
                <a:pos x="4" y="118"/>
              </a:cxn>
              <a:cxn ang="0">
                <a:pos x="0" y="76"/>
              </a:cxn>
              <a:cxn ang="0">
                <a:pos x="39" y="3"/>
              </a:cxn>
              <a:cxn ang="0">
                <a:pos x="45" y="70"/>
              </a:cxn>
              <a:cxn ang="0">
                <a:pos x="70" y="107"/>
              </a:cxn>
              <a:cxn ang="0">
                <a:pos x="69" y="3"/>
              </a:cxn>
              <a:cxn ang="0">
                <a:pos x="111" y="26"/>
              </a:cxn>
              <a:cxn ang="0">
                <a:pos x="132" y="52"/>
              </a:cxn>
              <a:cxn ang="0">
                <a:pos x="164" y="23"/>
              </a:cxn>
              <a:cxn ang="0">
                <a:pos x="206" y="44"/>
              </a:cxn>
              <a:cxn ang="0">
                <a:pos x="237" y="49"/>
              </a:cxn>
              <a:cxn ang="0">
                <a:pos x="271" y="59"/>
              </a:cxn>
              <a:cxn ang="0">
                <a:pos x="318" y="63"/>
              </a:cxn>
              <a:cxn ang="0">
                <a:pos x="329" y="72"/>
              </a:cxn>
              <a:cxn ang="0">
                <a:pos x="350" y="87"/>
              </a:cxn>
              <a:cxn ang="0">
                <a:pos x="361" y="102"/>
              </a:cxn>
              <a:cxn ang="0">
                <a:pos x="350" y="118"/>
              </a:cxn>
              <a:cxn ang="0">
                <a:pos x="377" y="133"/>
              </a:cxn>
              <a:cxn ang="0">
                <a:pos x="406" y="144"/>
              </a:cxn>
              <a:cxn ang="0">
                <a:pos x="429" y="143"/>
              </a:cxn>
              <a:cxn ang="0">
                <a:pos x="450" y="152"/>
              </a:cxn>
              <a:cxn ang="0">
                <a:pos x="472" y="152"/>
              </a:cxn>
              <a:cxn ang="0">
                <a:pos x="508" y="169"/>
              </a:cxn>
              <a:cxn ang="0">
                <a:pos x="510" y="191"/>
              </a:cxn>
              <a:cxn ang="0">
                <a:pos x="497" y="212"/>
              </a:cxn>
              <a:cxn ang="0">
                <a:pos x="514" y="239"/>
              </a:cxn>
              <a:cxn ang="0">
                <a:pos x="487" y="242"/>
              </a:cxn>
              <a:cxn ang="0">
                <a:pos x="456" y="226"/>
              </a:cxn>
              <a:cxn ang="0">
                <a:pos x="421" y="230"/>
              </a:cxn>
              <a:cxn ang="0">
                <a:pos x="449" y="262"/>
              </a:cxn>
              <a:cxn ang="0">
                <a:pos x="487" y="275"/>
              </a:cxn>
              <a:cxn ang="0">
                <a:pos x="528" y="294"/>
              </a:cxn>
              <a:cxn ang="0">
                <a:pos x="541" y="332"/>
              </a:cxn>
              <a:cxn ang="0">
                <a:pos x="555" y="357"/>
              </a:cxn>
              <a:cxn ang="0">
                <a:pos x="513" y="348"/>
              </a:cxn>
              <a:cxn ang="0">
                <a:pos x="478" y="340"/>
              </a:cxn>
              <a:cxn ang="0">
                <a:pos x="451" y="340"/>
              </a:cxn>
              <a:cxn ang="0">
                <a:pos x="496" y="358"/>
              </a:cxn>
              <a:cxn ang="0">
                <a:pos x="517" y="367"/>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87" name="Freeform 432"/>
          <p:cNvSpPr>
            <a:spLocks/>
          </p:cNvSpPr>
          <p:nvPr/>
        </p:nvSpPr>
        <p:spPr bwMode="auto">
          <a:xfrm>
            <a:off x="2084871" y="1693559"/>
            <a:ext cx="146538" cy="146050"/>
          </a:xfrm>
          <a:custGeom>
            <a:avLst/>
            <a:gdLst/>
            <a:ahLst/>
            <a:cxnLst>
              <a:cxn ang="0">
                <a:pos x="146" y="67"/>
              </a:cxn>
              <a:cxn ang="0">
                <a:pos x="141" y="44"/>
              </a:cxn>
              <a:cxn ang="0">
                <a:pos x="129" y="33"/>
              </a:cxn>
              <a:cxn ang="0">
                <a:pos x="120" y="35"/>
              </a:cxn>
              <a:cxn ang="0">
                <a:pos x="111" y="26"/>
              </a:cxn>
              <a:cxn ang="0">
                <a:pos x="104" y="14"/>
              </a:cxn>
              <a:cxn ang="0">
                <a:pos x="88" y="10"/>
              </a:cxn>
              <a:cxn ang="0">
                <a:pos x="77" y="7"/>
              </a:cxn>
              <a:cxn ang="0">
                <a:pos x="68" y="1"/>
              </a:cxn>
              <a:cxn ang="0">
                <a:pos x="62" y="0"/>
              </a:cxn>
              <a:cxn ang="0">
                <a:pos x="58" y="8"/>
              </a:cxn>
              <a:cxn ang="0">
                <a:pos x="57" y="20"/>
              </a:cxn>
              <a:cxn ang="0">
                <a:pos x="50" y="31"/>
              </a:cxn>
              <a:cxn ang="0">
                <a:pos x="32" y="50"/>
              </a:cxn>
              <a:cxn ang="0">
                <a:pos x="20" y="62"/>
              </a:cxn>
              <a:cxn ang="0">
                <a:pos x="3" y="82"/>
              </a:cxn>
              <a:cxn ang="0">
                <a:pos x="3" y="91"/>
              </a:cxn>
              <a:cxn ang="0">
                <a:pos x="6" y="94"/>
              </a:cxn>
              <a:cxn ang="0">
                <a:pos x="14" y="123"/>
              </a:cxn>
              <a:cxn ang="0">
                <a:pos x="15" y="144"/>
              </a:cxn>
              <a:cxn ang="0">
                <a:pos x="27" y="143"/>
              </a:cxn>
              <a:cxn ang="0">
                <a:pos x="36" y="137"/>
              </a:cxn>
              <a:cxn ang="0">
                <a:pos x="44" y="143"/>
              </a:cxn>
              <a:cxn ang="0">
                <a:pos x="55" y="145"/>
              </a:cxn>
              <a:cxn ang="0">
                <a:pos x="66" y="124"/>
              </a:cxn>
              <a:cxn ang="0">
                <a:pos x="83" y="116"/>
              </a:cxn>
              <a:cxn ang="0">
                <a:pos x="87" y="104"/>
              </a:cxn>
              <a:cxn ang="0">
                <a:pos x="91" y="96"/>
              </a:cxn>
              <a:cxn ang="0">
                <a:pos x="112" y="90"/>
              </a:cxn>
              <a:cxn ang="0">
                <a:pos x="128" y="86"/>
              </a:cxn>
              <a:cxn ang="0">
                <a:pos x="140" y="82"/>
              </a:cxn>
              <a:cxn ang="0">
                <a:pos x="146" y="75"/>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709CCA"/>
          </a:solidFill>
          <a:ln w="9525">
            <a:solidFill>
              <a:schemeClr val="bg1"/>
            </a:solidFill>
            <a:round/>
            <a:headEnd/>
            <a:tailEnd/>
          </a:ln>
        </p:spPr>
        <p:txBody>
          <a:bodyPr/>
          <a:lstStyle/>
          <a:p>
            <a:endParaRPr lang="en-GB"/>
          </a:p>
        </p:txBody>
      </p:sp>
      <p:sp>
        <p:nvSpPr>
          <p:cNvPr id="588" name="Freeform 433"/>
          <p:cNvSpPr>
            <a:spLocks/>
          </p:cNvSpPr>
          <p:nvPr/>
        </p:nvSpPr>
        <p:spPr bwMode="auto">
          <a:xfrm>
            <a:off x="2240202" y="1639584"/>
            <a:ext cx="133350" cy="93662"/>
          </a:xfrm>
          <a:custGeom>
            <a:avLst/>
            <a:gdLst/>
            <a:ahLst/>
            <a:cxnLst>
              <a:cxn ang="0">
                <a:pos x="104" y="4"/>
              </a:cxn>
              <a:cxn ang="0">
                <a:pos x="103" y="23"/>
              </a:cxn>
              <a:cxn ang="0">
                <a:pos x="101" y="35"/>
              </a:cxn>
              <a:cxn ang="0">
                <a:pos x="102" y="44"/>
              </a:cxn>
              <a:cxn ang="0">
                <a:pos x="111" y="43"/>
              </a:cxn>
              <a:cxn ang="0">
                <a:pos x="115" y="34"/>
              </a:cxn>
              <a:cxn ang="0">
                <a:pos x="128" y="42"/>
              </a:cxn>
              <a:cxn ang="0">
                <a:pos x="133" y="49"/>
              </a:cxn>
              <a:cxn ang="0">
                <a:pos x="132" y="60"/>
              </a:cxn>
              <a:cxn ang="0">
                <a:pos x="131" y="66"/>
              </a:cxn>
              <a:cxn ang="0">
                <a:pos x="123" y="78"/>
              </a:cxn>
              <a:cxn ang="0">
                <a:pos x="116" y="84"/>
              </a:cxn>
              <a:cxn ang="0">
                <a:pos x="96" y="81"/>
              </a:cxn>
              <a:cxn ang="0">
                <a:pos x="83" y="77"/>
              </a:cxn>
              <a:cxn ang="0">
                <a:pos x="76" y="83"/>
              </a:cxn>
              <a:cxn ang="0">
                <a:pos x="68" y="88"/>
              </a:cxn>
              <a:cxn ang="0">
                <a:pos x="54" y="91"/>
              </a:cxn>
              <a:cxn ang="0">
                <a:pos x="45" y="91"/>
              </a:cxn>
              <a:cxn ang="0">
                <a:pos x="32" y="89"/>
              </a:cxn>
              <a:cxn ang="0">
                <a:pos x="18" y="82"/>
              </a:cxn>
              <a:cxn ang="0">
                <a:pos x="25" y="77"/>
              </a:cxn>
              <a:cxn ang="0">
                <a:pos x="38" y="77"/>
              </a:cxn>
              <a:cxn ang="0">
                <a:pos x="48" y="70"/>
              </a:cxn>
              <a:cxn ang="0">
                <a:pos x="48" y="60"/>
              </a:cxn>
              <a:cxn ang="0">
                <a:pos x="35" y="65"/>
              </a:cxn>
              <a:cxn ang="0">
                <a:pos x="27" y="67"/>
              </a:cxn>
              <a:cxn ang="0">
                <a:pos x="14" y="57"/>
              </a:cxn>
              <a:cxn ang="0">
                <a:pos x="4" y="51"/>
              </a:cxn>
              <a:cxn ang="0">
                <a:pos x="0" y="42"/>
              </a:cxn>
              <a:cxn ang="0">
                <a:pos x="2" y="35"/>
              </a:cxn>
              <a:cxn ang="0">
                <a:pos x="12" y="25"/>
              </a:cxn>
              <a:cxn ang="0">
                <a:pos x="15" y="20"/>
              </a:cxn>
              <a:cxn ang="0">
                <a:pos x="23" y="7"/>
              </a:cxn>
              <a:cxn ang="0">
                <a:pos x="28" y="1"/>
              </a:cxn>
              <a:cxn ang="0">
                <a:pos x="41" y="0"/>
              </a:cxn>
              <a:cxn ang="0">
                <a:pos x="46" y="5"/>
              </a:cxn>
              <a:cxn ang="0">
                <a:pos x="46" y="13"/>
              </a:cxn>
              <a:cxn ang="0">
                <a:pos x="55" y="19"/>
              </a:cxn>
              <a:cxn ang="0">
                <a:pos x="56" y="28"/>
              </a:cxn>
              <a:cxn ang="0">
                <a:pos x="65" y="35"/>
              </a:cxn>
              <a:cxn ang="0">
                <a:pos x="68" y="44"/>
              </a:cxn>
              <a:cxn ang="0">
                <a:pos x="70" y="50"/>
              </a:cxn>
              <a:cxn ang="0">
                <a:pos x="80" y="55"/>
              </a:cxn>
              <a:cxn ang="0">
                <a:pos x="90" y="59"/>
              </a:cxn>
              <a:cxn ang="0">
                <a:pos x="91" y="47"/>
              </a:cxn>
              <a:cxn ang="0">
                <a:pos x="91" y="37"/>
              </a:cxn>
              <a:cxn ang="0">
                <a:pos x="88" y="30"/>
              </a:cxn>
              <a:cxn ang="0">
                <a:pos x="85" y="29"/>
              </a:cxn>
              <a:cxn ang="0">
                <a:pos x="84" y="19"/>
              </a:cxn>
              <a:cxn ang="0">
                <a:pos x="85" y="11"/>
              </a:cxn>
              <a:cxn ang="0">
                <a:pos x="94" y="6"/>
              </a:cxn>
              <a:cxn ang="0">
                <a:pos x="103" y="1"/>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709CCA"/>
          </a:solidFill>
          <a:ln w="9525">
            <a:solidFill>
              <a:schemeClr val="bg1"/>
            </a:solidFill>
            <a:round/>
            <a:headEnd/>
            <a:tailEnd/>
          </a:ln>
        </p:spPr>
        <p:txBody>
          <a:bodyPr/>
          <a:lstStyle/>
          <a:p>
            <a:endParaRPr lang="en-GB"/>
          </a:p>
        </p:txBody>
      </p:sp>
      <p:sp>
        <p:nvSpPr>
          <p:cNvPr id="589" name="Freeform 434"/>
          <p:cNvSpPr>
            <a:spLocks/>
          </p:cNvSpPr>
          <p:nvPr/>
        </p:nvSpPr>
        <p:spPr bwMode="auto">
          <a:xfrm>
            <a:off x="2184517" y="1590372"/>
            <a:ext cx="101112" cy="61913"/>
          </a:xfrm>
          <a:custGeom>
            <a:avLst/>
            <a:gdLst/>
            <a:ahLst/>
            <a:cxnLst>
              <a:cxn ang="0">
                <a:pos x="76" y="40"/>
              </a:cxn>
              <a:cxn ang="0">
                <a:pos x="75" y="41"/>
              </a:cxn>
              <a:cxn ang="0">
                <a:pos x="72" y="45"/>
              </a:cxn>
              <a:cxn ang="0">
                <a:pos x="68" y="46"/>
              </a:cxn>
              <a:cxn ang="0">
                <a:pos x="66" y="42"/>
              </a:cxn>
              <a:cxn ang="0">
                <a:pos x="64" y="35"/>
              </a:cxn>
              <a:cxn ang="0">
                <a:pos x="61" y="30"/>
              </a:cxn>
              <a:cxn ang="0">
                <a:pos x="58" y="27"/>
              </a:cxn>
              <a:cxn ang="0">
                <a:pos x="56" y="31"/>
              </a:cxn>
              <a:cxn ang="0">
                <a:pos x="55" y="38"/>
              </a:cxn>
              <a:cxn ang="0">
                <a:pos x="55" y="44"/>
              </a:cxn>
              <a:cxn ang="0">
                <a:pos x="53" y="47"/>
              </a:cxn>
              <a:cxn ang="0">
                <a:pos x="48" y="47"/>
              </a:cxn>
              <a:cxn ang="0">
                <a:pos x="42" y="47"/>
              </a:cxn>
              <a:cxn ang="0">
                <a:pos x="38" y="52"/>
              </a:cxn>
              <a:cxn ang="0">
                <a:pos x="38" y="57"/>
              </a:cxn>
              <a:cxn ang="0">
                <a:pos x="38" y="60"/>
              </a:cxn>
              <a:cxn ang="0">
                <a:pos x="37" y="57"/>
              </a:cxn>
              <a:cxn ang="0">
                <a:pos x="33" y="54"/>
              </a:cxn>
              <a:cxn ang="0">
                <a:pos x="27" y="50"/>
              </a:cxn>
              <a:cxn ang="0">
                <a:pos x="22" y="48"/>
              </a:cxn>
              <a:cxn ang="0">
                <a:pos x="15" y="48"/>
              </a:cxn>
              <a:cxn ang="0">
                <a:pos x="6" y="48"/>
              </a:cxn>
              <a:cxn ang="0">
                <a:pos x="0" y="46"/>
              </a:cxn>
              <a:cxn ang="0">
                <a:pos x="4" y="40"/>
              </a:cxn>
              <a:cxn ang="0">
                <a:pos x="11" y="34"/>
              </a:cxn>
              <a:cxn ang="0">
                <a:pos x="17" y="30"/>
              </a:cxn>
              <a:cxn ang="0">
                <a:pos x="23" y="25"/>
              </a:cxn>
              <a:cxn ang="0">
                <a:pos x="35" y="19"/>
              </a:cxn>
              <a:cxn ang="0">
                <a:pos x="46" y="12"/>
              </a:cxn>
              <a:cxn ang="0">
                <a:pos x="55" y="7"/>
              </a:cxn>
              <a:cxn ang="0">
                <a:pos x="60" y="2"/>
              </a:cxn>
              <a:cxn ang="0">
                <a:pos x="68" y="0"/>
              </a:cxn>
              <a:cxn ang="0">
                <a:pos x="76" y="0"/>
              </a:cxn>
              <a:cxn ang="0">
                <a:pos x="80" y="0"/>
              </a:cxn>
              <a:cxn ang="0">
                <a:pos x="83" y="0"/>
              </a:cxn>
              <a:cxn ang="0">
                <a:pos x="87" y="0"/>
              </a:cxn>
              <a:cxn ang="0">
                <a:pos x="93" y="0"/>
              </a:cxn>
              <a:cxn ang="0">
                <a:pos x="98" y="2"/>
              </a:cxn>
              <a:cxn ang="0">
                <a:pos x="102" y="6"/>
              </a:cxn>
              <a:cxn ang="0">
                <a:pos x="99" y="10"/>
              </a:cxn>
              <a:cxn ang="0">
                <a:pos x="95" y="15"/>
              </a:cxn>
              <a:cxn ang="0">
                <a:pos x="93" y="17"/>
              </a:cxn>
              <a:cxn ang="0">
                <a:pos x="93" y="19"/>
              </a:cxn>
              <a:cxn ang="0">
                <a:pos x="91" y="24"/>
              </a:cxn>
              <a:cxn ang="0">
                <a:pos x="89" y="31"/>
              </a:cxn>
              <a:cxn ang="0">
                <a:pos x="86" y="35"/>
              </a:cxn>
              <a:cxn ang="0">
                <a:pos x="81" y="39"/>
              </a:cxn>
              <a:cxn ang="0">
                <a:pos x="76" y="40"/>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709CCA"/>
          </a:solidFill>
          <a:ln w="9525">
            <a:solidFill>
              <a:schemeClr val="bg1"/>
            </a:solidFill>
            <a:round/>
            <a:headEnd/>
            <a:tailEnd/>
          </a:ln>
        </p:spPr>
        <p:txBody>
          <a:bodyPr/>
          <a:lstStyle/>
          <a:p>
            <a:endParaRPr lang="en-GB"/>
          </a:p>
        </p:txBody>
      </p:sp>
      <p:sp>
        <p:nvSpPr>
          <p:cNvPr id="590" name="Freeform 435"/>
          <p:cNvSpPr>
            <a:spLocks/>
          </p:cNvSpPr>
          <p:nvPr/>
        </p:nvSpPr>
        <p:spPr bwMode="auto">
          <a:xfrm>
            <a:off x="2383810" y="1652284"/>
            <a:ext cx="84992" cy="80962"/>
          </a:xfrm>
          <a:custGeom>
            <a:avLst/>
            <a:gdLst/>
            <a:ahLst/>
            <a:cxnLst>
              <a:cxn ang="0">
                <a:pos x="17" y="12"/>
              </a:cxn>
              <a:cxn ang="0">
                <a:pos x="3" y="0"/>
              </a:cxn>
              <a:cxn ang="0">
                <a:pos x="1" y="9"/>
              </a:cxn>
              <a:cxn ang="0">
                <a:pos x="3" y="22"/>
              </a:cxn>
              <a:cxn ang="0">
                <a:pos x="5" y="33"/>
              </a:cxn>
              <a:cxn ang="0">
                <a:pos x="11" y="41"/>
              </a:cxn>
              <a:cxn ang="0">
                <a:pos x="18" y="42"/>
              </a:cxn>
              <a:cxn ang="0">
                <a:pos x="24" y="43"/>
              </a:cxn>
              <a:cxn ang="0">
                <a:pos x="20" y="52"/>
              </a:cxn>
              <a:cxn ang="0">
                <a:pos x="24" y="54"/>
              </a:cxn>
              <a:cxn ang="0">
                <a:pos x="38" y="53"/>
              </a:cxn>
              <a:cxn ang="0">
                <a:pos x="42" y="54"/>
              </a:cxn>
              <a:cxn ang="0">
                <a:pos x="40" y="65"/>
              </a:cxn>
              <a:cxn ang="0">
                <a:pos x="38" y="79"/>
              </a:cxn>
              <a:cxn ang="0">
                <a:pos x="54" y="77"/>
              </a:cxn>
              <a:cxn ang="0">
                <a:pos x="72" y="66"/>
              </a:cxn>
              <a:cxn ang="0">
                <a:pos x="75" y="62"/>
              </a:cxn>
              <a:cxn ang="0">
                <a:pos x="72" y="54"/>
              </a:cxn>
              <a:cxn ang="0">
                <a:pos x="79" y="56"/>
              </a:cxn>
              <a:cxn ang="0">
                <a:pos x="86" y="57"/>
              </a:cxn>
              <a:cxn ang="0">
                <a:pos x="77" y="42"/>
              </a:cxn>
              <a:cxn ang="0">
                <a:pos x="71" y="37"/>
              </a:cxn>
              <a:cxn ang="0">
                <a:pos x="76" y="22"/>
              </a:cxn>
              <a:cxn ang="0">
                <a:pos x="76" y="9"/>
              </a:cxn>
              <a:cxn ang="0">
                <a:pos x="65" y="8"/>
              </a:cxn>
              <a:cxn ang="0">
                <a:pos x="63" y="12"/>
              </a:cxn>
              <a:cxn ang="0">
                <a:pos x="55" y="8"/>
              </a:cxn>
              <a:cxn ang="0">
                <a:pos x="47" y="2"/>
              </a:cxn>
              <a:cxn ang="0">
                <a:pos x="45" y="7"/>
              </a:cxn>
              <a:cxn ang="0">
                <a:pos x="48" y="13"/>
              </a:cxn>
              <a:cxn ang="0">
                <a:pos x="43" y="15"/>
              </a:cxn>
              <a:cxn ang="0">
                <a:pos x="35" y="9"/>
              </a:cxn>
              <a:cxn ang="0">
                <a:pos x="28" y="15"/>
              </a:cxn>
              <a:cxn ang="0">
                <a:pos x="22" y="16"/>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91" name="Freeform 436"/>
          <p:cNvSpPr>
            <a:spLocks/>
          </p:cNvSpPr>
          <p:nvPr/>
        </p:nvSpPr>
        <p:spPr bwMode="auto">
          <a:xfrm>
            <a:off x="2470268" y="1701496"/>
            <a:ext cx="33703" cy="46038"/>
          </a:xfrm>
          <a:custGeom>
            <a:avLst/>
            <a:gdLst/>
            <a:ahLst/>
            <a:cxnLst>
              <a:cxn ang="0">
                <a:pos x="14" y="4"/>
              </a:cxn>
              <a:cxn ang="0">
                <a:pos x="14" y="5"/>
              </a:cxn>
              <a:cxn ang="0">
                <a:pos x="13" y="7"/>
              </a:cxn>
              <a:cxn ang="0">
                <a:pos x="11" y="12"/>
              </a:cxn>
              <a:cxn ang="0">
                <a:pos x="7" y="15"/>
              </a:cxn>
              <a:cxn ang="0">
                <a:pos x="4" y="18"/>
              </a:cxn>
              <a:cxn ang="0">
                <a:pos x="1" y="23"/>
              </a:cxn>
              <a:cxn ang="0">
                <a:pos x="0" y="28"/>
              </a:cxn>
              <a:cxn ang="0">
                <a:pos x="3" y="31"/>
              </a:cxn>
              <a:cxn ang="0">
                <a:pos x="7" y="35"/>
              </a:cxn>
              <a:cxn ang="0">
                <a:pos x="12" y="37"/>
              </a:cxn>
              <a:cxn ang="0">
                <a:pos x="16" y="40"/>
              </a:cxn>
              <a:cxn ang="0">
                <a:pos x="19" y="44"/>
              </a:cxn>
              <a:cxn ang="0">
                <a:pos x="22" y="46"/>
              </a:cxn>
              <a:cxn ang="0">
                <a:pos x="27" y="44"/>
              </a:cxn>
              <a:cxn ang="0">
                <a:pos x="31" y="40"/>
              </a:cxn>
              <a:cxn ang="0">
                <a:pos x="34" y="35"/>
              </a:cxn>
              <a:cxn ang="0">
                <a:pos x="34" y="29"/>
              </a:cxn>
              <a:cxn ang="0">
                <a:pos x="33" y="24"/>
              </a:cxn>
              <a:cxn ang="0">
                <a:pos x="30" y="20"/>
              </a:cxn>
              <a:cxn ang="0">
                <a:pos x="30" y="15"/>
              </a:cxn>
              <a:cxn ang="0">
                <a:pos x="29" y="9"/>
              </a:cxn>
              <a:cxn ang="0">
                <a:pos x="27" y="5"/>
              </a:cxn>
              <a:cxn ang="0">
                <a:pos x="23" y="1"/>
              </a:cxn>
              <a:cxn ang="0">
                <a:pos x="22" y="0"/>
              </a:cxn>
              <a:cxn ang="0">
                <a:pos x="21" y="0"/>
              </a:cxn>
              <a:cxn ang="0">
                <a:pos x="19" y="0"/>
              </a:cxn>
              <a:cxn ang="0">
                <a:pos x="16" y="1"/>
              </a:cxn>
              <a:cxn ang="0">
                <a:pos x="14" y="4"/>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709CCA"/>
          </a:solidFill>
          <a:ln w="9525">
            <a:solidFill>
              <a:schemeClr val="bg1"/>
            </a:solidFill>
            <a:round/>
            <a:headEnd/>
            <a:tailEnd/>
          </a:ln>
        </p:spPr>
        <p:txBody>
          <a:bodyPr/>
          <a:lstStyle/>
          <a:p>
            <a:endParaRPr lang="en-GB"/>
          </a:p>
        </p:txBody>
      </p:sp>
      <p:sp>
        <p:nvSpPr>
          <p:cNvPr id="592" name="Freeform 437"/>
          <p:cNvSpPr>
            <a:spLocks/>
          </p:cNvSpPr>
          <p:nvPr/>
        </p:nvSpPr>
        <p:spPr bwMode="auto">
          <a:xfrm>
            <a:off x="2461475" y="1637996"/>
            <a:ext cx="199292" cy="103188"/>
          </a:xfrm>
          <a:custGeom>
            <a:avLst/>
            <a:gdLst/>
            <a:ahLst/>
            <a:cxnLst>
              <a:cxn ang="0">
                <a:pos x="169" y="29"/>
              </a:cxn>
              <a:cxn ang="0">
                <a:pos x="184" y="33"/>
              </a:cxn>
              <a:cxn ang="0">
                <a:pos x="196" y="41"/>
              </a:cxn>
              <a:cxn ang="0">
                <a:pos x="201" y="52"/>
              </a:cxn>
              <a:cxn ang="0">
                <a:pos x="201" y="67"/>
              </a:cxn>
              <a:cxn ang="0">
                <a:pos x="201" y="73"/>
              </a:cxn>
              <a:cxn ang="0">
                <a:pos x="190" y="81"/>
              </a:cxn>
              <a:cxn ang="0">
                <a:pos x="180" y="85"/>
              </a:cxn>
              <a:cxn ang="0">
                <a:pos x="166" y="84"/>
              </a:cxn>
              <a:cxn ang="0">
                <a:pos x="160" y="84"/>
              </a:cxn>
              <a:cxn ang="0">
                <a:pos x="152" y="90"/>
              </a:cxn>
              <a:cxn ang="0">
                <a:pos x="142" y="92"/>
              </a:cxn>
              <a:cxn ang="0">
                <a:pos x="130" y="93"/>
              </a:cxn>
              <a:cxn ang="0">
                <a:pos x="120" y="94"/>
              </a:cxn>
              <a:cxn ang="0">
                <a:pos x="111" y="98"/>
              </a:cxn>
              <a:cxn ang="0">
                <a:pos x="100" y="100"/>
              </a:cxn>
              <a:cxn ang="0">
                <a:pos x="84" y="99"/>
              </a:cxn>
              <a:cxn ang="0">
                <a:pos x="73" y="97"/>
              </a:cxn>
              <a:cxn ang="0">
                <a:pos x="63" y="90"/>
              </a:cxn>
              <a:cxn ang="0">
                <a:pos x="53" y="79"/>
              </a:cxn>
              <a:cxn ang="0">
                <a:pos x="53" y="61"/>
              </a:cxn>
              <a:cxn ang="0">
                <a:pos x="53" y="48"/>
              </a:cxn>
              <a:cxn ang="0">
                <a:pos x="49" y="39"/>
              </a:cxn>
              <a:cxn ang="0">
                <a:pos x="42" y="32"/>
              </a:cxn>
              <a:cxn ang="0">
                <a:pos x="30" y="33"/>
              </a:cxn>
              <a:cxn ang="0">
                <a:pos x="24" y="35"/>
              </a:cxn>
              <a:cxn ang="0">
                <a:pos x="12" y="25"/>
              </a:cxn>
              <a:cxn ang="0">
                <a:pos x="0" y="16"/>
              </a:cxn>
              <a:cxn ang="0">
                <a:pos x="7" y="3"/>
              </a:cxn>
              <a:cxn ang="0">
                <a:pos x="19" y="0"/>
              </a:cxn>
              <a:cxn ang="0">
                <a:pos x="30" y="6"/>
              </a:cxn>
              <a:cxn ang="0">
                <a:pos x="37" y="17"/>
              </a:cxn>
              <a:cxn ang="0">
                <a:pos x="49" y="20"/>
              </a:cxn>
              <a:cxn ang="0">
                <a:pos x="54" y="13"/>
              </a:cxn>
              <a:cxn ang="0">
                <a:pos x="63" y="13"/>
              </a:cxn>
              <a:cxn ang="0">
                <a:pos x="69" y="16"/>
              </a:cxn>
              <a:cxn ang="0">
                <a:pos x="73" y="29"/>
              </a:cxn>
              <a:cxn ang="0">
                <a:pos x="85" y="43"/>
              </a:cxn>
              <a:cxn ang="0">
                <a:pos x="91" y="53"/>
              </a:cxn>
              <a:cxn ang="0">
                <a:pos x="111" y="51"/>
              </a:cxn>
              <a:cxn ang="0">
                <a:pos x="123" y="53"/>
              </a:cxn>
              <a:cxn ang="0">
                <a:pos x="133" y="46"/>
              </a:cxn>
              <a:cxn ang="0">
                <a:pos x="143" y="37"/>
              </a:cxn>
              <a:cxn ang="0">
                <a:pos x="154" y="29"/>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709CCA"/>
          </a:solidFill>
          <a:ln w="9525">
            <a:solidFill>
              <a:schemeClr val="bg1"/>
            </a:solidFill>
            <a:round/>
            <a:headEnd/>
            <a:tailEnd/>
          </a:ln>
        </p:spPr>
        <p:txBody>
          <a:bodyPr/>
          <a:lstStyle/>
          <a:p>
            <a:endParaRPr lang="en-GB"/>
          </a:p>
        </p:txBody>
      </p:sp>
      <p:sp>
        <p:nvSpPr>
          <p:cNvPr id="593" name="Freeform 438"/>
          <p:cNvSpPr>
            <a:spLocks/>
          </p:cNvSpPr>
          <p:nvPr/>
        </p:nvSpPr>
        <p:spPr bwMode="auto">
          <a:xfrm>
            <a:off x="2304678" y="1572909"/>
            <a:ext cx="41031" cy="38100"/>
          </a:xfrm>
          <a:custGeom>
            <a:avLst/>
            <a:gdLst/>
            <a:ahLst/>
            <a:cxnLst>
              <a:cxn ang="0">
                <a:pos x="38" y="20"/>
              </a:cxn>
              <a:cxn ang="0">
                <a:pos x="37" y="21"/>
              </a:cxn>
              <a:cxn ang="0">
                <a:pos x="35" y="26"/>
              </a:cxn>
              <a:cxn ang="0">
                <a:pos x="32" y="30"/>
              </a:cxn>
              <a:cxn ang="0">
                <a:pos x="28" y="34"/>
              </a:cxn>
              <a:cxn ang="0">
                <a:pos x="24" y="36"/>
              </a:cxn>
              <a:cxn ang="0">
                <a:pos x="19" y="37"/>
              </a:cxn>
              <a:cxn ang="0">
                <a:pos x="14" y="37"/>
              </a:cxn>
              <a:cxn ang="0">
                <a:pos x="13" y="37"/>
              </a:cxn>
              <a:cxn ang="0">
                <a:pos x="12" y="36"/>
              </a:cxn>
              <a:cxn ang="0">
                <a:pos x="11" y="34"/>
              </a:cxn>
              <a:cxn ang="0">
                <a:pos x="9" y="32"/>
              </a:cxn>
              <a:cxn ang="0">
                <a:pos x="5" y="28"/>
              </a:cxn>
              <a:cxn ang="0">
                <a:pos x="2" y="24"/>
              </a:cxn>
              <a:cxn ang="0">
                <a:pos x="0" y="20"/>
              </a:cxn>
              <a:cxn ang="0">
                <a:pos x="2" y="17"/>
              </a:cxn>
              <a:cxn ang="0">
                <a:pos x="6" y="12"/>
              </a:cxn>
              <a:cxn ang="0">
                <a:pos x="12" y="7"/>
              </a:cxn>
              <a:cxn ang="0">
                <a:pos x="17" y="3"/>
              </a:cxn>
              <a:cxn ang="0">
                <a:pos x="20" y="0"/>
              </a:cxn>
              <a:cxn ang="0">
                <a:pos x="25" y="2"/>
              </a:cxn>
              <a:cxn ang="0">
                <a:pos x="32" y="4"/>
              </a:cxn>
              <a:cxn ang="0">
                <a:pos x="37" y="7"/>
              </a:cxn>
              <a:cxn ang="0">
                <a:pos x="40" y="12"/>
              </a:cxn>
              <a:cxn ang="0">
                <a:pos x="38" y="20"/>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709CCA"/>
          </a:solidFill>
          <a:ln w="9525">
            <a:solidFill>
              <a:schemeClr val="bg1"/>
            </a:solidFill>
            <a:round/>
            <a:headEnd/>
            <a:tailEnd/>
          </a:ln>
        </p:spPr>
        <p:txBody>
          <a:bodyPr/>
          <a:lstStyle/>
          <a:p>
            <a:endParaRPr lang="en-GB"/>
          </a:p>
        </p:txBody>
      </p:sp>
      <p:sp>
        <p:nvSpPr>
          <p:cNvPr id="594" name="Freeform 439"/>
          <p:cNvSpPr>
            <a:spLocks/>
          </p:cNvSpPr>
          <p:nvPr/>
        </p:nvSpPr>
        <p:spPr bwMode="auto">
          <a:xfrm flipV="1">
            <a:off x="2461475" y="1331609"/>
            <a:ext cx="199292" cy="323850"/>
          </a:xfrm>
          <a:custGeom>
            <a:avLst/>
            <a:gdLst/>
            <a:ahLst/>
            <a:cxnLst>
              <a:cxn ang="0">
                <a:pos x="93" y="277"/>
              </a:cxn>
              <a:cxn ang="0">
                <a:pos x="88" y="294"/>
              </a:cxn>
              <a:cxn ang="0">
                <a:pos x="80" y="308"/>
              </a:cxn>
              <a:cxn ang="0">
                <a:pos x="92" y="319"/>
              </a:cxn>
              <a:cxn ang="0">
                <a:pos x="123" y="318"/>
              </a:cxn>
              <a:cxn ang="0">
                <a:pos x="144" y="309"/>
              </a:cxn>
              <a:cxn ang="0">
                <a:pos x="164" y="304"/>
              </a:cxn>
              <a:cxn ang="0">
                <a:pos x="182" y="305"/>
              </a:cxn>
              <a:cxn ang="0">
                <a:pos x="197" y="289"/>
              </a:cxn>
              <a:cxn ang="0">
                <a:pos x="180" y="273"/>
              </a:cxn>
              <a:cxn ang="0">
                <a:pos x="172" y="263"/>
              </a:cxn>
              <a:cxn ang="0">
                <a:pos x="182" y="251"/>
              </a:cxn>
              <a:cxn ang="0">
                <a:pos x="179" y="235"/>
              </a:cxn>
              <a:cxn ang="0">
                <a:pos x="188" y="219"/>
              </a:cxn>
              <a:cxn ang="0">
                <a:pos x="190" y="187"/>
              </a:cxn>
              <a:cxn ang="0">
                <a:pos x="165" y="168"/>
              </a:cxn>
              <a:cxn ang="0">
                <a:pos x="188" y="149"/>
              </a:cxn>
              <a:cxn ang="0">
                <a:pos x="192" y="120"/>
              </a:cxn>
              <a:cxn ang="0">
                <a:pos x="196" y="90"/>
              </a:cxn>
              <a:cxn ang="0">
                <a:pos x="201" y="55"/>
              </a:cxn>
              <a:cxn ang="0">
                <a:pos x="183" y="54"/>
              </a:cxn>
              <a:cxn ang="0">
                <a:pos x="197" y="29"/>
              </a:cxn>
              <a:cxn ang="0">
                <a:pos x="194" y="6"/>
              </a:cxn>
              <a:cxn ang="0">
                <a:pos x="189" y="5"/>
              </a:cxn>
              <a:cxn ang="0">
                <a:pos x="173" y="3"/>
              </a:cxn>
              <a:cxn ang="0">
                <a:pos x="163" y="0"/>
              </a:cxn>
              <a:cxn ang="0">
                <a:pos x="159" y="2"/>
              </a:cxn>
              <a:cxn ang="0">
                <a:pos x="145" y="6"/>
              </a:cxn>
              <a:cxn ang="0">
                <a:pos x="129" y="9"/>
              </a:cxn>
              <a:cxn ang="0">
                <a:pos x="121" y="17"/>
              </a:cxn>
              <a:cxn ang="0">
                <a:pos x="108" y="20"/>
              </a:cxn>
              <a:cxn ang="0">
                <a:pos x="87" y="31"/>
              </a:cxn>
              <a:cxn ang="0">
                <a:pos x="81" y="54"/>
              </a:cxn>
              <a:cxn ang="0">
                <a:pos x="74" y="61"/>
              </a:cxn>
              <a:cxn ang="0">
                <a:pos x="59" y="70"/>
              </a:cxn>
              <a:cxn ang="0">
                <a:pos x="46" y="81"/>
              </a:cxn>
              <a:cxn ang="0">
                <a:pos x="37" y="93"/>
              </a:cxn>
              <a:cxn ang="0">
                <a:pos x="44" y="115"/>
              </a:cxn>
              <a:cxn ang="0">
                <a:pos x="47" y="132"/>
              </a:cxn>
              <a:cxn ang="0">
                <a:pos x="43" y="143"/>
              </a:cxn>
              <a:cxn ang="0">
                <a:pos x="31" y="118"/>
              </a:cxn>
              <a:cxn ang="0">
                <a:pos x="21" y="118"/>
              </a:cxn>
              <a:cxn ang="0">
                <a:pos x="9" y="132"/>
              </a:cxn>
              <a:cxn ang="0">
                <a:pos x="0" y="166"/>
              </a:cxn>
              <a:cxn ang="0">
                <a:pos x="2" y="190"/>
              </a:cxn>
              <a:cxn ang="0">
                <a:pos x="19" y="199"/>
              </a:cxn>
              <a:cxn ang="0">
                <a:pos x="30" y="199"/>
              </a:cxn>
              <a:cxn ang="0">
                <a:pos x="28" y="211"/>
              </a:cxn>
              <a:cxn ang="0">
                <a:pos x="24" y="224"/>
              </a:cxn>
              <a:cxn ang="0">
                <a:pos x="36" y="238"/>
              </a:cxn>
              <a:cxn ang="0">
                <a:pos x="63" y="244"/>
              </a:cxn>
              <a:cxn ang="0">
                <a:pos x="77" y="229"/>
              </a:cxn>
              <a:cxn ang="0">
                <a:pos x="96" y="240"/>
              </a:cxn>
              <a:cxn ang="0">
                <a:pos x="113" y="263"/>
              </a:cxn>
              <a:cxn ang="0">
                <a:pos x="103" y="256"/>
              </a:cxn>
              <a:cxn ang="0">
                <a:pos x="82" y="258"/>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95" name="Freeform 440"/>
          <p:cNvSpPr>
            <a:spLocks/>
          </p:cNvSpPr>
          <p:nvPr/>
        </p:nvSpPr>
        <p:spPr bwMode="auto">
          <a:xfrm>
            <a:off x="2465871" y="1599897"/>
            <a:ext cx="33704" cy="17463"/>
          </a:xfrm>
          <a:custGeom>
            <a:avLst/>
            <a:gdLst/>
            <a:ahLst/>
            <a:cxnLst>
              <a:cxn ang="0">
                <a:pos x="31" y="0"/>
              </a:cxn>
              <a:cxn ang="0">
                <a:pos x="32" y="1"/>
              </a:cxn>
              <a:cxn ang="0">
                <a:pos x="34" y="3"/>
              </a:cxn>
              <a:cxn ang="0">
                <a:pos x="34" y="6"/>
              </a:cxn>
              <a:cxn ang="0">
                <a:pos x="30" y="10"/>
              </a:cxn>
              <a:cxn ang="0">
                <a:pos x="24" y="14"/>
              </a:cxn>
              <a:cxn ang="0">
                <a:pos x="22" y="16"/>
              </a:cxn>
              <a:cxn ang="0">
                <a:pos x="19" y="18"/>
              </a:cxn>
              <a:cxn ang="0">
                <a:pos x="12" y="18"/>
              </a:cxn>
              <a:cxn ang="0">
                <a:pos x="4" y="16"/>
              </a:cxn>
              <a:cxn ang="0">
                <a:pos x="0" y="13"/>
              </a:cxn>
              <a:cxn ang="0">
                <a:pos x="0" y="9"/>
              </a:cxn>
              <a:cxn ang="0">
                <a:pos x="4" y="7"/>
              </a:cxn>
              <a:cxn ang="0">
                <a:pos x="14" y="4"/>
              </a:cxn>
              <a:cxn ang="0">
                <a:pos x="22" y="2"/>
              </a:cxn>
              <a:cxn ang="0">
                <a:pos x="29" y="1"/>
              </a:cxn>
              <a:cxn ang="0">
                <a:pos x="31" y="0"/>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709CCA"/>
          </a:solidFill>
          <a:ln w="9525">
            <a:solidFill>
              <a:schemeClr val="bg1"/>
            </a:solidFill>
            <a:round/>
            <a:headEnd/>
            <a:tailEnd/>
          </a:ln>
        </p:spPr>
        <p:txBody>
          <a:bodyPr/>
          <a:lstStyle/>
          <a:p>
            <a:endParaRPr lang="en-GB"/>
          </a:p>
        </p:txBody>
      </p:sp>
      <p:sp>
        <p:nvSpPr>
          <p:cNvPr id="596" name="Freeform 441"/>
          <p:cNvSpPr>
            <a:spLocks/>
          </p:cNvSpPr>
          <p:nvPr/>
        </p:nvSpPr>
        <p:spPr bwMode="auto">
          <a:xfrm>
            <a:off x="2448286" y="1553860"/>
            <a:ext cx="30774" cy="47625"/>
          </a:xfrm>
          <a:custGeom>
            <a:avLst/>
            <a:gdLst/>
            <a:ahLst/>
            <a:cxnLst>
              <a:cxn ang="0">
                <a:pos x="22" y="14"/>
              </a:cxn>
              <a:cxn ang="0">
                <a:pos x="20" y="10"/>
              </a:cxn>
              <a:cxn ang="0">
                <a:pos x="14" y="5"/>
              </a:cxn>
              <a:cxn ang="0">
                <a:pos x="7" y="0"/>
              </a:cxn>
              <a:cxn ang="0">
                <a:pos x="3" y="0"/>
              </a:cxn>
              <a:cxn ang="0">
                <a:pos x="1" y="5"/>
              </a:cxn>
              <a:cxn ang="0">
                <a:pos x="0" y="10"/>
              </a:cxn>
              <a:cxn ang="0">
                <a:pos x="1" y="15"/>
              </a:cxn>
              <a:cxn ang="0">
                <a:pos x="1" y="20"/>
              </a:cxn>
              <a:cxn ang="0">
                <a:pos x="3" y="27"/>
              </a:cxn>
              <a:cxn ang="0">
                <a:pos x="4" y="36"/>
              </a:cxn>
              <a:cxn ang="0">
                <a:pos x="7" y="43"/>
              </a:cxn>
              <a:cxn ang="0">
                <a:pos x="11" y="46"/>
              </a:cxn>
              <a:cxn ang="0">
                <a:pos x="16" y="46"/>
              </a:cxn>
              <a:cxn ang="0">
                <a:pos x="21" y="44"/>
              </a:cxn>
              <a:cxn ang="0">
                <a:pos x="26" y="42"/>
              </a:cxn>
              <a:cxn ang="0">
                <a:pos x="29" y="38"/>
              </a:cxn>
              <a:cxn ang="0">
                <a:pos x="31" y="33"/>
              </a:cxn>
              <a:cxn ang="0">
                <a:pos x="34" y="30"/>
              </a:cxn>
              <a:cxn ang="0">
                <a:pos x="34" y="27"/>
              </a:cxn>
              <a:cxn ang="0">
                <a:pos x="30" y="22"/>
              </a:cxn>
              <a:cxn ang="0">
                <a:pos x="26" y="17"/>
              </a:cxn>
              <a:cxn ang="0">
                <a:pos x="23" y="15"/>
              </a:cxn>
              <a:cxn ang="0">
                <a:pos x="22" y="14"/>
              </a:cxn>
              <a:cxn ang="0">
                <a:pos x="22" y="14"/>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rgbClr val="709CCA"/>
          </a:solidFill>
          <a:ln w="9525">
            <a:solidFill>
              <a:schemeClr val="bg1"/>
            </a:solidFill>
            <a:round/>
            <a:headEnd/>
            <a:tailEnd/>
          </a:ln>
        </p:spPr>
        <p:txBody>
          <a:bodyPr/>
          <a:lstStyle/>
          <a:p>
            <a:endParaRPr lang="en-GB"/>
          </a:p>
        </p:txBody>
      </p:sp>
      <p:sp>
        <p:nvSpPr>
          <p:cNvPr id="597" name="Freeform 442"/>
          <p:cNvSpPr>
            <a:spLocks/>
          </p:cNvSpPr>
          <p:nvPr/>
        </p:nvSpPr>
        <p:spPr bwMode="auto">
          <a:xfrm>
            <a:off x="2386740" y="1531634"/>
            <a:ext cx="55685" cy="68262"/>
          </a:xfrm>
          <a:custGeom>
            <a:avLst/>
            <a:gdLst/>
            <a:ahLst/>
            <a:cxnLst>
              <a:cxn ang="0">
                <a:pos x="53" y="34"/>
              </a:cxn>
              <a:cxn ang="0">
                <a:pos x="54" y="37"/>
              </a:cxn>
              <a:cxn ang="0">
                <a:pos x="57" y="44"/>
              </a:cxn>
              <a:cxn ang="0">
                <a:pos x="58" y="53"/>
              </a:cxn>
              <a:cxn ang="0">
                <a:pos x="57" y="60"/>
              </a:cxn>
              <a:cxn ang="0">
                <a:pos x="54" y="64"/>
              </a:cxn>
              <a:cxn ang="0">
                <a:pos x="52" y="66"/>
              </a:cxn>
              <a:cxn ang="0">
                <a:pos x="48" y="67"/>
              </a:cxn>
              <a:cxn ang="0">
                <a:pos x="44" y="65"/>
              </a:cxn>
              <a:cxn ang="0">
                <a:pos x="39" y="62"/>
              </a:cxn>
              <a:cxn ang="0">
                <a:pos x="35" y="60"/>
              </a:cxn>
              <a:cxn ang="0">
                <a:pos x="32" y="58"/>
              </a:cxn>
              <a:cxn ang="0">
                <a:pos x="29" y="53"/>
              </a:cxn>
              <a:cxn ang="0">
                <a:pos x="24" y="50"/>
              </a:cxn>
              <a:cxn ang="0">
                <a:pos x="17" y="49"/>
              </a:cxn>
              <a:cxn ang="0">
                <a:pos x="12" y="47"/>
              </a:cxn>
              <a:cxn ang="0">
                <a:pos x="8" y="42"/>
              </a:cxn>
              <a:cxn ang="0">
                <a:pos x="9" y="37"/>
              </a:cxn>
              <a:cxn ang="0">
                <a:pos x="13" y="37"/>
              </a:cxn>
              <a:cxn ang="0">
                <a:pos x="15" y="36"/>
              </a:cxn>
              <a:cxn ang="0">
                <a:pos x="13" y="30"/>
              </a:cxn>
              <a:cxn ang="0">
                <a:pos x="7" y="20"/>
              </a:cxn>
              <a:cxn ang="0">
                <a:pos x="2" y="11"/>
              </a:cxn>
              <a:cxn ang="0">
                <a:pos x="0" y="4"/>
              </a:cxn>
              <a:cxn ang="0">
                <a:pos x="4" y="0"/>
              </a:cxn>
              <a:cxn ang="0">
                <a:pos x="9" y="0"/>
              </a:cxn>
              <a:cxn ang="0">
                <a:pos x="14" y="0"/>
              </a:cxn>
              <a:cxn ang="0">
                <a:pos x="19" y="2"/>
              </a:cxn>
              <a:cxn ang="0">
                <a:pos x="23" y="8"/>
              </a:cxn>
              <a:cxn ang="0">
                <a:pos x="28" y="13"/>
              </a:cxn>
              <a:cxn ang="0">
                <a:pos x="34" y="15"/>
              </a:cxn>
              <a:cxn ang="0">
                <a:pos x="38" y="16"/>
              </a:cxn>
              <a:cxn ang="0">
                <a:pos x="40" y="19"/>
              </a:cxn>
              <a:cxn ang="0">
                <a:pos x="43" y="24"/>
              </a:cxn>
              <a:cxn ang="0">
                <a:pos x="47" y="29"/>
              </a:cxn>
              <a:cxn ang="0">
                <a:pos x="51" y="32"/>
              </a:cxn>
              <a:cxn ang="0">
                <a:pos x="53" y="34"/>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709CCA"/>
          </a:solidFill>
          <a:ln w="9525">
            <a:solidFill>
              <a:schemeClr val="bg1"/>
            </a:solidFill>
            <a:round/>
            <a:headEnd/>
            <a:tailEnd/>
          </a:ln>
        </p:spPr>
        <p:txBody>
          <a:bodyPr/>
          <a:lstStyle/>
          <a:p>
            <a:endParaRPr lang="en-GB"/>
          </a:p>
        </p:txBody>
      </p:sp>
      <p:sp>
        <p:nvSpPr>
          <p:cNvPr id="598" name="Freeform 443"/>
          <p:cNvSpPr>
            <a:spLocks/>
          </p:cNvSpPr>
          <p:nvPr/>
        </p:nvSpPr>
        <p:spPr bwMode="auto">
          <a:xfrm>
            <a:off x="2162537" y="1779284"/>
            <a:ext cx="249115" cy="234950"/>
          </a:xfrm>
          <a:custGeom>
            <a:avLst/>
            <a:gdLst/>
            <a:ahLst/>
            <a:cxnLst>
              <a:cxn ang="0">
                <a:pos x="249" y="175"/>
              </a:cxn>
              <a:cxn ang="0">
                <a:pos x="236" y="187"/>
              </a:cxn>
              <a:cxn ang="0">
                <a:pos x="226" y="189"/>
              </a:cxn>
              <a:cxn ang="0">
                <a:pos x="231" y="220"/>
              </a:cxn>
              <a:cxn ang="0">
                <a:pos x="205" y="231"/>
              </a:cxn>
              <a:cxn ang="0">
                <a:pos x="178" y="210"/>
              </a:cxn>
              <a:cxn ang="0">
                <a:pos x="163" y="196"/>
              </a:cxn>
              <a:cxn ang="0">
                <a:pos x="154" y="196"/>
              </a:cxn>
              <a:cxn ang="0">
                <a:pos x="123" y="213"/>
              </a:cxn>
              <a:cxn ang="0">
                <a:pos x="89" y="221"/>
              </a:cxn>
              <a:cxn ang="0">
                <a:pos x="73" y="221"/>
              </a:cxn>
              <a:cxn ang="0">
                <a:pos x="52" y="215"/>
              </a:cxn>
              <a:cxn ang="0">
                <a:pos x="44" y="204"/>
              </a:cxn>
              <a:cxn ang="0">
                <a:pos x="25" y="173"/>
              </a:cxn>
              <a:cxn ang="0">
                <a:pos x="1" y="157"/>
              </a:cxn>
              <a:cxn ang="0">
                <a:pos x="1" y="130"/>
              </a:cxn>
              <a:cxn ang="0">
                <a:pos x="27" y="129"/>
              </a:cxn>
              <a:cxn ang="0">
                <a:pos x="57" y="142"/>
              </a:cxn>
              <a:cxn ang="0">
                <a:pos x="82" y="151"/>
              </a:cxn>
              <a:cxn ang="0">
                <a:pos x="81" y="126"/>
              </a:cxn>
              <a:cxn ang="0">
                <a:pos x="44" y="117"/>
              </a:cxn>
              <a:cxn ang="0">
                <a:pos x="12" y="114"/>
              </a:cxn>
              <a:cxn ang="0">
                <a:pos x="2" y="90"/>
              </a:cxn>
              <a:cxn ang="0">
                <a:pos x="28" y="84"/>
              </a:cxn>
              <a:cxn ang="0">
                <a:pos x="19" y="68"/>
              </a:cxn>
              <a:cxn ang="0">
                <a:pos x="3" y="44"/>
              </a:cxn>
              <a:cxn ang="0">
                <a:pos x="21" y="33"/>
              </a:cxn>
              <a:cxn ang="0">
                <a:pos x="28" y="15"/>
              </a:cxn>
              <a:cxn ang="0">
                <a:pos x="51" y="7"/>
              </a:cxn>
              <a:cxn ang="0">
                <a:pos x="88" y="3"/>
              </a:cxn>
              <a:cxn ang="0">
                <a:pos x="82" y="27"/>
              </a:cxn>
              <a:cxn ang="0">
                <a:pos x="102" y="27"/>
              </a:cxn>
              <a:cxn ang="0">
                <a:pos x="124" y="47"/>
              </a:cxn>
              <a:cxn ang="0">
                <a:pos x="125" y="27"/>
              </a:cxn>
              <a:cxn ang="0">
                <a:pos x="145" y="47"/>
              </a:cxn>
              <a:cxn ang="0">
                <a:pos x="152" y="83"/>
              </a:cxn>
              <a:cxn ang="0">
                <a:pos x="162" y="51"/>
              </a:cxn>
              <a:cxn ang="0">
                <a:pos x="157" y="27"/>
              </a:cxn>
              <a:cxn ang="0">
                <a:pos x="173" y="23"/>
              </a:cxn>
              <a:cxn ang="0">
                <a:pos x="181" y="19"/>
              </a:cxn>
              <a:cxn ang="0">
                <a:pos x="172" y="7"/>
              </a:cxn>
              <a:cxn ang="0">
                <a:pos x="198" y="5"/>
              </a:cxn>
              <a:cxn ang="0">
                <a:pos x="213" y="15"/>
              </a:cxn>
              <a:cxn ang="0">
                <a:pos x="199" y="39"/>
              </a:cxn>
              <a:cxn ang="0">
                <a:pos x="195" y="60"/>
              </a:cxn>
              <a:cxn ang="0">
                <a:pos x="201" y="98"/>
              </a:cxn>
              <a:cxn ang="0">
                <a:pos x="198" y="115"/>
              </a:cxn>
              <a:cxn ang="0">
                <a:pos x="209" y="141"/>
              </a:cxn>
              <a:cxn ang="0">
                <a:pos x="237" y="160"/>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599" name="Freeform 444"/>
          <p:cNvSpPr>
            <a:spLocks/>
          </p:cNvSpPr>
          <p:nvPr/>
        </p:nvSpPr>
        <p:spPr bwMode="auto">
          <a:xfrm>
            <a:off x="2999271" y="4878084"/>
            <a:ext cx="372208" cy="1014412"/>
          </a:xfrm>
          <a:custGeom>
            <a:avLst/>
            <a:gdLst/>
            <a:ahLst/>
            <a:cxnLst>
              <a:cxn ang="0">
                <a:pos x="54" y="7"/>
              </a:cxn>
              <a:cxn ang="0">
                <a:pos x="68" y="0"/>
              </a:cxn>
              <a:cxn ang="0">
                <a:pos x="77" y="16"/>
              </a:cxn>
              <a:cxn ang="0">
                <a:pos x="107" y="31"/>
              </a:cxn>
              <a:cxn ang="0">
                <a:pos x="110" y="48"/>
              </a:cxn>
              <a:cxn ang="0">
                <a:pos x="116" y="57"/>
              </a:cxn>
              <a:cxn ang="0">
                <a:pos x="146" y="43"/>
              </a:cxn>
              <a:cxn ang="0">
                <a:pos x="140" y="64"/>
              </a:cxn>
              <a:cxn ang="0">
                <a:pos x="114" y="85"/>
              </a:cxn>
              <a:cxn ang="0">
                <a:pos x="107" y="99"/>
              </a:cxn>
              <a:cxn ang="0">
                <a:pos x="110" y="121"/>
              </a:cxn>
              <a:cxn ang="0">
                <a:pos x="117" y="129"/>
              </a:cxn>
              <a:cxn ang="0">
                <a:pos x="105" y="129"/>
              </a:cxn>
              <a:cxn ang="0">
                <a:pos x="125" y="141"/>
              </a:cxn>
              <a:cxn ang="0">
                <a:pos x="122" y="162"/>
              </a:cxn>
              <a:cxn ang="0">
                <a:pos x="111" y="169"/>
              </a:cxn>
              <a:cxn ang="0">
                <a:pos x="84" y="178"/>
              </a:cxn>
              <a:cxn ang="0">
                <a:pos x="69" y="202"/>
              </a:cxn>
              <a:cxn ang="0">
                <a:pos x="56" y="207"/>
              </a:cxn>
              <a:cxn ang="0">
                <a:pos x="62" y="216"/>
              </a:cxn>
              <a:cxn ang="0">
                <a:pos x="53" y="238"/>
              </a:cxn>
              <a:cxn ang="0">
                <a:pos x="33" y="261"/>
              </a:cxn>
              <a:cxn ang="0">
                <a:pos x="35" y="274"/>
              </a:cxn>
              <a:cxn ang="0">
                <a:pos x="42" y="282"/>
              </a:cxn>
              <a:cxn ang="0">
                <a:pos x="38" y="300"/>
              </a:cxn>
              <a:cxn ang="0">
                <a:pos x="26" y="318"/>
              </a:cxn>
              <a:cxn ang="0">
                <a:pos x="14" y="336"/>
              </a:cxn>
              <a:cxn ang="0">
                <a:pos x="29" y="367"/>
              </a:cxn>
              <a:cxn ang="0">
                <a:pos x="7" y="345"/>
              </a:cxn>
              <a:cxn ang="0">
                <a:pos x="1" y="338"/>
              </a:cxn>
              <a:cxn ang="0">
                <a:pos x="0" y="306"/>
              </a:cxn>
              <a:cxn ang="0">
                <a:pos x="24" y="154"/>
              </a:cxn>
              <a:cxn ang="0">
                <a:pos x="12" y="224"/>
              </a:cxn>
              <a:cxn ang="0">
                <a:pos x="35" y="87"/>
              </a:cxn>
              <a:cxn ang="0">
                <a:pos x="47" y="52"/>
              </a:cxn>
              <a:cxn ang="0">
                <a:pos x="57" y="33"/>
              </a:cxn>
              <a:cxn ang="0">
                <a:pos x="54" y="7"/>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chemeClr val="accent1">
              <a:lumMod val="90000"/>
              <a:lumOff val="10000"/>
            </a:schemeClr>
          </a:solidFill>
          <a:ln w="9525" cap="flat" cmpd="sng">
            <a:solidFill>
              <a:schemeClr val="bg1"/>
            </a:solidFill>
            <a:prstDash val="solid"/>
            <a:round/>
            <a:headEnd type="none" w="med" len="med"/>
            <a:tailEnd type="none" w="med" len="med"/>
          </a:ln>
          <a:effectLst/>
        </p:spPr>
        <p:txBody>
          <a:bodyPr/>
          <a:lstStyle/>
          <a:p>
            <a:endParaRPr lang="en-GB"/>
          </a:p>
        </p:txBody>
      </p:sp>
      <p:sp>
        <p:nvSpPr>
          <p:cNvPr id="600" name="Freeform 445"/>
          <p:cNvSpPr>
            <a:spLocks/>
          </p:cNvSpPr>
          <p:nvPr/>
        </p:nvSpPr>
        <p:spPr bwMode="auto">
          <a:xfrm>
            <a:off x="3112106" y="3914471"/>
            <a:ext cx="33703" cy="19050"/>
          </a:xfrm>
          <a:custGeom>
            <a:avLst/>
            <a:gdLst/>
            <a:ahLst/>
            <a:cxnLst>
              <a:cxn ang="0">
                <a:pos x="2" y="0"/>
              </a:cxn>
              <a:cxn ang="0">
                <a:pos x="23" y="1"/>
              </a:cxn>
              <a:cxn ang="0">
                <a:pos x="21" y="18"/>
              </a:cxn>
              <a:cxn ang="0">
                <a:pos x="0" y="13"/>
              </a:cxn>
              <a:cxn ang="0">
                <a:pos x="2" y="0"/>
              </a:cxn>
            </a:cxnLst>
            <a:rect l="0" t="0" r="r" b="b"/>
            <a:pathLst>
              <a:path w="23" h="18">
                <a:moveTo>
                  <a:pt x="2" y="0"/>
                </a:moveTo>
                <a:lnTo>
                  <a:pt x="23" y="1"/>
                </a:lnTo>
                <a:lnTo>
                  <a:pt x="21" y="18"/>
                </a:lnTo>
                <a:lnTo>
                  <a:pt x="0" y="13"/>
                </a:lnTo>
                <a:lnTo>
                  <a:pt x="2" y="0"/>
                </a:lnTo>
                <a:close/>
              </a:path>
            </a:pathLst>
          </a:custGeom>
          <a:solidFill>
            <a:srgbClr val="709CCA"/>
          </a:solidFill>
          <a:ln w="6350" cap="flat" cmpd="sng">
            <a:solidFill>
              <a:schemeClr val="bg1"/>
            </a:solidFill>
            <a:prstDash val="solid"/>
            <a:round/>
            <a:headEnd type="none" w="med" len="med"/>
            <a:tailEnd type="none" w="med" len="med"/>
          </a:ln>
          <a:effectLst/>
        </p:spPr>
        <p:txBody>
          <a:bodyPr/>
          <a:lstStyle/>
          <a:p>
            <a:endParaRPr lang="en-GB"/>
          </a:p>
        </p:txBody>
      </p:sp>
      <p:sp>
        <p:nvSpPr>
          <p:cNvPr id="601" name="Freeform 448"/>
          <p:cNvSpPr>
            <a:spLocks/>
          </p:cNvSpPr>
          <p:nvPr/>
        </p:nvSpPr>
        <p:spPr bwMode="auto">
          <a:xfrm>
            <a:off x="7029078" y="4154184"/>
            <a:ext cx="106974" cy="133350"/>
          </a:xfrm>
          <a:custGeom>
            <a:avLst/>
            <a:gdLst/>
            <a:ahLst/>
            <a:cxnLst>
              <a:cxn ang="0">
                <a:pos x="0" y="41"/>
              </a:cxn>
              <a:cxn ang="0">
                <a:pos x="75" y="339"/>
              </a:cxn>
              <a:cxn ang="0">
                <a:pos x="273" y="579"/>
              </a:cxn>
              <a:cxn ang="0">
                <a:pos x="605" y="769"/>
              </a:cxn>
              <a:cxn ang="0">
                <a:pos x="675" y="773"/>
              </a:cxn>
              <a:cxn ang="0">
                <a:pos x="563" y="583"/>
              </a:cxn>
              <a:cxn ang="0">
                <a:pos x="493" y="521"/>
              </a:cxn>
              <a:cxn ang="0">
                <a:pos x="493" y="269"/>
              </a:cxn>
              <a:cxn ang="0">
                <a:pos x="323" y="78"/>
              </a:cxn>
              <a:cxn ang="0">
                <a:pos x="286" y="58"/>
              </a:cxn>
              <a:cxn ang="0">
                <a:pos x="253" y="111"/>
              </a:cxn>
              <a:cxn ang="0">
                <a:pos x="141" y="128"/>
              </a:cxn>
              <a:cxn ang="0">
                <a:pos x="145" y="70"/>
              </a:cxn>
              <a:cxn ang="0">
                <a:pos x="17" y="0"/>
              </a:cxn>
              <a:cxn ang="0">
                <a:pos x="0" y="41"/>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709CCA"/>
          </a:solidFill>
          <a:ln w="9525" cap="flat" cmpd="sng">
            <a:solidFill>
              <a:schemeClr val="bg1"/>
            </a:solidFill>
            <a:prstDash val="solid"/>
            <a:round/>
            <a:headEnd type="none" w="med" len="med"/>
            <a:tailEnd type="none" w="med" len="med"/>
          </a:ln>
          <a:effectLst/>
        </p:spPr>
        <p:txBody>
          <a:bodyPr/>
          <a:lstStyle/>
          <a:p>
            <a:endParaRPr lang="en-GB"/>
          </a:p>
        </p:txBody>
      </p:sp>
      <p:sp>
        <p:nvSpPr>
          <p:cNvPr id="602" name="Freeform 450"/>
          <p:cNvSpPr>
            <a:spLocks/>
          </p:cNvSpPr>
          <p:nvPr/>
        </p:nvSpPr>
        <p:spPr bwMode="auto">
          <a:xfrm>
            <a:off x="4074864" y="2141234"/>
            <a:ext cx="121627" cy="50800"/>
          </a:xfrm>
          <a:custGeom>
            <a:avLst/>
            <a:gdLst/>
            <a:ahLst/>
            <a:cxnLst>
              <a:cxn ang="0">
                <a:pos x="14" y="0"/>
              </a:cxn>
              <a:cxn ang="0">
                <a:pos x="26" y="14"/>
              </a:cxn>
              <a:cxn ang="0">
                <a:pos x="54" y="4"/>
              </a:cxn>
              <a:cxn ang="0">
                <a:pos x="88" y="0"/>
              </a:cxn>
              <a:cxn ang="0">
                <a:pos x="114" y="18"/>
              </a:cxn>
              <a:cxn ang="0">
                <a:pos x="96" y="38"/>
              </a:cxn>
              <a:cxn ang="0">
                <a:pos x="68" y="54"/>
              </a:cxn>
              <a:cxn ang="0">
                <a:pos x="30" y="42"/>
              </a:cxn>
              <a:cxn ang="0">
                <a:pos x="10" y="44"/>
              </a:cxn>
              <a:cxn ang="0">
                <a:pos x="26" y="36"/>
              </a:cxn>
              <a:cxn ang="0">
                <a:pos x="16" y="22"/>
              </a:cxn>
              <a:cxn ang="0">
                <a:pos x="0" y="16"/>
              </a:cxn>
              <a:cxn ang="0">
                <a:pos x="14" y="0"/>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709CCA"/>
          </a:solidFill>
          <a:ln w="9525" cap="flat" cmpd="sng">
            <a:solidFill>
              <a:schemeClr val="bg1"/>
            </a:solidFill>
            <a:prstDash val="solid"/>
            <a:round/>
            <a:headEnd/>
            <a:tailEnd/>
          </a:ln>
          <a:effectLst/>
        </p:spPr>
        <p:txBody>
          <a:bodyPr anchor="ctr"/>
          <a:lstStyle/>
          <a:p>
            <a:endParaRPr lang="en-GB"/>
          </a:p>
        </p:txBody>
      </p:sp>
      <p:sp>
        <p:nvSpPr>
          <p:cNvPr id="603" name="Freeform 451"/>
          <p:cNvSpPr>
            <a:spLocks/>
          </p:cNvSpPr>
          <p:nvPr/>
        </p:nvSpPr>
        <p:spPr bwMode="auto">
          <a:xfrm>
            <a:off x="7763237" y="4274835"/>
            <a:ext cx="199292" cy="185737"/>
          </a:xfrm>
          <a:custGeom>
            <a:avLst/>
            <a:gdLst/>
            <a:ahLst/>
            <a:cxnLst>
              <a:cxn ang="0">
                <a:pos x="410" y="71"/>
              </a:cxn>
              <a:cxn ang="0">
                <a:pos x="321" y="142"/>
              </a:cxn>
              <a:cxn ang="0">
                <a:pos x="233" y="142"/>
              </a:cxn>
              <a:cxn ang="0">
                <a:pos x="178" y="71"/>
              </a:cxn>
              <a:cxn ang="0">
                <a:pos x="107" y="0"/>
              </a:cxn>
              <a:cxn ang="0">
                <a:pos x="36" y="19"/>
              </a:cxn>
              <a:cxn ang="0">
                <a:pos x="0" y="90"/>
              </a:cxn>
              <a:cxn ang="0">
                <a:pos x="72" y="124"/>
              </a:cxn>
              <a:cxn ang="0">
                <a:pos x="89" y="159"/>
              </a:cxn>
              <a:cxn ang="0">
                <a:pos x="107" y="213"/>
              </a:cxn>
              <a:cxn ang="0">
                <a:pos x="160" y="213"/>
              </a:cxn>
              <a:cxn ang="0">
                <a:pos x="197" y="230"/>
              </a:cxn>
              <a:cxn ang="0">
                <a:pos x="321" y="283"/>
              </a:cxn>
              <a:cxn ang="0">
                <a:pos x="446" y="353"/>
              </a:cxn>
              <a:cxn ang="0">
                <a:pos x="465" y="389"/>
              </a:cxn>
              <a:cxn ang="0">
                <a:pos x="393" y="424"/>
              </a:cxn>
              <a:cxn ang="0">
                <a:pos x="465" y="442"/>
              </a:cxn>
              <a:cxn ang="0">
                <a:pos x="518" y="459"/>
              </a:cxn>
              <a:cxn ang="0">
                <a:pos x="575" y="488"/>
              </a:cxn>
              <a:cxn ang="0">
                <a:pos x="575" y="122"/>
              </a:cxn>
              <a:cxn ang="0">
                <a:pos x="410" y="7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accent1">
              <a:lumMod val="50000"/>
              <a:lumOff val="50000"/>
            </a:schemeClr>
          </a:solidFill>
          <a:ln w="9525" cap="flat" cmpd="sng">
            <a:solidFill>
              <a:schemeClr val="bg1"/>
            </a:solidFill>
            <a:prstDash val="solid"/>
            <a:round/>
            <a:headEnd type="none" w="med" len="med"/>
            <a:tailEnd type="none" w="med" len="med"/>
          </a:ln>
          <a:effectLst/>
        </p:spPr>
        <p:txBody>
          <a:bodyPr/>
          <a:lstStyle/>
          <a:p>
            <a:endParaRPr lang="en-GB"/>
          </a:p>
        </p:txBody>
      </p:sp>
      <p:sp>
        <p:nvSpPr>
          <p:cNvPr id="604" name="Freeform 452"/>
          <p:cNvSpPr>
            <a:spLocks/>
          </p:cNvSpPr>
          <p:nvPr/>
        </p:nvSpPr>
        <p:spPr bwMode="auto">
          <a:xfrm>
            <a:off x="7962530" y="4319284"/>
            <a:ext cx="161192" cy="169862"/>
          </a:xfrm>
          <a:custGeom>
            <a:avLst/>
            <a:gdLst/>
            <a:ahLst/>
            <a:cxnLst>
              <a:cxn ang="0">
                <a:pos x="353" y="302"/>
              </a:cxn>
              <a:cxn ang="0">
                <a:pos x="336" y="249"/>
              </a:cxn>
              <a:cxn ang="0">
                <a:pos x="372" y="214"/>
              </a:cxn>
              <a:cxn ang="0">
                <a:pos x="283" y="161"/>
              </a:cxn>
              <a:cxn ang="0">
                <a:pos x="247" y="108"/>
              </a:cxn>
              <a:cxn ang="0">
                <a:pos x="122" y="37"/>
              </a:cxn>
              <a:cxn ang="0">
                <a:pos x="0" y="0"/>
              </a:cxn>
              <a:cxn ang="0">
                <a:pos x="0" y="366"/>
              </a:cxn>
              <a:cxn ang="0">
                <a:pos x="14" y="373"/>
              </a:cxn>
              <a:cxn ang="0">
                <a:pos x="67" y="373"/>
              </a:cxn>
              <a:cxn ang="0">
                <a:pos x="122" y="320"/>
              </a:cxn>
              <a:cxn ang="0">
                <a:pos x="211" y="284"/>
              </a:cxn>
              <a:cxn ang="0">
                <a:pos x="264" y="320"/>
              </a:cxn>
              <a:cxn ang="0">
                <a:pos x="389" y="408"/>
              </a:cxn>
              <a:cxn ang="0">
                <a:pos x="460" y="443"/>
              </a:cxn>
              <a:cxn ang="0">
                <a:pos x="460" y="337"/>
              </a:cxn>
              <a:cxn ang="0">
                <a:pos x="353" y="302"/>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709CCA"/>
          </a:solidFill>
          <a:ln w="9525" cap="flat" cmpd="sng">
            <a:solidFill>
              <a:schemeClr val="bg1"/>
            </a:solidFill>
            <a:prstDash val="solid"/>
            <a:round/>
            <a:headEnd type="none" w="med" len="med"/>
            <a:tailEnd type="none" w="med" len="med"/>
          </a:ln>
          <a:effectLst/>
        </p:spPr>
        <p:txBody>
          <a:bodyPr/>
          <a:lstStyle/>
          <a:p>
            <a:endParaRPr lang="en-GB"/>
          </a:p>
        </p:txBody>
      </p:sp>
      <p:grpSp>
        <p:nvGrpSpPr>
          <p:cNvPr id="2" name="Group 453"/>
          <p:cNvGrpSpPr>
            <a:grpSpLocks/>
          </p:cNvGrpSpPr>
          <p:nvPr/>
        </p:nvGrpSpPr>
        <p:grpSpPr bwMode="auto">
          <a:xfrm>
            <a:off x="4523271" y="2504771"/>
            <a:ext cx="231531" cy="368300"/>
            <a:chOff x="2201" y="1250"/>
            <a:chExt cx="133" cy="193"/>
          </a:xfrm>
          <a:solidFill>
            <a:schemeClr val="accent1">
              <a:lumMod val="90000"/>
              <a:lumOff val="10000"/>
            </a:schemeClr>
          </a:solidFill>
        </p:grpSpPr>
        <p:sp>
          <p:nvSpPr>
            <p:cNvPr id="606" name="Freeform 454"/>
            <p:cNvSpPr>
              <a:spLocks/>
            </p:cNvSpPr>
            <p:nvPr/>
          </p:nvSpPr>
          <p:spPr bwMode="auto">
            <a:xfrm>
              <a:off x="2234" y="1250"/>
              <a:ext cx="100" cy="193"/>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1"/>
              </a:solidFill>
              <a:round/>
              <a:headEnd/>
              <a:tailEnd/>
            </a:ln>
          </p:spPr>
          <p:txBody>
            <a:bodyPr/>
            <a:lstStyle/>
            <a:p>
              <a:endParaRPr lang="en-GB"/>
            </a:p>
          </p:txBody>
        </p:sp>
        <p:sp>
          <p:nvSpPr>
            <p:cNvPr id="607" name="Freeform 455"/>
            <p:cNvSpPr>
              <a:spLocks/>
            </p:cNvSpPr>
            <p:nvPr/>
          </p:nvSpPr>
          <p:spPr bwMode="auto">
            <a:xfrm>
              <a:off x="2201" y="1331"/>
              <a:ext cx="34" cy="22"/>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1"/>
              </a:solidFill>
              <a:prstDash val="solid"/>
              <a:round/>
              <a:headEnd type="none" w="med" len="med"/>
              <a:tailEnd type="none" w="med" len="med"/>
            </a:ln>
            <a:effectLst/>
          </p:spPr>
          <p:txBody>
            <a:bodyPr/>
            <a:lstStyle/>
            <a:p>
              <a:endParaRPr lang="en-GB"/>
            </a:p>
          </p:txBody>
        </p:sp>
      </p:grpSp>
      <p:sp>
        <p:nvSpPr>
          <p:cNvPr id="608" name="Freeform 457"/>
          <p:cNvSpPr>
            <a:spLocks/>
          </p:cNvSpPr>
          <p:nvPr/>
        </p:nvSpPr>
        <p:spPr bwMode="auto">
          <a:xfrm>
            <a:off x="5009779" y="3008010"/>
            <a:ext cx="63012" cy="47625"/>
          </a:xfrm>
          <a:custGeom>
            <a:avLst/>
            <a:gdLst/>
            <a:ahLst/>
            <a:cxnLst>
              <a:cxn ang="0">
                <a:pos x="3" y="33"/>
              </a:cxn>
              <a:cxn ang="0">
                <a:pos x="6" y="33"/>
              </a:cxn>
              <a:cxn ang="0">
                <a:pos x="9" y="32"/>
              </a:cxn>
              <a:cxn ang="0">
                <a:pos x="13" y="33"/>
              </a:cxn>
              <a:cxn ang="0">
                <a:pos x="17" y="28"/>
              </a:cxn>
              <a:cxn ang="0">
                <a:pos x="20" y="34"/>
              </a:cxn>
              <a:cxn ang="0">
                <a:pos x="21" y="32"/>
              </a:cxn>
              <a:cxn ang="0">
                <a:pos x="25" y="34"/>
              </a:cxn>
              <a:cxn ang="0">
                <a:pos x="27" y="33"/>
              </a:cxn>
              <a:cxn ang="0">
                <a:pos x="26" y="30"/>
              </a:cxn>
              <a:cxn ang="0">
                <a:pos x="28" y="29"/>
              </a:cxn>
              <a:cxn ang="0">
                <a:pos x="26" y="28"/>
              </a:cxn>
              <a:cxn ang="0">
                <a:pos x="29" y="25"/>
              </a:cxn>
              <a:cxn ang="0">
                <a:pos x="31" y="25"/>
              </a:cxn>
              <a:cxn ang="0">
                <a:pos x="32" y="25"/>
              </a:cxn>
              <a:cxn ang="0">
                <a:pos x="32" y="20"/>
              </a:cxn>
              <a:cxn ang="0">
                <a:pos x="30" y="19"/>
              </a:cxn>
              <a:cxn ang="0">
                <a:pos x="31" y="16"/>
              </a:cxn>
              <a:cxn ang="0">
                <a:pos x="33" y="16"/>
              </a:cxn>
              <a:cxn ang="0">
                <a:pos x="37" y="13"/>
              </a:cxn>
              <a:cxn ang="0">
                <a:pos x="38" y="12"/>
              </a:cxn>
              <a:cxn ang="0">
                <a:pos x="40" y="13"/>
              </a:cxn>
              <a:cxn ang="0">
                <a:pos x="39" y="10"/>
              </a:cxn>
              <a:cxn ang="0">
                <a:pos x="41" y="9"/>
              </a:cxn>
              <a:cxn ang="0">
                <a:pos x="44" y="11"/>
              </a:cxn>
              <a:cxn ang="0">
                <a:pos x="42" y="7"/>
              </a:cxn>
              <a:cxn ang="0">
                <a:pos x="41" y="5"/>
              </a:cxn>
              <a:cxn ang="0">
                <a:pos x="40" y="2"/>
              </a:cxn>
              <a:cxn ang="0">
                <a:pos x="38" y="0"/>
              </a:cxn>
              <a:cxn ang="0">
                <a:pos x="36" y="3"/>
              </a:cxn>
              <a:cxn ang="0">
                <a:pos x="36" y="6"/>
              </a:cxn>
              <a:cxn ang="0">
                <a:pos x="34" y="5"/>
              </a:cxn>
              <a:cxn ang="0">
                <a:pos x="33" y="5"/>
              </a:cxn>
              <a:cxn ang="0">
                <a:pos x="31" y="6"/>
              </a:cxn>
              <a:cxn ang="0">
                <a:pos x="30" y="6"/>
              </a:cxn>
              <a:cxn ang="0">
                <a:pos x="29" y="7"/>
              </a:cxn>
              <a:cxn ang="0">
                <a:pos x="28" y="7"/>
              </a:cxn>
              <a:cxn ang="0">
                <a:pos x="28" y="7"/>
              </a:cxn>
              <a:cxn ang="0">
                <a:pos x="25" y="7"/>
              </a:cxn>
              <a:cxn ang="0">
                <a:pos x="23" y="7"/>
              </a:cxn>
              <a:cxn ang="0">
                <a:pos x="22" y="7"/>
              </a:cxn>
              <a:cxn ang="0">
                <a:pos x="21" y="7"/>
              </a:cxn>
              <a:cxn ang="0">
                <a:pos x="21" y="7"/>
              </a:cxn>
              <a:cxn ang="0">
                <a:pos x="17" y="11"/>
              </a:cxn>
              <a:cxn ang="0">
                <a:pos x="16" y="13"/>
              </a:cxn>
              <a:cxn ang="0">
                <a:pos x="12" y="11"/>
              </a:cxn>
              <a:cxn ang="0">
                <a:pos x="8" y="10"/>
              </a:cxn>
              <a:cxn ang="0">
                <a:pos x="5" y="10"/>
              </a:cxn>
              <a:cxn ang="0">
                <a:pos x="4" y="11"/>
              </a:cxn>
              <a:cxn ang="0">
                <a:pos x="0" y="15"/>
              </a:cxn>
              <a:cxn ang="0">
                <a:pos x="1" y="17"/>
              </a:cxn>
              <a:cxn ang="0">
                <a:pos x="4" y="17"/>
              </a:cxn>
              <a:cxn ang="0">
                <a:pos x="3" y="19"/>
              </a:cxn>
              <a:cxn ang="0">
                <a:pos x="1" y="19"/>
              </a:cxn>
              <a:cxn ang="0">
                <a:pos x="2" y="21"/>
              </a:cxn>
              <a:cxn ang="0">
                <a:pos x="3" y="22"/>
              </a:cxn>
              <a:cxn ang="0">
                <a:pos x="2" y="26"/>
              </a:cxn>
              <a:cxn ang="0">
                <a:pos x="5" y="29"/>
              </a:cxn>
              <a:cxn ang="0">
                <a:pos x="5" y="31"/>
              </a:cxn>
              <a:cxn ang="0">
                <a:pos x="3" y="32"/>
              </a:cxn>
              <a:cxn ang="0">
                <a:pos x="3" y="33"/>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709CCA"/>
          </a:solidFill>
          <a:ln w="9525" cap="flat" cmpd="sng">
            <a:solidFill>
              <a:schemeClr val="bg1"/>
            </a:solidFill>
            <a:prstDash val="solid"/>
            <a:round/>
            <a:headEnd type="none" w="med" len="med"/>
            <a:tailEnd type="none" w="med" len="med"/>
          </a:ln>
          <a:effectLst/>
        </p:spPr>
        <p:txBody>
          <a:bodyPr/>
          <a:lstStyle/>
          <a:p>
            <a:endParaRPr lang="en-GB"/>
          </a:p>
        </p:txBody>
      </p:sp>
      <p:sp>
        <p:nvSpPr>
          <p:cNvPr id="609" name="Freeform 458"/>
          <p:cNvSpPr>
            <a:spLocks/>
          </p:cNvSpPr>
          <p:nvPr/>
        </p:nvSpPr>
        <p:spPr bwMode="auto">
          <a:xfrm>
            <a:off x="5418622" y="3379484"/>
            <a:ext cx="67408" cy="44450"/>
          </a:xfrm>
          <a:custGeom>
            <a:avLst/>
            <a:gdLst/>
            <a:ahLst/>
            <a:cxnLst>
              <a:cxn ang="0">
                <a:pos x="0" y="15"/>
              </a:cxn>
              <a:cxn ang="0">
                <a:pos x="3" y="17"/>
              </a:cxn>
              <a:cxn ang="0">
                <a:pos x="12" y="14"/>
              </a:cxn>
              <a:cxn ang="0">
                <a:pos x="13" y="8"/>
              </a:cxn>
              <a:cxn ang="0">
                <a:pos x="27" y="9"/>
              </a:cxn>
              <a:cxn ang="0">
                <a:pos x="46" y="0"/>
              </a:cxn>
              <a:cxn ang="0">
                <a:pos x="46" y="1"/>
              </a:cxn>
              <a:cxn ang="0">
                <a:pos x="33" y="11"/>
              </a:cxn>
              <a:cxn ang="0">
                <a:pos x="36" y="18"/>
              </a:cxn>
              <a:cxn ang="0">
                <a:pos x="27" y="21"/>
              </a:cxn>
              <a:cxn ang="0">
                <a:pos x="15" y="28"/>
              </a:cxn>
              <a:cxn ang="0">
                <a:pos x="13" y="28"/>
              </a:cxn>
              <a:cxn ang="0">
                <a:pos x="8" y="26"/>
              </a:cxn>
              <a:cxn ang="0">
                <a:pos x="2" y="23"/>
              </a:cxn>
              <a:cxn ang="0">
                <a:pos x="0" y="15"/>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709CCA"/>
          </a:solidFill>
          <a:ln w="9525" cap="flat" cmpd="sng">
            <a:solidFill>
              <a:schemeClr val="bg1"/>
            </a:solidFill>
            <a:prstDash val="solid"/>
            <a:round/>
            <a:headEnd type="none" w="med" len="med"/>
            <a:tailEnd type="none" w="med" len="med"/>
          </a:ln>
          <a:effectLst/>
        </p:spPr>
        <p:txBody>
          <a:bodyPr/>
          <a:lstStyle/>
          <a:p>
            <a:endParaRPr lang="en-GB"/>
          </a:p>
        </p:txBody>
      </p:sp>
      <p:sp>
        <p:nvSpPr>
          <p:cNvPr id="610" name="Freeform 507"/>
          <p:cNvSpPr>
            <a:spLocks/>
          </p:cNvSpPr>
          <p:nvPr/>
        </p:nvSpPr>
        <p:spPr bwMode="auto">
          <a:xfrm>
            <a:off x="6403360" y="2765121"/>
            <a:ext cx="1392115" cy="1047750"/>
          </a:xfrm>
          <a:custGeom>
            <a:avLst/>
            <a:gdLst/>
            <a:ahLst/>
            <a:cxnLst>
              <a:cxn ang="0">
                <a:pos x="840" y="88"/>
              </a:cxn>
              <a:cxn ang="0">
                <a:pos x="732" y="24"/>
              </a:cxn>
              <a:cxn ang="0">
                <a:pos x="668" y="88"/>
              </a:cxn>
              <a:cxn ang="0">
                <a:pos x="668" y="88"/>
              </a:cxn>
              <a:cxn ang="0">
                <a:pos x="670" y="90"/>
              </a:cxn>
              <a:cxn ang="0">
                <a:pos x="672" y="92"/>
              </a:cxn>
              <a:cxn ang="0">
                <a:pos x="676" y="92"/>
              </a:cxn>
              <a:cxn ang="0">
                <a:pos x="676" y="94"/>
              </a:cxn>
              <a:cxn ang="0">
                <a:pos x="678" y="94"/>
              </a:cxn>
              <a:cxn ang="0">
                <a:pos x="678" y="94"/>
              </a:cxn>
              <a:cxn ang="0">
                <a:pos x="676" y="92"/>
              </a:cxn>
              <a:cxn ang="0">
                <a:pos x="674" y="92"/>
              </a:cxn>
              <a:cxn ang="0">
                <a:pos x="672" y="90"/>
              </a:cxn>
              <a:cxn ang="0">
                <a:pos x="668" y="90"/>
              </a:cxn>
              <a:cxn ang="0">
                <a:pos x="668" y="88"/>
              </a:cxn>
              <a:cxn ang="0">
                <a:pos x="658" y="108"/>
              </a:cxn>
              <a:cxn ang="0">
                <a:pos x="712" y="158"/>
              </a:cxn>
              <a:cxn ang="0">
                <a:pos x="598" y="202"/>
              </a:cxn>
              <a:cxn ang="0">
                <a:pos x="480" y="276"/>
              </a:cxn>
              <a:cxn ang="0">
                <a:pos x="326" y="202"/>
              </a:cxn>
              <a:cxn ang="0">
                <a:pos x="226" y="118"/>
              </a:cxn>
              <a:cxn ang="0">
                <a:pos x="222" y="114"/>
              </a:cxn>
              <a:cxn ang="0">
                <a:pos x="220" y="116"/>
              </a:cxn>
              <a:cxn ang="0">
                <a:pos x="218" y="122"/>
              </a:cxn>
              <a:cxn ang="0">
                <a:pos x="218" y="122"/>
              </a:cxn>
              <a:cxn ang="0">
                <a:pos x="218" y="122"/>
              </a:cxn>
              <a:cxn ang="0">
                <a:pos x="222" y="114"/>
              </a:cxn>
              <a:cxn ang="0">
                <a:pos x="218" y="108"/>
              </a:cxn>
              <a:cxn ang="0">
                <a:pos x="208" y="114"/>
              </a:cxn>
              <a:cxn ang="0">
                <a:pos x="142" y="142"/>
              </a:cxn>
              <a:cxn ang="0">
                <a:pos x="88" y="256"/>
              </a:cxn>
              <a:cxn ang="0">
                <a:pos x="4" y="306"/>
              </a:cxn>
              <a:cxn ang="0">
                <a:pos x="14" y="350"/>
              </a:cxn>
              <a:cxn ang="0">
                <a:pos x="30" y="370"/>
              </a:cxn>
              <a:cxn ang="0">
                <a:pos x="94" y="390"/>
              </a:cxn>
              <a:cxn ang="0">
                <a:pos x="84" y="444"/>
              </a:cxn>
              <a:cxn ang="0">
                <a:pos x="108" y="488"/>
              </a:cxn>
              <a:cxn ang="0">
                <a:pos x="148" y="508"/>
              </a:cxn>
              <a:cxn ang="0">
                <a:pos x="218" y="536"/>
              </a:cxn>
              <a:cxn ang="0">
                <a:pos x="262" y="546"/>
              </a:cxn>
              <a:cxn ang="0">
                <a:pos x="316" y="512"/>
              </a:cxn>
              <a:cxn ang="0">
                <a:pos x="370" y="528"/>
              </a:cxn>
              <a:cxn ang="0">
                <a:pos x="376" y="586"/>
              </a:cxn>
              <a:cxn ang="0">
                <a:pos x="400" y="616"/>
              </a:cxn>
              <a:cxn ang="0">
                <a:pos x="420" y="640"/>
              </a:cxn>
              <a:cxn ang="0">
                <a:pos x="500" y="616"/>
              </a:cxn>
              <a:cxn ang="0">
                <a:pos x="534" y="640"/>
              </a:cxn>
              <a:cxn ang="0">
                <a:pos x="608" y="630"/>
              </a:cxn>
              <a:cxn ang="0">
                <a:pos x="632" y="626"/>
              </a:cxn>
              <a:cxn ang="0">
                <a:pos x="702" y="582"/>
              </a:cxn>
              <a:cxn ang="0">
                <a:pos x="742" y="512"/>
              </a:cxn>
              <a:cxn ang="0">
                <a:pos x="742" y="472"/>
              </a:cxn>
              <a:cxn ang="0">
                <a:pos x="716" y="398"/>
              </a:cxn>
              <a:cxn ang="0">
                <a:pos x="752" y="360"/>
              </a:cxn>
              <a:cxn ang="0">
                <a:pos x="702" y="354"/>
              </a:cxn>
              <a:cxn ang="0">
                <a:pos x="706" y="320"/>
              </a:cxn>
              <a:cxn ang="0">
                <a:pos x="756" y="290"/>
              </a:cxn>
              <a:cxn ang="0">
                <a:pos x="762" y="316"/>
              </a:cxn>
              <a:cxn ang="0">
                <a:pos x="818" y="262"/>
              </a:cxn>
              <a:cxn ang="0">
                <a:pos x="890" y="252"/>
              </a:cxn>
              <a:cxn ang="0">
                <a:pos x="950" y="118"/>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solidFill>
            <a:schemeClr val="accent1">
              <a:lumMod val="90000"/>
              <a:lumOff val="10000"/>
            </a:schemeClr>
          </a:solidFill>
          <a:ln w="9525" cap="flat" cmpd="sng">
            <a:solidFill>
              <a:schemeClr val="bg1"/>
            </a:solidFill>
            <a:prstDash val="solid"/>
            <a:round/>
            <a:headEnd type="none" w="med" len="med"/>
            <a:tailEnd type="none" w="med" len="med"/>
          </a:ln>
          <a:effectLst/>
        </p:spPr>
        <p:txBody>
          <a:bodyPr/>
          <a:lstStyle/>
          <a:p>
            <a:endParaRPr lang="en-GB"/>
          </a:p>
        </p:txBody>
      </p:sp>
      <p:sp>
        <p:nvSpPr>
          <p:cNvPr id="611" name="Freeform 260"/>
          <p:cNvSpPr>
            <a:spLocks/>
          </p:cNvSpPr>
          <p:nvPr/>
        </p:nvSpPr>
        <p:spPr bwMode="auto">
          <a:xfrm>
            <a:off x="6532313" y="4095447"/>
            <a:ext cx="52754" cy="68263"/>
          </a:xfrm>
          <a:custGeom>
            <a:avLst/>
            <a:gdLst/>
            <a:ahLst/>
            <a:cxnLst>
              <a:cxn ang="0">
                <a:pos x="6" y="0"/>
              </a:cxn>
              <a:cxn ang="0">
                <a:pos x="0" y="24"/>
              </a:cxn>
              <a:cxn ang="0">
                <a:pos x="6" y="54"/>
              </a:cxn>
              <a:cxn ang="0">
                <a:pos x="30" y="54"/>
              </a:cxn>
              <a:cxn ang="0">
                <a:pos x="42" y="30"/>
              </a:cxn>
              <a:cxn ang="0">
                <a:pos x="6" y="0"/>
              </a:cxn>
            </a:cxnLst>
            <a:rect l="0" t="0" r="r" b="b"/>
            <a:pathLst>
              <a:path w="42" h="54">
                <a:moveTo>
                  <a:pt x="6" y="0"/>
                </a:moveTo>
                <a:lnTo>
                  <a:pt x="0" y="24"/>
                </a:lnTo>
                <a:lnTo>
                  <a:pt x="6" y="54"/>
                </a:lnTo>
                <a:lnTo>
                  <a:pt x="30" y="54"/>
                </a:lnTo>
                <a:lnTo>
                  <a:pt x="42" y="30"/>
                </a:lnTo>
                <a:lnTo>
                  <a:pt x="6" y="0"/>
                </a:lnTo>
                <a:close/>
              </a:path>
            </a:pathLst>
          </a:custGeom>
          <a:solidFill>
            <a:srgbClr val="709CCA"/>
          </a:solidFill>
          <a:ln w="9525">
            <a:solidFill>
              <a:schemeClr val="bg1"/>
            </a:solidFill>
            <a:round/>
            <a:headEnd/>
            <a:tailEnd/>
          </a:ln>
        </p:spPr>
        <p:txBody>
          <a:bodyPr/>
          <a:lstStyle/>
          <a:p>
            <a:endParaRPr lang="en-GB"/>
          </a:p>
        </p:txBody>
      </p:sp>
      <p:sp>
        <p:nvSpPr>
          <p:cNvPr id="612" name="Freeform 261"/>
          <p:cNvSpPr>
            <a:spLocks/>
          </p:cNvSpPr>
          <p:nvPr/>
        </p:nvSpPr>
        <p:spPr bwMode="auto">
          <a:xfrm>
            <a:off x="7200529" y="3812871"/>
            <a:ext cx="49823" cy="53975"/>
          </a:xfrm>
          <a:custGeom>
            <a:avLst/>
            <a:gdLst/>
            <a:ahLst/>
            <a:cxnLst>
              <a:cxn ang="0">
                <a:pos x="0" y="30"/>
              </a:cxn>
              <a:cxn ang="0">
                <a:pos x="12" y="12"/>
              </a:cxn>
              <a:cxn ang="0">
                <a:pos x="30" y="0"/>
              </a:cxn>
              <a:cxn ang="0">
                <a:pos x="42" y="12"/>
              </a:cxn>
              <a:cxn ang="0">
                <a:pos x="30" y="30"/>
              </a:cxn>
              <a:cxn ang="0">
                <a:pos x="12" y="42"/>
              </a:cxn>
              <a:cxn ang="0">
                <a:pos x="0" y="30"/>
              </a:cxn>
            </a:cxnLst>
            <a:rect l="0" t="0" r="r" b="b"/>
            <a:pathLst>
              <a:path w="42" h="42">
                <a:moveTo>
                  <a:pt x="0" y="30"/>
                </a:moveTo>
                <a:lnTo>
                  <a:pt x="12" y="12"/>
                </a:lnTo>
                <a:lnTo>
                  <a:pt x="30" y="0"/>
                </a:lnTo>
                <a:lnTo>
                  <a:pt x="42" y="12"/>
                </a:lnTo>
                <a:lnTo>
                  <a:pt x="30" y="30"/>
                </a:lnTo>
                <a:lnTo>
                  <a:pt x="12" y="42"/>
                </a:lnTo>
                <a:lnTo>
                  <a:pt x="0" y="30"/>
                </a:lnTo>
                <a:close/>
              </a:path>
            </a:pathLst>
          </a:custGeom>
          <a:solidFill>
            <a:srgbClr val="709CCA"/>
          </a:solidFill>
          <a:ln w="9525">
            <a:solidFill>
              <a:schemeClr val="bg1"/>
            </a:solidFill>
            <a:round/>
            <a:headEnd/>
            <a:tailEnd/>
          </a:ln>
        </p:spPr>
        <p:txBody>
          <a:bodyPr/>
          <a:lstStyle/>
          <a:p>
            <a:endParaRPr lang="en-GB"/>
          </a:p>
        </p:txBody>
      </p:sp>
      <p:sp>
        <p:nvSpPr>
          <p:cNvPr id="613" name="Freeform 262"/>
          <p:cNvSpPr>
            <a:spLocks/>
          </p:cNvSpPr>
          <p:nvPr/>
        </p:nvSpPr>
        <p:spPr bwMode="auto">
          <a:xfrm>
            <a:off x="7468694" y="3679522"/>
            <a:ext cx="29308" cy="93663"/>
          </a:xfrm>
          <a:custGeom>
            <a:avLst/>
            <a:gdLst/>
            <a:ahLst/>
            <a:cxnLst>
              <a:cxn ang="0">
                <a:pos x="0" y="42"/>
              </a:cxn>
              <a:cxn ang="0">
                <a:pos x="0" y="18"/>
              </a:cxn>
              <a:cxn ang="0">
                <a:pos x="24" y="0"/>
              </a:cxn>
              <a:cxn ang="0">
                <a:pos x="24" y="24"/>
              </a:cxn>
              <a:cxn ang="0">
                <a:pos x="6" y="72"/>
              </a:cxn>
              <a:cxn ang="0">
                <a:pos x="0" y="42"/>
              </a:cxn>
            </a:cxnLst>
            <a:rect l="0" t="0" r="r" b="b"/>
            <a:pathLst>
              <a:path w="24" h="72">
                <a:moveTo>
                  <a:pt x="0" y="42"/>
                </a:moveTo>
                <a:lnTo>
                  <a:pt x="0" y="18"/>
                </a:lnTo>
                <a:lnTo>
                  <a:pt x="24" y="0"/>
                </a:lnTo>
                <a:lnTo>
                  <a:pt x="24" y="24"/>
                </a:lnTo>
                <a:lnTo>
                  <a:pt x="6" y="72"/>
                </a:lnTo>
                <a:lnTo>
                  <a:pt x="0" y="42"/>
                </a:lnTo>
                <a:close/>
              </a:path>
            </a:pathLst>
          </a:custGeom>
          <a:solidFill>
            <a:srgbClr val="709CCA"/>
          </a:solidFill>
          <a:ln w="9525">
            <a:solidFill>
              <a:schemeClr val="bg1"/>
            </a:solidFill>
            <a:round/>
            <a:headEnd/>
            <a:tailEnd/>
          </a:ln>
        </p:spPr>
        <p:txBody>
          <a:bodyPr/>
          <a:lstStyle/>
          <a:p>
            <a:endParaRPr lang="en-GB"/>
          </a:p>
        </p:txBody>
      </p:sp>
      <p:sp>
        <p:nvSpPr>
          <p:cNvPr id="614" name="Freeform 263"/>
          <p:cNvSpPr>
            <a:spLocks/>
          </p:cNvSpPr>
          <p:nvPr/>
        </p:nvSpPr>
        <p:spPr bwMode="auto">
          <a:xfrm>
            <a:off x="7685571" y="3436634"/>
            <a:ext cx="42497" cy="69850"/>
          </a:xfrm>
          <a:custGeom>
            <a:avLst/>
            <a:gdLst/>
            <a:ahLst/>
            <a:cxnLst>
              <a:cxn ang="0">
                <a:pos x="0" y="18"/>
              </a:cxn>
              <a:cxn ang="0">
                <a:pos x="6" y="36"/>
              </a:cxn>
              <a:cxn ang="0">
                <a:pos x="12" y="54"/>
              </a:cxn>
              <a:cxn ang="0">
                <a:pos x="30" y="42"/>
              </a:cxn>
              <a:cxn ang="0">
                <a:pos x="36" y="18"/>
              </a:cxn>
              <a:cxn ang="0">
                <a:pos x="30" y="0"/>
              </a:cxn>
              <a:cxn ang="0">
                <a:pos x="0" y="18"/>
              </a:cxn>
            </a:cxnLst>
            <a:rect l="0" t="0" r="r" b="b"/>
            <a:pathLst>
              <a:path w="36" h="54">
                <a:moveTo>
                  <a:pt x="0" y="18"/>
                </a:moveTo>
                <a:lnTo>
                  <a:pt x="6" y="36"/>
                </a:lnTo>
                <a:lnTo>
                  <a:pt x="12" y="54"/>
                </a:lnTo>
                <a:lnTo>
                  <a:pt x="30" y="42"/>
                </a:lnTo>
                <a:lnTo>
                  <a:pt x="36" y="18"/>
                </a:lnTo>
                <a:lnTo>
                  <a:pt x="30" y="0"/>
                </a:lnTo>
                <a:lnTo>
                  <a:pt x="0" y="18"/>
                </a:lnTo>
                <a:close/>
              </a:path>
            </a:pathLst>
          </a:custGeom>
          <a:solidFill>
            <a:srgbClr val="709CCA"/>
          </a:solidFill>
          <a:ln w="9525">
            <a:solidFill>
              <a:schemeClr val="bg1"/>
            </a:solidFill>
            <a:round/>
            <a:headEnd/>
            <a:tailEnd/>
          </a:ln>
        </p:spPr>
        <p:txBody>
          <a:bodyPr/>
          <a:lstStyle/>
          <a:p>
            <a:endParaRPr lang="en-GB"/>
          </a:p>
        </p:txBody>
      </p:sp>
      <p:sp>
        <p:nvSpPr>
          <p:cNvPr id="615" name="Freeform 264"/>
          <p:cNvSpPr>
            <a:spLocks/>
          </p:cNvSpPr>
          <p:nvPr/>
        </p:nvSpPr>
        <p:spPr bwMode="auto">
          <a:xfrm>
            <a:off x="7736860" y="3077859"/>
            <a:ext cx="317988" cy="374650"/>
          </a:xfrm>
          <a:custGeom>
            <a:avLst/>
            <a:gdLst/>
            <a:ahLst/>
            <a:cxnLst>
              <a:cxn ang="0">
                <a:pos x="6" y="247"/>
              </a:cxn>
              <a:cxn ang="0">
                <a:pos x="42" y="235"/>
              </a:cxn>
              <a:cxn ang="0">
                <a:pos x="66" y="235"/>
              </a:cxn>
              <a:cxn ang="0">
                <a:pos x="108" y="199"/>
              </a:cxn>
              <a:cxn ang="0">
                <a:pos x="138" y="187"/>
              </a:cxn>
              <a:cxn ang="0">
                <a:pos x="144" y="157"/>
              </a:cxn>
              <a:cxn ang="0">
                <a:pos x="156" y="109"/>
              </a:cxn>
              <a:cxn ang="0">
                <a:pos x="156" y="72"/>
              </a:cxn>
              <a:cxn ang="0">
                <a:pos x="174" y="48"/>
              </a:cxn>
              <a:cxn ang="0">
                <a:pos x="174" y="18"/>
              </a:cxn>
              <a:cxn ang="0">
                <a:pos x="186" y="0"/>
              </a:cxn>
              <a:cxn ang="0">
                <a:pos x="210" y="18"/>
              </a:cxn>
              <a:cxn ang="0">
                <a:pos x="246" y="30"/>
              </a:cxn>
              <a:cxn ang="0">
                <a:pos x="264" y="30"/>
              </a:cxn>
              <a:cxn ang="0">
                <a:pos x="240" y="54"/>
              </a:cxn>
              <a:cxn ang="0">
                <a:pos x="222" y="66"/>
              </a:cxn>
              <a:cxn ang="0">
                <a:pos x="210" y="85"/>
              </a:cxn>
              <a:cxn ang="0">
                <a:pos x="180" y="60"/>
              </a:cxn>
              <a:cxn ang="0">
                <a:pos x="162" y="97"/>
              </a:cxn>
              <a:cxn ang="0">
                <a:pos x="186" y="139"/>
              </a:cxn>
              <a:cxn ang="0">
                <a:pos x="168" y="169"/>
              </a:cxn>
              <a:cxn ang="0">
                <a:pos x="162" y="193"/>
              </a:cxn>
              <a:cxn ang="0">
                <a:pos x="162" y="235"/>
              </a:cxn>
              <a:cxn ang="0">
                <a:pos x="150" y="247"/>
              </a:cxn>
              <a:cxn ang="0">
                <a:pos x="138" y="241"/>
              </a:cxn>
              <a:cxn ang="0">
                <a:pos x="126" y="247"/>
              </a:cxn>
              <a:cxn ang="0">
                <a:pos x="102" y="247"/>
              </a:cxn>
              <a:cxn ang="0">
                <a:pos x="90" y="247"/>
              </a:cxn>
              <a:cxn ang="0">
                <a:pos x="66" y="271"/>
              </a:cxn>
              <a:cxn ang="0">
                <a:pos x="60" y="259"/>
              </a:cxn>
              <a:cxn ang="0">
                <a:pos x="48" y="265"/>
              </a:cxn>
              <a:cxn ang="0">
                <a:pos x="36" y="271"/>
              </a:cxn>
              <a:cxn ang="0">
                <a:pos x="12" y="289"/>
              </a:cxn>
              <a:cxn ang="0">
                <a:pos x="0" y="259"/>
              </a:cxn>
              <a:cxn ang="0">
                <a:pos x="6" y="247"/>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616" name="Freeform 265"/>
          <p:cNvSpPr>
            <a:spLocks/>
          </p:cNvSpPr>
          <p:nvPr/>
        </p:nvSpPr>
        <p:spPr bwMode="auto">
          <a:xfrm>
            <a:off x="7961064" y="2733371"/>
            <a:ext cx="57150" cy="306388"/>
          </a:xfrm>
          <a:custGeom>
            <a:avLst/>
            <a:gdLst/>
            <a:ahLst/>
            <a:cxnLst>
              <a:cxn ang="0">
                <a:pos x="12" y="222"/>
              </a:cxn>
              <a:cxn ang="0">
                <a:pos x="12" y="180"/>
              </a:cxn>
              <a:cxn ang="0">
                <a:pos x="6" y="90"/>
              </a:cxn>
              <a:cxn ang="0">
                <a:pos x="0" y="66"/>
              </a:cxn>
              <a:cxn ang="0">
                <a:pos x="6" y="30"/>
              </a:cxn>
              <a:cxn ang="0">
                <a:pos x="12" y="0"/>
              </a:cxn>
              <a:cxn ang="0">
                <a:pos x="24" y="36"/>
              </a:cxn>
              <a:cxn ang="0">
                <a:pos x="24" y="60"/>
              </a:cxn>
              <a:cxn ang="0">
                <a:pos x="48" y="156"/>
              </a:cxn>
              <a:cxn ang="0">
                <a:pos x="30" y="144"/>
              </a:cxn>
              <a:cxn ang="0">
                <a:pos x="24" y="168"/>
              </a:cxn>
              <a:cxn ang="0">
                <a:pos x="24" y="198"/>
              </a:cxn>
              <a:cxn ang="0">
                <a:pos x="42" y="234"/>
              </a:cxn>
              <a:cxn ang="0">
                <a:pos x="12" y="222"/>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709CCA"/>
          </a:solidFill>
          <a:ln w="9525">
            <a:solidFill>
              <a:schemeClr val="bg1"/>
            </a:solidFill>
            <a:round/>
            <a:headEnd/>
            <a:tailEnd/>
          </a:ln>
        </p:spPr>
        <p:txBody>
          <a:bodyPr/>
          <a:lstStyle/>
          <a:p>
            <a:endParaRPr lang="en-GB"/>
          </a:p>
        </p:txBody>
      </p:sp>
      <p:sp>
        <p:nvSpPr>
          <p:cNvPr id="617" name="Freeform 272"/>
          <p:cNvSpPr>
            <a:spLocks/>
          </p:cNvSpPr>
          <p:nvPr/>
        </p:nvSpPr>
        <p:spPr bwMode="auto">
          <a:xfrm>
            <a:off x="7492140" y="3830334"/>
            <a:ext cx="130419" cy="195262"/>
          </a:xfrm>
          <a:custGeom>
            <a:avLst/>
            <a:gdLst/>
            <a:ahLst/>
            <a:cxnLst>
              <a:cxn ang="0">
                <a:pos x="12" y="18"/>
              </a:cxn>
              <a:cxn ang="0">
                <a:pos x="0" y="42"/>
              </a:cxn>
              <a:cxn ang="0">
                <a:pos x="6" y="72"/>
              </a:cxn>
              <a:cxn ang="0">
                <a:pos x="18" y="85"/>
              </a:cxn>
              <a:cxn ang="0">
                <a:pos x="36" y="91"/>
              </a:cxn>
              <a:cxn ang="0">
                <a:pos x="72" y="109"/>
              </a:cxn>
              <a:cxn ang="0">
                <a:pos x="78" y="139"/>
              </a:cxn>
              <a:cxn ang="0">
                <a:pos x="108" y="151"/>
              </a:cxn>
              <a:cxn ang="0">
                <a:pos x="102" y="127"/>
              </a:cxn>
              <a:cxn ang="0">
                <a:pos x="78" y="91"/>
              </a:cxn>
              <a:cxn ang="0">
                <a:pos x="42" y="66"/>
              </a:cxn>
              <a:cxn ang="0">
                <a:pos x="48" y="48"/>
              </a:cxn>
              <a:cxn ang="0">
                <a:pos x="54" y="12"/>
              </a:cxn>
              <a:cxn ang="0">
                <a:pos x="30" y="0"/>
              </a:cxn>
              <a:cxn ang="0">
                <a:pos x="12" y="18"/>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618" name="Freeform 273"/>
          <p:cNvSpPr>
            <a:spLocks/>
          </p:cNvSpPr>
          <p:nvPr/>
        </p:nvSpPr>
        <p:spPr bwMode="auto">
          <a:xfrm>
            <a:off x="7505329" y="4085922"/>
            <a:ext cx="106973" cy="92075"/>
          </a:xfrm>
          <a:custGeom>
            <a:avLst/>
            <a:gdLst/>
            <a:ahLst/>
            <a:cxnLst>
              <a:cxn ang="0">
                <a:pos x="0" y="54"/>
              </a:cxn>
              <a:cxn ang="0">
                <a:pos x="18" y="24"/>
              </a:cxn>
              <a:cxn ang="0">
                <a:pos x="42" y="24"/>
              </a:cxn>
              <a:cxn ang="0">
                <a:pos x="60" y="0"/>
              </a:cxn>
              <a:cxn ang="0">
                <a:pos x="90" y="24"/>
              </a:cxn>
              <a:cxn ang="0">
                <a:pos x="90" y="72"/>
              </a:cxn>
              <a:cxn ang="0">
                <a:pos x="60" y="60"/>
              </a:cxn>
              <a:cxn ang="0">
                <a:pos x="42" y="60"/>
              </a:cxn>
              <a:cxn ang="0">
                <a:pos x="24" y="48"/>
              </a:cxn>
              <a:cxn ang="0">
                <a:pos x="0" y="54"/>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619" name="Freeform 298"/>
          <p:cNvSpPr>
            <a:spLocks/>
          </p:cNvSpPr>
          <p:nvPr/>
        </p:nvSpPr>
        <p:spPr bwMode="auto">
          <a:xfrm>
            <a:off x="6714021" y="3662059"/>
            <a:ext cx="109903" cy="101600"/>
          </a:xfrm>
          <a:custGeom>
            <a:avLst/>
            <a:gdLst/>
            <a:ahLst/>
            <a:cxnLst>
              <a:cxn ang="0">
                <a:pos x="72" y="42"/>
              </a:cxn>
              <a:cxn ang="0">
                <a:pos x="78" y="30"/>
              </a:cxn>
              <a:cxn ang="0">
                <a:pos x="84" y="18"/>
              </a:cxn>
              <a:cxn ang="0">
                <a:pos x="48" y="12"/>
              </a:cxn>
              <a:cxn ang="0">
                <a:pos x="30" y="0"/>
              </a:cxn>
              <a:cxn ang="0">
                <a:pos x="12" y="0"/>
              </a:cxn>
              <a:cxn ang="0">
                <a:pos x="6" y="12"/>
              </a:cxn>
              <a:cxn ang="0">
                <a:pos x="0" y="18"/>
              </a:cxn>
              <a:cxn ang="0">
                <a:pos x="6" y="30"/>
              </a:cxn>
              <a:cxn ang="0">
                <a:pos x="18" y="78"/>
              </a:cxn>
              <a:cxn ang="0">
                <a:pos x="54" y="72"/>
              </a:cxn>
              <a:cxn ang="0">
                <a:pos x="78" y="66"/>
              </a:cxn>
              <a:cxn ang="0">
                <a:pos x="84" y="72"/>
              </a:cxn>
              <a:cxn ang="0">
                <a:pos x="90" y="48"/>
              </a:cxn>
              <a:cxn ang="0">
                <a:pos x="72" y="42"/>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709CCA"/>
          </a:solidFill>
          <a:ln w="9525">
            <a:solidFill>
              <a:schemeClr val="bg1"/>
            </a:solidFill>
            <a:round/>
            <a:headEnd/>
            <a:tailEnd/>
          </a:ln>
        </p:spPr>
        <p:txBody>
          <a:bodyPr/>
          <a:lstStyle/>
          <a:p>
            <a:endParaRPr lang="en-GB"/>
          </a:p>
        </p:txBody>
      </p:sp>
      <p:sp>
        <p:nvSpPr>
          <p:cNvPr id="620" name="Freeform 329"/>
          <p:cNvSpPr>
            <a:spLocks/>
          </p:cNvSpPr>
          <p:nvPr/>
        </p:nvSpPr>
        <p:spPr bwMode="auto">
          <a:xfrm>
            <a:off x="7004168" y="3773185"/>
            <a:ext cx="165588" cy="288925"/>
          </a:xfrm>
          <a:custGeom>
            <a:avLst/>
            <a:gdLst/>
            <a:ahLst/>
            <a:cxnLst>
              <a:cxn ang="0">
                <a:pos x="102" y="205"/>
              </a:cxn>
              <a:cxn ang="0">
                <a:pos x="120" y="199"/>
              </a:cxn>
              <a:cxn ang="0">
                <a:pos x="138" y="187"/>
              </a:cxn>
              <a:cxn ang="0">
                <a:pos x="138" y="151"/>
              </a:cxn>
              <a:cxn ang="0">
                <a:pos x="138" y="120"/>
              </a:cxn>
              <a:cxn ang="0">
                <a:pos x="120" y="102"/>
              </a:cxn>
              <a:cxn ang="0">
                <a:pos x="96" y="72"/>
              </a:cxn>
              <a:cxn ang="0">
                <a:pos x="78" y="48"/>
              </a:cxn>
              <a:cxn ang="0">
                <a:pos x="84" y="36"/>
              </a:cxn>
              <a:cxn ang="0">
                <a:pos x="78" y="24"/>
              </a:cxn>
              <a:cxn ang="0">
                <a:pos x="60" y="18"/>
              </a:cxn>
              <a:cxn ang="0">
                <a:pos x="48" y="0"/>
              </a:cxn>
              <a:cxn ang="0">
                <a:pos x="42" y="0"/>
              </a:cxn>
              <a:cxn ang="0">
                <a:pos x="12" y="6"/>
              </a:cxn>
              <a:cxn ang="0">
                <a:pos x="0" y="24"/>
              </a:cxn>
              <a:cxn ang="0">
                <a:pos x="0" y="24"/>
              </a:cxn>
              <a:cxn ang="0">
                <a:pos x="6" y="36"/>
              </a:cxn>
              <a:cxn ang="0">
                <a:pos x="12" y="72"/>
              </a:cxn>
              <a:cxn ang="0">
                <a:pos x="54" y="72"/>
              </a:cxn>
              <a:cxn ang="0">
                <a:pos x="72" y="78"/>
              </a:cxn>
              <a:cxn ang="0">
                <a:pos x="102" y="126"/>
              </a:cxn>
              <a:cxn ang="0">
                <a:pos x="96" y="145"/>
              </a:cxn>
              <a:cxn ang="0">
                <a:pos x="60" y="151"/>
              </a:cxn>
              <a:cxn ang="0">
                <a:pos x="42" y="163"/>
              </a:cxn>
              <a:cxn ang="0">
                <a:pos x="42" y="187"/>
              </a:cxn>
              <a:cxn ang="0">
                <a:pos x="72" y="217"/>
              </a:cxn>
              <a:cxn ang="0">
                <a:pos x="84" y="223"/>
              </a:cxn>
              <a:cxn ang="0">
                <a:pos x="96" y="217"/>
              </a:cxn>
              <a:cxn ang="0">
                <a:pos x="102" y="205"/>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rgbClr val="709CCA"/>
          </a:solidFill>
          <a:ln w="9525">
            <a:solidFill>
              <a:schemeClr val="bg1"/>
            </a:solidFill>
            <a:round/>
            <a:headEnd/>
            <a:tailEnd/>
          </a:ln>
        </p:spPr>
        <p:txBody>
          <a:bodyPr/>
          <a:lstStyle/>
          <a:p>
            <a:endParaRPr lang="en-GB"/>
          </a:p>
        </p:txBody>
      </p:sp>
      <p:sp>
        <p:nvSpPr>
          <p:cNvPr id="621" name="Freeform 330"/>
          <p:cNvSpPr>
            <a:spLocks/>
          </p:cNvSpPr>
          <p:nvPr/>
        </p:nvSpPr>
        <p:spPr bwMode="auto">
          <a:xfrm>
            <a:off x="7055456" y="3739846"/>
            <a:ext cx="167054" cy="355600"/>
          </a:xfrm>
          <a:custGeom>
            <a:avLst/>
            <a:gdLst/>
            <a:ahLst/>
            <a:cxnLst>
              <a:cxn ang="0">
                <a:pos x="66" y="0"/>
              </a:cxn>
              <a:cxn ang="0">
                <a:pos x="6" y="0"/>
              </a:cxn>
              <a:cxn ang="0">
                <a:pos x="0" y="24"/>
              </a:cxn>
              <a:cxn ang="0">
                <a:pos x="6" y="24"/>
              </a:cxn>
              <a:cxn ang="0">
                <a:pos x="18" y="42"/>
              </a:cxn>
              <a:cxn ang="0">
                <a:pos x="36" y="48"/>
              </a:cxn>
              <a:cxn ang="0">
                <a:pos x="42" y="60"/>
              </a:cxn>
              <a:cxn ang="0">
                <a:pos x="36" y="72"/>
              </a:cxn>
              <a:cxn ang="0">
                <a:pos x="54" y="96"/>
              </a:cxn>
              <a:cxn ang="0">
                <a:pos x="78" y="126"/>
              </a:cxn>
              <a:cxn ang="0">
                <a:pos x="96" y="144"/>
              </a:cxn>
              <a:cxn ang="0">
                <a:pos x="96" y="175"/>
              </a:cxn>
              <a:cxn ang="0">
                <a:pos x="96" y="211"/>
              </a:cxn>
              <a:cxn ang="0">
                <a:pos x="78" y="223"/>
              </a:cxn>
              <a:cxn ang="0">
                <a:pos x="60" y="229"/>
              </a:cxn>
              <a:cxn ang="0">
                <a:pos x="54" y="241"/>
              </a:cxn>
              <a:cxn ang="0">
                <a:pos x="42" y="247"/>
              </a:cxn>
              <a:cxn ang="0">
                <a:pos x="48" y="253"/>
              </a:cxn>
              <a:cxn ang="0">
                <a:pos x="66" y="271"/>
              </a:cxn>
              <a:cxn ang="0">
                <a:pos x="108" y="241"/>
              </a:cxn>
              <a:cxn ang="0">
                <a:pos x="138" y="211"/>
              </a:cxn>
              <a:cxn ang="0">
                <a:pos x="114" y="132"/>
              </a:cxn>
              <a:cxn ang="0">
                <a:pos x="102" y="114"/>
              </a:cxn>
              <a:cxn ang="0">
                <a:pos x="78" y="84"/>
              </a:cxn>
              <a:cxn ang="0">
                <a:pos x="66" y="60"/>
              </a:cxn>
              <a:cxn ang="0">
                <a:pos x="78" y="48"/>
              </a:cxn>
              <a:cxn ang="0">
                <a:pos x="96" y="36"/>
              </a:cxn>
              <a:cxn ang="0">
                <a:pos x="90" y="18"/>
              </a:cxn>
              <a:cxn ang="0">
                <a:pos x="66" y="0"/>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accent1">
              <a:lumMod val="50000"/>
              <a:lumOff val="50000"/>
            </a:schemeClr>
          </a:solidFill>
          <a:ln w="9525">
            <a:solidFill>
              <a:schemeClr val="bg1"/>
            </a:solidFill>
            <a:round/>
            <a:headEnd/>
            <a:tailEnd/>
          </a:ln>
        </p:spPr>
        <p:txBody>
          <a:bodyPr/>
          <a:lstStyle/>
          <a:p>
            <a:endParaRPr lang="en-GB"/>
          </a:p>
        </p:txBody>
      </p:sp>
      <p:sp>
        <p:nvSpPr>
          <p:cNvPr id="622" name="Freeform 331"/>
          <p:cNvSpPr>
            <a:spLocks/>
          </p:cNvSpPr>
          <p:nvPr/>
        </p:nvSpPr>
        <p:spPr bwMode="auto">
          <a:xfrm>
            <a:off x="6539640" y="3546172"/>
            <a:ext cx="181708" cy="93663"/>
          </a:xfrm>
          <a:custGeom>
            <a:avLst/>
            <a:gdLst/>
            <a:ahLst/>
            <a:cxnLst>
              <a:cxn ang="0">
                <a:pos x="102" y="36"/>
              </a:cxn>
              <a:cxn ang="0">
                <a:pos x="66" y="18"/>
              </a:cxn>
              <a:cxn ang="0">
                <a:pos x="24" y="0"/>
              </a:cxn>
              <a:cxn ang="0">
                <a:pos x="12" y="0"/>
              </a:cxn>
              <a:cxn ang="0">
                <a:pos x="0" y="30"/>
              </a:cxn>
              <a:cxn ang="0">
                <a:pos x="60" y="60"/>
              </a:cxn>
              <a:cxn ang="0">
                <a:pos x="102" y="66"/>
              </a:cxn>
              <a:cxn ang="0">
                <a:pos x="126" y="72"/>
              </a:cxn>
              <a:cxn ang="0">
                <a:pos x="138" y="72"/>
              </a:cxn>
              <a:cxn ang="0">
                <a:pos x="150" y="54"/>
              </a:cxn>
              <a:cxn ang="0">
                <a:pos x="150" y="54"/>
              </a:cxn>
              <a:cxn ang="0">
                <a:pos x="138" y="42"/>
              </a:cxn>
              <a:cxn ang="0">
                <a:pos x="102" y="36"/>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solidFill>
            <a:srgbClr val="709CCA"/>
          </a:solidFill>
          <a:ln w="9525">
            <a:solidFill>
              <a:schemeClr val="bg1"/>
            </a:solidFill>
            <a:round/>
            <a:headEnd/>
            <a:tailEnd/>
          </a:ln>
        </p:spPr>
        <p:txBody>
          <a:bodyPr/>
          <a:lstStyle/>
          <a:p>
            <a:endParaRPr lang="en-GB"/>
          </a:p>
        </p:txBody>
      </p:sp>
      <p:sp>
        <p:nvSpPr>
          <p:cNvPr id="623" name="Freeform 333"/>
          <p:cNvSpPr>
            <a:spLocks/>
          </p:cNvSpPr>
          <p:nvPr/>
        </p:nvSpPr>
        <p:spPr bwMode="auto">
          <a:xfrm>
            <a:off x="6727210" y="2812747"/>
            <a:ext cx="718038" cy="390525"/>
          </a:xfrm>
          <a:custGeom>
            <a:avLst/>
            <a:gdLst/>
            <a:ahLst/>
            <a:cxnLst>
              <a:cxn ang="0">
                <a:pos x="42" y="126"/>
              </a:cxn>
              <a:cxn ang="0">
                <a:pos x="48" y="186"/>
              </a:cxn>
              <a:cxn ang="0">
                <a:pos x="127" y="210"/>
              </a:cxn>
              <a:cxn ang="0">
                <a:pos x="181" y="264"/>
              </a:cxn>
              <a:cxn ang="0">
                <a:pos x="253" y="270"/>
              </a:cxn>
              <a:cxn ang="0">
                <a:pos x="313" y="301"/>
              </a:cxn>
              <a:cxn ang="0">
                <a:pos x="379" y="258"/>
              </a:cxn>
              <a:cxn ang="0">
                <a:pos x="445" y="252"/>
              </a:cxn>
              <a:cxn ang="0">
                <a:pos x="457" y="210"/>
              </a:cxn>
              <a:cxn ang="0">
                <a:pos x="499" y="192"/>
              </a:cxn>
              <a:cxn ang="0">
                <a:pos x="541" y="174"/>
              </a:cxn>
              <a:cxn ang="0">
                <a:pos x="595" y="156"/>
              </a:cxn>
              <a:cxn ang="0">
                <a:pos x="583" y="132"/>
              </a:cxn>
              <a:cxn ang="0">
                <a:pos x="529" y="126"/>
              </a:cxn>
              <a:cxn ang="0">
                <a:pos x="529" y="96"/>
              </a:cxn>
              <a:cxn ang="0">
                <a:pos x="541" y="72"/>
              </a:cxn>
              <a:cxn ang="0">
                <a:pos x="499" y="60"/>
              </a:cxn>
              <a:cxn ang="0">
                <a:pos x="403" y="84"/>
              </a:cxn>
              <a:cxn ang="0">
                <a:pos x="367" y="54"/>
              </a:cxn>
              <a:cxn ang="0">
                <a:pos x="307" y="54"/>
              </a:cxn>
              <a:cxn ang="0">
                <a:pos x="289" y="36"/>
              </a:cxn>
              <a:cxn ang="0">
                <a:pos x="217" y="0"/>
              </a:cxn>
              <a:cxn ang="0">
                <a:pos x="193" y="30"/>
              </a:cxn>
              <a:cxn ang="0">
                <a:pos x="169" y="66"/>
              </a:cxn>
              <a:cxn ang="0">
                <a:pos x="121" y="48"/>
              </a:cxn>
              <a:cxn ang="0">
                <a:pos x="54" y="54"/>
              </a:cxn>
              <a:cxn ang="0">
                <a:pos x="12" y="78"/>
              </a:cxn>
              <a:cxn ang="0">
                <a:pos x="0" y="102"/>
              </a:cxn>
              <a:cxn ang="0">
                <a:pos x="6" y="108"/>
              </a:cxn>
              <a:cxn ang="0">
                <a:pos x="42" y="126"/>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709CCA"/>
          </a:solidFill>
          <a:ln w="9525">
            <a:solidFill>
              <a:schemeClr val="bg1"/>
            </a:solidFill>
            <a:round/>
            <a:headEnd/>
            <a:tailEnd/>
          </a:ln>
        </p:spPr>
        <p:txBody>
          <a:bodyPr/>
          <a:lstStyle/>
          <a:p>
            <a:endParaRPr lang="en-GB"/>
          </a:p>
        </p:txBody>
      </p:sp>
      <p:sp>
        <p:nvSpPr>
          <p:cNvPr id="624" name="Freeform 446"/>
          <p:cNvSpPr>
            <a:spLocks/>
          </p:cNvSpPr>
          <p:nvPr/>
        </p:nvSpPr>
        <p:spPr bwMode="auto">
          <a:xfrm>
            <a:off x="6942621" y="3801759"/>
            <a:ext cx="186103" cy="361950"/>
          </a:xfrm>
          <a:custGeom>
            <a:avLst/>
            <a:gdLst/>
            <a:ahLst/>
            <a:cxnLst>
              <a:cxn ang="0">
                <a:pos x="7" y="9"/>
              </a:cxn>
              <a:cxn ang="0">
                <a:pos x="0" y="23"/>
              </a:cxn>
              <a:cxn ang="0">
                <a:pos x="15" y="47"/>
              </a:cxn>
              <a:cxn ang="0">
                <a:pos x="15" y="60"/>
              </a:cxn>
              <a:cxn ang="0">
                <a:pos x="22" y="78"/>
              </a:cxn>
              <a:cxn ang="0">
                <a:pos x="19" y="93"/>
              </a:cxn>
              <a:cxn ang="0">
                <a:pos x="23" y="110"/>
              </a:cxn>
              <a:cxn ang="0">
                <a:pos x="26" y="118"/>
              </a:cxn>
              <a:cxn ang="0">
                <a:pos x="19" y="126"/>
              </a:cxn>
              <a:cxn ang="0">
                <a:pos x="13" y="159"/>
              </a:cxn>
              <a:cxn ang="0">
                <a:pos x="33" y="182"/>
              </a:cxn>
              <a:cxn ang="0">
                <a:pos x="34" y="178"/>
              </a:cxn>
              <a:cxn ang="0">
                <a:pos x="46" y="185"/>
              </a:cxn>
              <a:cxn ang="0">
                <a:pos x="46" y="190"/>
              </a:cxn>
              <a:cxn ang="0">
                <a:pos x="56" y="188"/>
              </a:cxn>
              <a:cxn ang="0">
                <a:pos x="59" y="184"/>
              </a:cxn>
              <a:cxn ang="0">
                <a:pos x="43" y="174"/>
              </a:cxn>
              <a:cxn ang="0">
                <a:pos x="27" y="149"/>
              </a:cxn>
              <a:cxn ang="0">
                <a:pos x="19" y="138"/>
              </a:cxn>
              <a:cxn ang="0">
                <a:pos x="32" y="113"/>
              </a:cxn>
              <a:cxn ang="0">
                <a:pos x="57" y="108"/>
              </a:cxn>
              <a:cxn ang="0">
                <a:pos x="70" y="119"/>
              </a:cxn>
              <a:cxn ang="0">
                <a:pos x="63" y="97"/>
              </a:cxn>
              <a:cxn ang="0">
                <a:pos x="72" y="87"/>
              </a:cxn>
              <a:cxn ang="0">
                <a:pos x="101" y="87"/>
              </a:cxn>
              <a:cxn ang="0">
                <a:pos x="107" y="73"/>
              </a:cxn>
              <a:cxn ang="0">
                <a:pos x="95" y="50"/>
              </a:cxn>
              <a:cxn ang="0">
                <a:pos x="85" y="37"/>
              </a:cxn>
              <a:cxn ang="0">
                <a:pos x="48" y="27"/>
              </a:cxn>
              <a:cxn ang="0">
                <a:pos x="36" y="0"/>
              </a:cxn>
              <a:cxn ang="0">
                <a:pos x="7" y="9"/>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accent1">
              <a:lumMod val="50000"/>
              <a:lumOff val="50000"/>
            </a:schemeClr>
          </a:solidFill>
          <a:ln w="9525" cap="flat" cmpd="sng">
            <a:solidFill>
              <a:schemeClr val="bg1"/>
            </a:solidFill>
            <a:prstDash val="solid"/>
            <a:round/>
            <a:headEnd type="none" w="med" len="med"/>
            <a:tailEnd type="none" w="med" len="med"/>
          </a:ln>
          <a:effectLst/>
        </p:spPr>
        <p:txBody>
          <a:bodyPr/>
          <a:lstStyle/>
          <a:p>
            <a:endParaRPr lang="en-GB"/>
          </a:p>
        </p:txBody>
      </p:sp>
      <p:sp>
        <p:nvSpPr>
          <p:cNvPr id="625" name="Freeform 447"/>
          <p:cNvSpPr>
            <a:spLocks/>
          </p:cNvSpPr>
          <p:nvPr/>
        </p:nvSpPr>
        <p:spPr bwMode="auto">
          <a:xfrm>
            <a:off x="6819529" y="3596971"/>
            <a:ext cx="209550" cy="444500"/>
          </a:xfrm>
          <a:custGeom>
            <a:avLst/>
            <a:gdLst/>
            <a:ahLst/>
            <a:cxnLst>
              <a:cxn ang="0">
                <a:pos x="72" y="0"/>
              </a:cxn>
              <a:cxn ang="0">
                <a:pos x="55" y="17"/>
              </a:cxn>
              <a:cxn ang="0">
                <a:pos x="40" y="26"/>
              </a:cxn>
              <a:cxn ang="0">
                <a:pos x="15" y="60"/>
              </a:cxn>
              <a:cxn ang="0">
                <a:pos x="7" y="85"/>
              </a:cxn>
              <a:cxn ang="0">
                <a:pos x="0" y="98"/>
              </a:cxn>
              <a:cxn ang="0">
                <a:pos x="23" y="123"/>
              </a:cxn>
              <a:cxn ang="0">
                <a:pos x="31" y="142"/>
              </a:cxn>
              <a:cxn ang="0">
                <a:pos x="26" y="161"/>
              </a:cxn>
              <a:cxn ang="0">
                <a:pos x="44" y="165"/>
              </a:cxn>
              <a:cxn ang="0">
                <a:pos x="58" y="157"/>
              </a:cxn>
              <a:cxn ang="0">
                <a:pos x="65" y="148"/>
              </a:cxn>
              <a:cxn ang="0">
                <a:pos x="80" y="188"/>
              </a:cxn>
              <a:cxn ang="0">
                <a:pos x="86" y="211"/>
              </a:cxn>
              <a:cxn ang="0">
                <a:pos x="85" y="233"/>
              </a:cxn>
              <a:cxn ang="0">
                <a:pos x="99" y="212"/>
              </a:cxn>
              <a:cxn ang="0">
                <a:pos x="92" y="188"/>
              </a:cxn>
              <a:cxn ang="0">
                <a:pos x="80" y="173"/>
              </a:cxn>
              <a:cxn ang="0">
                <a:pos x="86" y="161"/>
              </a:cxn>
              <a:cxn ang="0">
                <a:pos x="85" y="151"/>
              </a:cxn>
              <a:cxn ang="0">
                <a:pos x="69" y="130"/>
              </a:cxn>
              <a:cxn ang="0">
                <a:pos x="77" y="114"/>
              </a:cxn>
              <a:cxn ang="0">
                <a:pos x="106" y="106"/>
              </a:cxn>
              <a:cxn ang="0">
                <a:pos x="120" y="91"/>
              </a:cxn>
              <a:cxn ang="0">
                <a:pos x="111" y="91"/>
              </a:cxn>
              <a:cxn ang="0">
                <a:pos x="104" y="87"/>
              </a:cxn>
              <a:cxn ang="0">
                <a:pos x="93" y="84"/>
              </a:cxn>
              <a:cxn ang="0">
                <a:pos x="98" y="73"/>
              </a:cxn>
              <a:cxn ang="0">
                <a:pos x="88" y="60"/>
              </a:cxn>
              <a:cxn ang="0">
                <a:pos x="77" y="42"/>
              </a:cxn>
              <a:cxn ang="0">
                <a:pos x="86" y="34"/>
              </a:cxn>
              <a:cxn ang="0">
                <a:pos x="86" y="13"/>
              </a:cxn>
              <a:cxn ang="0">
                <a:pos x="72" y="0"/>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709CCA"/>
          </a:solidFill>
          <a:ln w="9525" cap="flat" cmpd="sng">
            <a:solidFill>
              <a:schemeClr val="bg1"/>
            </a:solidFill>
            <a:prstDash val="solid"/>
            <a:round/>
            <a:headEnd type="none" w="med" len="med"/>
            <a:tailEnd type="none" w="med" len="med"/>
          </a:ln>
          <a:effectLst/>
        </p:spPr>
        <p:txBody>
          <a:bodyPr/>
          <a:lstStyle/>
          <a:p>
            <a:endParaRPr lang="en-GB"/>
          </a:p>
        </p:txBody>
      </p:sp>
      <p:sp>
        <p:nvSpPr>
          <p:cNvPr id="626" name="Line 449"/>
          <p:cNvSpPr>
            <a:spLocks noChangeShapeType="1"/>
          </p:cNvSpPr>
          <p:nvPr/>
        </p:nvSpPr>
        <p:spPr bwMode="auto">
          <a:xfrm>
            <a:off x="7417406" y="3876371"/>
            <a:ext cx="0" cy="0"/>
          </a:xfrm>
          <a:prstGeom prst="line">
            <a:avLst/>
          </a:prstGeom>
          <a:noFill/>
          <a:ln w="0">
            <a:solidFill>
              <a:schemeClr val="bg1"/>
            </a:solidFill>
            <a:round/>
            <a:headEnd/>
            <a:tailEnd/>
          </a:ln>
        </p:spPr>
        <p:txBody>
          <a:bodyPr/>
          <a:lstStyle/>
          <a:p>
            <a:endParaRPr lang="en-GB"/>
          </a:p>
        </p:txBody>
      </p:sp>
      <p:sp>
        <p:nvSpPr>
          <p:cNvPr id="627" name="Freeform 506"/>
          <p:cNvSpPr>
            <a:spLocks/>
          </p:cNvSpPr>
          <p:nvPr/>
        </p:nvSpPr>
        <p:spPr bwMode="auto">
          <a:xfrm>
            <a:off x="7672383" y="3149297"/>
            <a:ext cx="114300" cy="155575"/>
          </a:xfrm>
          <a:custGeom>
            <a:avLst/>
            <a:gdLst/>
            <a:ahLst/>
            <a:cxnLst>
              <a:cxn ang="0">
                <a:pos x="32" y="12"/>
              </a:cxn>
              <a:cxn ang="0">
                <a:pos x="34" y="32"/>
              </a:cxn>
              <a:cxn ang="0">
                <a:pos x="20" y="22"/>
              </a:cxn>
              <a:cxn ang="0">
                <a:pos x="6" y="34"/>
              </a:cxn>
              <a:cxn ang="0">
                <a:pos x="0" y="56"/>
              </a:cxn>
              <a:cxn ang="0">
                <a:pos x="0" y="56"/>
              </a:cxn>
              <a:cxn ang="0">
                <a:pos x="6" y="56"/>
              </a:cxn>
              <a:cxn ang="0">
                <a:pos x="6" y="56"/>
              </a:cxn>
              <a:cxn ang="0">
                <a:pos x="10" y="56"/>
              </a:cxn>
              <a:cxn ang="0">
                <a:pos x="10" y="56"/>
              </a:cxn>
              <a:cxn ang="0">
                <a:pos x="30" y="70"/>
              </a:cxn>
              <a:cxn ang="0">
                <a:pos x="34" y="84"/>
              </a:cxn>
              <a:cxn ang="0">
                <a:pos x="34" y="84"/>
              </a:cxn>
              <a:cxn ang="0">
                <a:pos x="36" y="92"/>
              </a:cxn>
              <a:cxn ang="0">
                <a:pos x="40" y="98"/>
              </a:cxn>
              <a:cxn ang="0">
                <a:pos x="70" y="88"/>
              </a:cxn>
              <a:cxn ang="0">
                <a:pos x="70" y="84"/>
              </a:cxn>
              <a:cxn ang="0">
                <a:pos x="70" y="84"/>
              </a:cxn>
              <a:cxn ang="0">
                <a:pos x="68" y="82"/>
              </a:cxn>
              <a:cxn ang="0">
                <a:pos x="66" y="78"/>
              </a:cxn>
              <a:cxn ang="0">
                <a:pos x="64" y="76"/>
              </a:cxn>
              <a:cxn ang="0">
                <a:pos x="64" y="76"/>
              </a:cxn>
              <a:cxn ang="0">
                <a:pos x="64" y="60"/>
              </a:cxn>
              <a:cxn ang="0">
                <a:pos x="64" y="60"/>
              </a:cxn>
              <a:cxn ang="0">
                <a:pos x="64" y="46"/>
              </a:cxn>
              <a:cxn ang="0">
                <a:pos x="64" y="46"/>
              </a:cxn>
              <a:cxn ang="0">
                <a:pos x="54" y="26"/>
              </a:cxn>
              <a:cxn ang="0">
                <a:pos x="54" y="26"/>
              </a:cxn>
              <a:cxn ang="0">
                <a:pos x="64" y="16"/>
              </a:cxn>
              <a:cxn ang="0">
                <a:pos x="64" y="16"/>
              </a:cxn>
              <a:cxn ang="0">
                <a:pos x="78" y="4"/>
              </a:cxn>
              <a:cxn ang="0">
                <a:pos x="52" y="0"/>
              </a:cxn>
              <a:cxn ang="0">
                <a:pos x="32" y="12"/>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solidFill>
            <a:schemeClr val="accent1">
              <a:lumMod val="90000"/>
              <a:lumOff val="10000"/>
            </a:schemeClr>
          </a:solidFill>
          <a:ln w="9525">
            <a:solidFill>
              <a:schemeClr val="bg1"/>
            </a:solidFill>
            <a:round/>
            <a:headEnd/>
            <a:tailEnd/>
          </a:ln>
        </p:spPr>
        <p:txBody>
          <a:bodyPr/>
          <a:lstStyle/>
          <a:p>
            <a:endParaRPr lang="en-GB"/>
          </a:p>
        </p:txBody>
      </p:sp>
      <p:sp>
        <p:nvSpPr>
          <p:cNvPr id="628" name="Freeform 517"/>
          <p:cNvSpPr>
            <a:spLocks/>
          </p:cNvSpPr>
          <p:nvPr/>
        </p:nvSpPr>
        <p:spPr bwMode="auto">
          <a:xfrm>
            <a:off x="7599114" y="3301697"/>
            <a:ext cx="79131" cy="104775"/>
          </a:xfrm>
          <a:custGeom>
            <a:avLst/>
            <a:gdLst/>
            <a:ahLst/>
            <a:cxnLst>
              <a:cxn ang="0">
                <a:pos x="10" y="12"/>
              </a:cxn>
              <a:cxn ang="0">
                <a:pos x="10" y="12"/>
              </a:cxn>
              <a:cxn ang="0">
                <a:pos x="10" y="36"/>
              </a:cxn>
              <a:cxn ang="0">
                <a:pos x="10" y="36"/>
              </a:cxn>
              <a:cxn ang="0">
                <a:pos x="0" y="66"/>
              </a:cxn>
              <a:cxn ang="0">
                <a:pos x="0" y="66"/>
              </a:cxn>
              <a:cxn ang="0">
                <a:pos x="20" y="66"/>
              </a:cxn>
              <a:cxn ang="0">
                <a:pos x="20" y="66"/>
              </a:cxn>
              <a:cxn ang="0">
                <a:pos x="40" y="60"/>
              </a:cxn>
              <a:cxn ang="0">
                <a:pos x="40" y="60"/>
              </a:cxn>
              <a:cxn ang="0">
                <a:pos x="50" y="52"/>
              </a:cxn>
              <a:cxn ang="0">
                <a:pos x="50" y="52"/>
              </a:cxn>
              <a:cxn ang="0">
                <a:pos x="54" y="36"/>
              </a:cxn>
              <a:cxn ang="0">
                <a:pos x="40" y="0"/>
              </a:cxn>
              <a:cxn ang="0">
                <a:pos x="10" y="10"/>
              </a:cxn>
              <a:cxn ang="0">
                <a:pos x="10" y="10"/>
              </a:cxn>
              <a:cxn ang="0">
                <a:pos x="10" y="12"/>
              </a:cxn>
              <a:cxn ang="0">
                <a:pos x="10" y="12"/>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solidFill>
            <a:schemeClr val="accent1">
              <a:lumMod val="90000"/>
              <a:lumOff val="10000"/>
            </a:schemeClr>
          </a:solidFill>
          <a:ln w="9525" cap="flat" cmpd="sng">
            <a:solidFill>
              <a:schemeClr val="bg1"/>
            </a:solidFill>
            <a:prstDash val="solid"/>
            <a:round/>
            <a:headEnd type="none" w="med" len="med"/>
            <a:tailEnd type="none" w="med" len="med"/>
          </a:ln>
          <a:effectLst/>
        </p:spPr>
        <p:txBody>
          <a:bodyPr/>
          <a:lstStyle/>
          <a:p>
            <a:endParaRPr lang="en-GB"/>
          </a:p>
        </p:txBody>
      </p:sp>
      <p:pic>
        <p:nvPicPr>
          <p:cNvPr id="629" name="Picture 2" descr="HS-report"/>
          <p:cNvPicPr>
            <a:picLocks noChangeAspect="1" noChangeArrowheads="1"/>
          </p:cNvPicPr>
          <p:nvPr/>
        </p:nvPicPr>
        <p:blipFill>
          <a:blip r:embed="rId3" cstate="print"/>
          <a:srcRect/>
          <a:stretch>
            <a:fillRect/>
          </a:stretch>
        </p:blipFill>
        <p:spPr bwMode="auto">
          <a:xfrm>
            <a:off x="503468" y="4076241"/>
            <a:ext cx="2049057" cy="2112686"/>
          </a:xfrm>
          <a:prstGeom prst="rect">
            <a:avLst/>
          </a:prstGeom>
          <a:noFill/>
          <a:ln w="9525">
            <a:noFill/>
            <a:miter lim="800000"/>
            <a:headEnd/>
            <a:tailEnd/>
          </a:ln>
        </p:spPr>
      </p:pic>
      <p:sp>
        <p:nvSpPr>
          <p:cNvPr id="630" name="Rectangle 4"/>
          <p:cNvSpPr>
            <a:spLocks noChangeArrowheads="1"/>
          </p:cNvSpPr>
          <p:nvPr/>
        </p:nvSpPr>
        <p:spPr bwMode="auto">
          <a:xfrm>
            <a:off x="772876" y="4329630"/>
            <a:ext cx="1576261" cy="1457017"/>
          </a:xfrm>
          <a:prstGeom prst="rect">
            <a:avLst/>
          </a:prstGeom>
          <a:noFill/>
          <a:ln w="9525">
            <a:noFill/>
            <a:miter lim="800000"/>
            <a:headEnd/>
            <a:tailEnd/>
          </a:ln>
        </p:spPr>
        <p:txBody>
          <a:bodyPr lIns="0" tIns="0" rIns="0" bIns="0"/>
          <a:lstStyle/>
          <a:p>
            <a:pPr algn="ctr"/>
            <a:r>
              <a:rPr lang="en-GB" sz="1600" dirty="0" smtClean="0"/>
              <a:t>Nuclear countries</a:t>
            </a:r>
          </a:p>
          <a:p>
            <a:pPr algn="ctr"/>
            <a:endParaRPr lang="en-GB" sz="1600" dirty="0" smtClean="0"/>
          </a:p>
          <a:p>
            <a:pPr algn="ctr"/>
            <a:endParaRPr lang="en-GB" sz="1600" dirty="0" smtClean="0"/>
          </a:p>
          <a:p>
            <a:pPr algn="ctr"/>
            <a:r>
              <a:rPr lang="en-GB" sz="1600" dirty="0" smtClean="0"/>
              <a:t>Considering nuclear</a:t>
            </a:r>
            <a:endParaRPr lang="en-GB" sz="1600" dirty="0"/>
          </a:p>
        </p:txBody>
      </p:sp>
      <p:sp>
        <p:nvSpPr>
          <p:cNvPr id="214" name="Rectangle 213"/>
          <p:cNvSpPr/>
          <p:nvPr/>
        </p:nvSpPr>
        <p:spPr>
          <a:xfrm>
            <a:off x="1069938" y="4610637"/>
            <a:ext cx="1022384" cy="386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1081825" y="5563673"/>
            <a:ext cx="951055" cy="386366"/>
          </a:xfrm>
          <a:prstGeom prst="rect">
            <a:avLst/>
          </a:prstGeom>
          <a:solidFill>
            <a:schemeClr val="accent1">
              <a:lumMod val="50000"/>
              <a:lumOff val="50000"/>
            </a:schemeClr>
          </a:solidFill>
          <a:ln>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 Placeholder 3"/>
          <p:cNvSpPr>
            <a:spLocks noGrp="1"/>
          </p:cNvSpPr>
          <p:nvPr>
            <p:ph type="body" idx="10"/>
          </p:nvPr>
        </p:nvSpPr>
        <p:spPr>
          <a:xfrm>
            <a:off x="306266" y="5894389"/>
            <a:ext cx="8584223" cy="523875"/>
          </a:xfrm>
          <a:ln w="9525"/>
        </p:spPr>
        <p:txBody>
          <a:bodyPr/>
          <a:lstStyle/>
          <a:p>
            <a:r>
              <a:rPr lang="en-US" dirty="0" smtClean="0">
                <a:ea typeface="ＭＳ Ｐゴシック"/>
              </a:rPr>
              <a:t>Source: Bloomberg New Energy Finance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point and the </a:t>
            </a:r>
            <a:r>
              <a:rPr lang="en-US" dirty="0" err="1" smtClean="0"/>
              <a:t>ramapo</a:t>
            </a:r>
            <a:r>
              <a:rPr lang="en-US" dirty="0" smtClean="0"/>
              <a:t> fault</a:t>
            </a:r>
            <a:br>
              <a:rPr lang="en-US" dirty="0" smtClean="0"/>
            </a:br>
            <a:r>
              <a:rPr lang="en-US" sz="2000" b="0" dirty="0" smtClean="0">
                <a:solidFill>
                  <a:schemeClr val="tx1"/>
                </a:solidFill>
              </a:rPr>
              <a:t>A cause for concern or Fukushima hysteria?</a:t>
            </a:r>
            <a:endParaRPr lang="en-US" sz="2000" b="0" dirty="0">
              <a:solidFill>
                <a:schemeClr val="tx1"/>
              </a:solidFill>
            </a:endParaRPr>
          </a:p>
        </p:txBody>
      </p:sp>
      <p:pic>
        <p:nvPicPr>
          <p:cNvPr id="6" name="Content Placeholder 5" descr="300px-RamapoFaultSystem.png"/>
          <p:cNvPicPr>
            <a:picLocks noGrp="1" noChangeAspect="1"/>
          </p:cNvPicPr>
          <p:nvPr>
            <p:ph idx="1"/>
          </p:nvPr>
        </p:nvPicPr>
        <p:blipFill>
          <a:blip r:embed="rId2"/>
          <a:stretch>
            <a:fillRect/>
          </a:stretch>
        </p:blipFill>
        <p:spPr>
          <a:xfrm>
            <a:off x="765509" y="1187617"/>
            <a:ext cx="3132409" cy="4468903"/>
          </a:xfrm>
        </p:spPr>
      </p:pic>
      <p:sp>
        <p:nvSpPr>
          <p:cNvPr id="4" name="Text Placeholder 3"/>
          <p:cNvSpPr>
            <a:spLocks noGrp="1"/>
          </p:cNvSpPr>
          <p:nvPr>
            <p:ph type="body" idx="10"/>
          </p:nvPr>
        </p:nvSpPr>
        <p:spPr/>
        <p:txBody>
          <a:bodyPr/>
          <a:lstStyle/>
          <a:p>
            <a:r>
              <a:rPr lang="en-US" dirty="0" smtClean="0"/>
              <a:t>Source: USGS, LOHUD</a:t>
            </a:r>
            <a:endParaRPr lang="en-US" dirty="0"/>
          </a:p>
        </p:txBody>
      </p:sp>
      <p:pic>
        <p:nvPicPr>
          <p:cNvPr id="7" name="Picture 6" descr="060608.NY.Ramapo.Fault.gif"/>
          <p:cNvPicPr>
            <a:picLocks noChangeAspect="1"/>
          </p:cNvPicPr>
          <p:nvPr/>
        </p:nvPicPr>
        <p:blipFill>
          <a:blip r:embed="rId3"/>
          <a:stretch>
            <a:fillRect/>
          </a:stretch>
        </p:blipFill>
        <p:spPr>
          <a:xfrm>
            <a:off x="5199322" y="1218829"/>
            <a:ext cx="3317358" cy="4577439"/>
          </a:xfrm>
          <a:prstGeom prst="rect">
            <a:avLst/>
          </a:prstGeom>
        </p:spPr>
      </p:pic>
      <p:sp>
        <p:nvSpPr>
          <p:cNvPr id="8" name="Rectangle 7"/>
          <p:cNvSpPr/>
          <p:nvPr/>
        </p:nvSpPr>
        <p:spPr>
          <a:xfrm>
            <a:off x="7506585" y="1594884"/>
            <a:ext cx="212652" cy="170121"/>
          </a:xfrm>
          <a:prstGeom prst="rect">
            <a:avLst/>
          </a:prstGeom>
          <a:solidFill>
            <a:srgbClr val="FF0000"/>
          </a:solidFill>
          <a:ln>
            <a:solidFill>
              <a:srgbClr val="EA2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0" name="Picture 9" descr="50 mile radius IP.jpg"/>
          <p:cNvPicPr>
            <a:picLocks noChangeAspect="1"/>
          </p:cNvPicPr>
          <p:nvPr/>
        </p:nvPicPr>
        <p:blipFill>
          <a:blip r:embed="rId4"/>
          <a:stretch>
            <a:fillRect/>
          </a:stretch>
        </p:blipFill>
        <p:spPr>
          <a:xfrm>
            <a:off x="2589030" y="3370523"/>
            <a:ext cx="2639864" cy="2639864"/>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Looming environmental regulations</a:t>
            </a:r>
            <a:endParaRPr lang="en-US" dirty="0"/>
          </a:p>
        </p:txBody>
      </p:sp>
      <p:sp>
        <p:nvSpPr>
          <p:cNvPr id="3" name="Content Placeholder 2"/>
          <p:cNvSpPr>
            <a:spLocks noGrp="1"/>
          </p:cNvSpPr>
          <p:nvPr>
            <p:ph sz="quarter" idx="10"/>
          </p:nvPr>
        </p:nvSpPr>
        <p:spPr/>
        <p:txBody>
          <a:bodyPr/>
          <a:lstStyle/>
          <a:p>
            <a:r>
              <a:rPr lang="en-US" dirty="0" smtClean="0"/>
              <a:t>Reasonably available control technology for oxides of nitrogen, in effect, compliance deadline July 2014, 9.5GW impact</a:t>
            </a:r>
            <a:endParaRPr lang="en-US" dirty="0"/>
          </a:p>
        </p:txBody>
      </p:sp>
      <p:sp>
        <p:nvSpPr>
          <p:cNvPr id="4" name="Content Placeholder 3"/>
          <p:cNvSpPr>
            <a:spLocks noGrp="1"/>
          </p:cNvSpPr>
          <p:nvPr>
            <p:ph sz="quarter" idx="16"/>
          </p:nvPr>
        </p:nvSpPr>
        <p:spPr/>
        <p:txBody>
          <a:bodyPr/>
          <a:lstStyle/>
          <a:p>
            <a:r>
              <a:rPr lang="en-US" dirty="0" smtClean="0"/>
              <a:t>Best technology available for cooling water intake structures, NYS DEC reviewing comments, 4.4 to 7.3GW impact</a:t>
            </a:r>
            <a:endParaRPr lang="en-US" dirty="0"/>
          </a:p>
        </p:txBody>
      </p:sp>
      <p:sp>
        <p:nvSpPr>
          <p:cNvPr id="5" name="Content Placeholder 4"/>
          <p:cNvSpPr>
            <a:spLocks noGrp="1"/>
          </p:cNvSpPr>
          <p:nvPr>
            <p:ph sz="quarter" idx="18"/>
          </p:nvPr>
        </p:nvSpPr>
        <p:spPr/>
        <p:txBody>
          <a:bodyPr/>
          <a:lstStyle/>
          <a:p>
            <a:r>
              <a:rPr lang="en-US" dirty="0" smtClean="0"/>
              <a:t>Best available retrofit technology for regional haze, in effect, compliance deadline January 2014, 8.9GW impact</a:t>
            </a:r>
            <a:endParaRPr lang="en-US" dirty="0"/>
          </a:p>
        </p:txBody>
      </p:sp>
      <p:sp>
        <p:nvSpPr>
          <p:cNvPr id="6" name="Content Placeholder 5"/>
          <p:cNvSpPr>
            <a:spLocks noGrp="1"/>
          </p:cNvSpPr>
          <p:nvPr>
            <p:ph sz="quarter" idx="20"/>
          </p:nvPr>
        </p:nvSpPr>
        <p:spPr/>
        <p:txBody>
          <a:bodyPr/>
          <a:lstStyle/>
          <a:p>
            <a:r>
              <a:rPr lang="en-US" dirty="0" smtClean="0"/>
              <a:t>Maximum achievable control technology for HAPs (mercury), proposed ruling released in March 2011, 11GW impact</a:t>
            </a:r>
            <a:endParaRPr lang="en-US" dirty="0"/>
          </a:p>
        </p:txBody>
      </p:sp>
      <p:sp>
        <p:nvSpPr>
          <p:cNvPr id="7" name="Text Placeholder 6"/>
          <p:cNvSpPr>
            <a:spLocks noGrp="1"/>
          </p:cNvSpPr>
          <p:nvPr>
            <p:ph type="body" idx="1"/>
          </p:nvPr>
        </p:nvSpPr>
        <p:spPr/>
        <p:txBody>
          <a:bodyPr/>
          <a:lstStyle/>
          <a:p>
            <a:r>
              <a:rPr lang="en-US" dirty="0" err="1" smtClean="0"/>
              <a:t>noX</a:t>
            </a:r>
            <a:r>
              <a:rPr lang="en-US" dirty="0" smtClean="0"/>
              <a:t> </a:t>
            </a:r>
            <a:r>
              <a:rPr lang="en-US" dirty="0" err="1" smtClean="0"/>
              <a:t>ract</a:t>
            </a:r>
            <a:endParaRPr lang="en-US" dirty="0"/>
          </a:p>
        </p:txBody>
      </p:sp>
      <p:sp>
        <p:nvSpPr>
          <p:cNvPr id="8" name="Text Placeholder 7"/>
          <p:cNvSpPr>
            <a:spLocks noGrp="1"/>
          </p:cNvSpPr>
          <p:nvPr>
            <p:ph type="body" idx="21"/>
          </p:nvPr>
        </p:nvSpPr>
        <p:spPr/>
        <p:txBody>
          <a:bodyPr/>
          <a:lstStyle/>
          <a:p>
            <a:r>
              <a:rPr lang="en-US" dirty="0" err="1" smtClean="0"/>
              <a:t>bart</a:t>
            </a:r>
            <a:endParaRPr lang="en-US" dirty="0"/>
          </a:p>
        </p:txBody>
      </p:sp>
      <p:sp>
        <p:nvSpPr>
          <p:cNvPr id="9" name="Text Placeholder 8"/>
          <p:cNvSpPr>
            <a:spLocks noGrp="1"/>
          </p:cNvSpPr>
          <p:nvPr>
            <p:ph type="body" idx="22"/>
          </p:nvPr>
        </p:nvSpPr>
        <p:spPr/>
        <p:txBody>
          <a:bodyPr/>
          <a:lstStyle/>
          <a:p>
            <a:r>
              <a:rPr lang="en-US" dirty="0" err="1" smtClean="0"/>
              <a:t>mact</a:t>
            </a:r>
            <a:endParaRPr lang="en-US" dirty="0"/>
          </a:p>
        </p:txBody>
      </p:sp>
      <p:sp>
        <p:nvSpPr>
          <p:cNvPr id="10" name="Text Placeholder 9"/>
          <p:cNvSpPr>
            <a:spLocks noGrp="1"/>
          </p:cNvSpPr>
          <p:nvPr>
            <p:ph type="body" idx="23"/>
          </p:nvPr>
        </p:nvSpPr>
        <p:spPr/>
        <p:txBody>
          <a:bodyPr/>
          <a:lstStyle/>
          <a:p>
            <a:r>
              <a:rPr lang="en-US" dirty="0" smtClean="0"/>
              <a:t>BTA</a:t>
            </a:r>
            <a:endParaRPr lang="en-US" dirty="0"/>
          </a:p>
        </p:txBody>
      </p:sp>
      <p:sp>
        <p:nvSpPr>
          <p:cNvPr id="12" name="Text Placeholder 3"/>
          <p:cNvSpPr txBox="1">
            <a:spLocks/>
          </p:cNvSpPr>
          <p:nvPr/>
        </p:nvSpPr>
        <p:spPr bwMode="auto">
          <a:xfrm>
            <a:off x="5920881" y="5976018"/>
            <a:ext cx="3350710" cy="523875"/>
          </a:xfrm>
          <a:prstGeom prst="chevron">
            <a:avLst>
              <a:gd name="adj" fmla="val 30000"/>
            </a:avLst>
          </a:prstGeom>
          <a:noFill/>
          <a:ln w="19050">
            <a:solidFill>
              <a:schemeClr val="accent2"/>
            </a:solidFill>
            <a:miter lim="800000"/>
            <a:headEnd/>
            <a:tailEnd/>
          </a:ln>
          <a:effectLst/>
        </p:spPr>
        <p:txBody>
          <a:bodyPr vert="horz" wrap="square" lIns="0" tIns="72000" rIns="0" bIns="72000" numCol="1" anchor="ctr" anchorCtr="0" compatLnSpc="1">
            <a:prstTxWarp prst="textNoShape">
              <a:avLst/>
            </a:prstTxWarp>
          </a:bodyPr>
          <a:lstStyle/>
          <a:p>
            <a:pPr marL="180975" marR="0" lvl="0" indent="-180975" algn="l" defTabSz="914400" rtl="0" eaLnBrk="1" fontAlgn="base" latinLnBrk="0" hangingPunct="1">
              <a:lnSpc>
                <a:spcPct val="110000"/>
              </a:lnSpc>
              <a:spcBef>
                <a:spcPts val="600"/>
              </a:spcBef>
              <a:spcAft>
                <a:spcPct val="0"/>
              </a:spcAft>
              <a:buClr>
                <a:srgbClr val="00B9E4"/>
              </a:buClr>
              <a:buSzPct val="150000"/>
              <a:buFont typeface="Arial" charset="0"/>
              <a:buNone/>
              <a:tabLst/>
              <a:defRPr/>
            </a:pPr>
            <a:r>
              <a:rPr kumimoji="0" lang="en-US" sz="1000" b="0" i="0" u="none" strike="noStrike" kern="0" cap="none" spc="0" normalizeH="0" baseline="0" noProof="0" dirty="0" smtClean="0">
                <a:ln>
                  <a:noFill/>
                </a:ln>
                <a:solidFill>
                  <a:srgbClr val="111111"/>
                </a:solidFill>
                <a:effectLst/>
                <a:uLnTx/>
                <a:uFillTx/>
                <a:latin typeface="+mn-lt"/>
                <a:ea typeface="+mn-ea"/>
                <a:cs typeface="+mn-cs"/>
              </a:rPr>
              <a:t>Source: NYISO, Power Trends 2011</a:t>
            </a:r>
            <a:endParaRPr kumimoji="0" lang="en-US" sz="1000" b="0" i="0" u="none" strike="noStrike" kern="0" cap="none" spc="0" normalizeH="0" baseline="0" noProof="0" dirty="0">
              <a:ln>
                <a:noFill/>
              </a:ln>
              <a:solidFill>
                <a:srgbClr val="111111"/>
              </a:solidFill>
              <a:effectLst/>
              <a:uLnTx/>
              <a:uFillTx/>
              <a:latin typeface="+mn-lt"/>
              <a:ea typeface="+mn-ea"/>
              <a:cs typeface="+mn-cs"/>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 </a:t>
            </a:r>
            <a:r>
              <a:rPr lang="en-US" dirty="0" err="1" smtClean="0"/>
              <a:t>STATe</a:t>
            </a:r>
            <a:r>
              <a:rPr lang="en-US" dirty="0" smtClean="0"/>
              <a:t> energy Trends: Actual and Forecast</a:t>
            </a:r>
            <a:endParaRPr lang="en-US" dirty="0"/>
          </a:p>
        </p:txBody>
      </p:sp>
      <p:sp>
        <p:nvSpPr>
          <p:cNvPr id="4" name="Text Placeholder 3"/>
          <p:cNvSpPr>
            <a:spLocks noGrp="1"/>
          </p:cNvSpPr>
          <p:nvPr>
            <p:ph type="body" idx="10"/>
          </p:nvPr>
        </p:nvSpPr>
        <p:spPr/>
        <p:txBody>
          <a:bodyPr/>
          <a:lstStyle/>
          <a:p>
            <a:r>
              <a:rPr lang="en-US" dirty="0" smtClean="0"/>
              <a:t>Source: NYISO, Power Trends 2011</a:t>
            </a:r>
            <a:endParaRPr lang="en-US" dirty="0"/>
          </a:p>
        </p:txBody>
      </p:sp>
      <p:sp>
        <p:nvSpPr>
          <p:cNvPr id="5" name="Text Placeholder 4"/>
          <p:cNvSpPr>
            <a:spLocks noGrp="1"/>
          </p:cNvSpPr>
          <p:nvPr>
            <p:ph type="body" idx="11"/>
          </p:nvPr>
        </p:nvSpPr>
        <p:spPr/>
        <p:txBody>
          <a:bodyPr/>
          <a:lstStyle/>
          <a:p>
            <a:endParaRPr lang="en-US"/>
          </a:p>
        </p:txBody>
      </p:sp>
      <p:graphicFrame>
        <p:nvGraphicFramePr>
          <p:cNvPr id="6" name="Content Placeholder 5"/>
          <p:cNvGraphicFramePr>
            <a:graphicFrameLocks noGrp="1"/>
          </p:cNvGraphicFramePr>
          <p:nvPr>
            <p:ph idx="1"/>
          </p:nvPr>
        </p:nvGraphicFramePr>
        <p:xfrm>
          <a:off x="132390" y="979524"/>
          <a:ext cx="8883650" cy="52800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prognosis </a:t>
            </a:r>
            <a:endParaRPr lang="en-US" dirty="0"/>
          </a:p>
        </p:txBody>
      </p:sp>
      <p:sp>
        <p:nvSpPr>
          <p:cNvPr id="3" name="Content Placeholder 2"/>
          <p:cNvSpPr>
            <a:spLocks noGrp="1"/>
          </p:cNvSpPr>
          <p:nvPr>
            <p:ph sz="quarter" idx="10"/>
          </p:nvPr>
        </p:nvSpPr>
        <p:spPr/>
        <p:txBody>
          <a:bodyPr/>
          <a:lstStyle/>
          <a:p>
            <a:r>
              <a:rPr lang="en-US" dirty="0" smtClean="0"/>
              <a:t>First large US reactors come online 2016-18</a:t>
            </a:r>
            <a:endParaRPr lang="en-US" dirty="0"/>
          </a:p>
        </p:txBody>
      </p:sp>
      <p:sp>
        <p:nvSpPr>
          <p:cNvPr id="4" name="Content Placeholder 3"/>
          <p:cNvSpPr>
            <a:spLocks noGrp="1"/>
          </p:cNvSpPr>
          <p:nvPr>
            <p:ph sz="quarter" idx="16"/>
          </p:nvPr>
        </p:nvSpPr>
        <p:spPr/>
        <p:txBody>
          <a:bodyPr/>
          <a:lstStyle/>
          <a:p>
            <a:r>
              <a:rPr lang="en-US" dirty="0" smtClean="0"/>
              <a:t>Impact unclear, near term challenge from gas and </a:t>
            </a:r>
            <a:r>
              <a:rPr lang="en-US" dirty="0" err="1" smtClean="0"/>
              <a:t>renewables</a:t>
            </a:r>
            <a:endParaRPr lang="en-US" dirty="0"/>
          </a:p>
        </p:txBody>
      </p:sp>
      <p:sp>
        <p:nvSpPr>
          <p:cNvPr id="5" name="Content Placeholder 4"/>
          <p:cNvSpPr>
            <a:spLocks noGrp="1"/>
          </p:cNvSpPr>
          <p:nvPr>
            <p:ph sz="quarter" idx="18"/>
          </p:nvPr>
        </p:nvSpPr>
        <p:spPr/>
        <p:txBody>
          <a:bodyPr/>
          <a:lstStyle/>
          <a:p>
            <a:r>
              <a:rPr lang="en-US" dirty="0" smtClean="0"/>
              <a:t>IAEA:40–100 SMRs by 2030</a:t>
            </a:r>
          </a:p>
          <a:p>
            <a:r>
              <a:rPr lang="en-US" dirty="0" smtClean="0"/>
              <a:t>Toshiba: 4,000 10MW units, $120bn </a:t>
            </a:r>
            <a:endParaRPr lang="en-US" dirty="0"/>
          </a:p>
        </p:txBody>
      </p:sp>
      <p:sp>
        <p:nvSpPr>
          <p:cNvPr id="6" name="Content Placeholder 5"/>
          <p:cNvSpPr>
            <a:spLocks noGrp="1"/>
          </p:cNvSpPr>
          <p:nvPr>
            <p:ph sz="quarter" idx="20"/>
          </p:nvPr>
        </p:nvSpPr>
        <p:spPr/>
        <p:txBody>
          <a:bodyPr/>
          <a:lstStyle/>
          <a:p>
            <a:r>
              <a:rPr lang="en-US" dirty="0" smtClean="0"/>
              <a:t>Russian floating reactors: 10 by 2020, $3.35bn</a:t>
            </a:r>
            <a:endParaRPr lang="en-US" dirty="0"/>
          </a:p>
        </p:txBody>
      </p:sp>
      <p:sp>
        <p:nvSpPr>
          <p:cNvPr id="7" name="Text Placeholder 6"/>
          <p:cNvSpPr>
            <a:spLocks noGrp="1"/>
          </p:cNvSpPr>
          <p:nvPr>
            <p:ph type="body" idx="1"/>
          </p:nvPr>
        </p:nvSpPr>
        <p:spPr/>
        <p:txBody>
          <a:bodyPr/>
          <a:lstStyle/>
          <a:p>
            <a:r>
              <a:rPr lang="en-US" dirty="0" smtClean="0"/>
              <a:t>Us market</a:t>
            </a:r>
            <a:endParaRPr lang="en-US" dirty="0"/>
          </a:p>
        </p:txBody>
      </p:sp>
      <p:sp>
        <p:nvSpPr>
          <p:cNvPr id="8" name="Text Placeholder 7"/>
          <p:cNvSpPr>
            <a:spLocks noGrp="1"/>
          </p:cNvSpPr>
          <p:nvPr>
            <p:ph type="body" idx="21"/>
          </p:nvPr>
        </p:nvSpPr>
        <p:spPr/>
        <p:txBody>
          <a:bodyPr/>
          <a:lstStyle/>
          <a:p>
            <a:r>
              <a:rPr lang="en-US" dirty="0" smtClean="0"/>
              <a:t>How many </a:t>
            </a:r>
            <a:r>
              <a:rPr lang="en-US" dirty="0" err="1" smtClean="0"/>
              <a:t>smrs</a:t>
            </a:r>
            <a:endParaRPr lang="en-US" dirty="0"/>
          </a:p>
        </p:txBody>
      </p:sp>
      <p:sp>
        <p:nvSpPr>
          <p:cNvPr id="9" name="Text Placeholder 8"/>
          <p:cNvSpPr>
            <a:spLocks noGrp="1"/>
          </p:cNvSpPr>
          <p:nvPr>
            <p:ph type="body" idx="22"/>
          </p:nvPr>
        </p:nvSpPr>
        <p:spPr/>
        <p:txBody>
          <a:bodyPr/>
          <a:lstStyle/>
          <a:p>
            <a:r>
              <a:rPr lang="en-US" dirty="0" smtClean="0"/>
              <a:t>First to market</a:t>
            </a:r>
            <a:endParaRPr lang="en-US" dirty="0"/>
          </a:p>
        </p:txBody>
      </p:sp>
      <p:sp>
        <p:nvSpPr>
          <p:cNvPr id="10" name="Text Placeholder 9"/>
          <p:cNvSpPr>
            <a:spLocks noGrp="1"/>
          </p:cNvSpPr>
          <p:nvPr>
            <p:ph type="body" idx="23"/>
          </p:nvPr>
        </p:nvSpPr>
        <p:spPr>
          <a:xfrm>
            <a:off x="114300" y="4976748"/>
            <a:ext cx="1257300" cy="1163588"/>
          </a:xfrm>
        </p:spPr>
        <p:txBody>
          <a:bodyPr/>
          <a:lstStyle/>
          <a:p>
            <a:r>
              <a:rPr lang="en-US" dirty="0" smtClean="0"/>
              <a:t>Post </a:t>
            </a:r>
            <a:r>
              <a:rPr lang="en-US" dirty="0" err="1" smtClean="0"/>
              <a:t>fukushima</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Next steps – nuclear messaging</a:t>
            </a:r>
            <a:endParaRPr lang="en-US" dirty="0">
              <a:solidFill>
                <a:schemeClr val="accent1"/>
              </a:solidFill>
            </a:endParaRPr>
          </a:p>
        </p:txBody>
      </p:sp>
      <p:sp>
        <p:nvSpPr>
          <p:cNvPr id="3" name="Content Placeholder 2"/>
          <p:cNvSpPr>
            <a:spLocks noGrp="1"/>
          </p:cNvSpPr>
          <p:nvPr>
            <p:ph idx="1"/>
          </p:nvPr>
        </p:nvSpPr>
        <p:spPr/>
        <p:txBody>
          <a:bodyPr/>
          <a:lstStyle/>
          <a:p>
            <a:pPr>
              <a:lnSpc>
                <a:spcPct val="120000"/>
              </a:lnSpc>
              <a:spcBef>
                <a:spcPts val="1200"/>
              </a:spcBef>
            </a:pPr>
            <a:r>
              <a:rPr lang="en-US" dirty="0" smtClean="0"/>
              <a:t>Highlight passive safety of new Gen 3 designs</a:t>
            </a:r>
          </a:p>
          <a:p>
            <a:pPr>
              <a:lnSpc>
                <a:spcPct val="120000"/>
              </a:lnSpc>
              <a:spcBef>
                <a:spcPts val="1200"/>
              </a:spcBef>
            </a:pPr>
            <a:r>
              <a:rPr lang="en-US" dirty="0" smtClean="0"/>
              <a:t>Underscore seismic robustness</a:t>
            </a:r>
          </a:p>
          <a:p>
            <a:pPr>
              <a:lnSpc>
                <a:spcPct val="120000"/>
              </a:lnSpc>
              <a:spcBef>
                <a:spcPts val="1200"/>
              </a:spcBef>
            </a:pPr>
            <a:r>
              <a:rPr lang="en-US" dirty="0" smtClean="0"/>
              <a:t>Address spent fuel disposal issues</a:t>
            </a:r>
          </a:p>
          <a:p>
            <a:pPr>
              <a:lnSpc>
                <a:spcPct val="120000"/>
              </a:lnSpc>
              <a:spcBef>
                <a:spcPts val="1200"/>
              </a:spcBef>
            </a:pPr>
            <a:r>
              <a:rPr lang="en-US" dirty="0" smtClean="0"/>
              <a:t>Stress opportunities for local job creation</a:t>
            </a:r>
          </a:p>
          <a:p>
            <a:pPr>
              <a:lnSpc>
                <a:spcPct val="120000"/>
              </a:lnSpc>
              <a:spcBef>
                <a:spcPts val="1200"/>
              </a:spcBef>
            </a:pPr>
            <a:r>
              <a:rPr lang="en-US" dirty="0" smtClean="0"/>
              <a:t>Emphasize the cost competitiveness of nuclear generated electricity</a:t>
            </a:r>
          </a:p>
          <a:p>
            <a:pPr>
              <a:lnSpc>
                <a:spcPct val="120000"/>
              </a:lnSpc>
              <a:spcBef>
                <a:spcPts val="1200"/>
              </a:spcBef>
            </a:pPr>
            <a:r>
              <a:rPr lang="en-US" dirty="0" smtClean="0"/>
              <a:t>Position nuclear as a carbon-free complement to renewable technologies</a:t>
            </a:r>
          </a:p>
          <a:p>
            <a:pPr>
              <a:lnSpc>
                <a:spcPct val="120000"/>
              </a:lnSpc>
              <a:spcBef>
                <a:spcPts val="1200"/>
              </a:spcBef>
            </a:pPr>
            <a:r>
              <a:rPr lang="en-US" dirty="0" smtClean="0"/>
              <a:t>Recognize that nuclear is not a panacea, but a very good solution to part of growing global energy and water challenges </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Summer 2&amp;3 – no </a:t>
            </a:r>
            <a:r>
              <a:rPr lang="en-US" dirty="0" err="1" smtClean="0"/>
              <a:t>col</a:t>
            </a:r>
            <a:r>
              <a:rPr lang="en-US" dirty="0" smtClean="0"/>
              <a:t> yet…</a:t>
            </a:r>
            <a:br>
              <a:rPr lang="en-US" dirty="0" smtClean="0"/>
            </a:br>
            <a:r>
              <a:rPr lang="en-US" sz="2000" b="0" dirty="0" smtClean="0">
                <a:solidFill>
                  <a:schemeClr val="tx1"/>
                </a:solidFill>
              </a:rPr>
              <a:t>Construction well underway </a:t>
            </a:r>
            <a:endParaRPr lang="en-US" sz="2000" b="0" dirty="0">
              <a:solidFill>
                <a:schemeClr val="tx1"/>
              </a:solidFill>
            </a:endParaRPr>
          </a:p>
        </p:txBody>
      </p:sp>
      <p:pic>
        <p:nvPicPr>
          <p:cNvPr id="6" name="Content Placeholder 5" descr="vc summer april 2011.jpg"/>
          <p:cNvPicPr>
            <a:picLocks noGrp="1" noChangeAspect="1"/>
          </p:cNvPicPr>
          <p:nvPr>
            <p:ph idx="1"/>
          </p:nvPr>
        </p:nvPicPr>
        <p:blipFill>
          <a:blip r:embed="rId2"/>
          <a:stretch>
            <a:fillRect/>
          </a:stretch>
        </p:blipFill>
        <p:spPr>
          <a:xfrm>
            <a:off x="1032933" y="1085850"/>
            <a:ext cx="7040033" cy="5280025"/>
          </a:xfrm>
        </p:spPr>
      </p:pic>
      <p:sp>
        <p:nvSpPr>
          <p:cNvPr id="4" name="Text Placeholder 3"/>
          <p:cNvSpPr>
            <a:spLocks noGrp="1"/>
          </p:cNvSpPr>
          <p:nvPr>
            <p:ph type="body" idx="10"/>
          </p:nvPr>
        </p:nvSpPr>
        <p:spPr/>
        <p:txBody>
          <a:bodyPr/>
          <a:lstStyle/>
          <a:p>
            <a:r>
              <a:rPr lang="en-US" dirty="0" smtClean="0"/>
              <a:t>Source: SCANA</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Summer 2&amp;3 – no </a:t>
            </a:r>
            <a:r>
              <a:rPr lang="en-US" dirty="0" err="1" smtClean="0"/>
              <a:t>col</a:t>
            </a:r>
            <a:r>
              <a:rPr lang="en-US" dirty="0" smtClean="0"/>
              <a:t> yet…</a:t>
            </a:r>
            <a:br>
              <a:rPr lang="en-US" dirty="0" smtClean="0"/>
            </a:br>
            <a:r>
              <a:rPr lang="en-US" sz="2000" b="0" dirty="0" smtClean="0">
                <a:solidFill>
                  <a:schemeClr val="tx1"/>
                </a:solidFill>
              </a:rPr>
              <a:t>and under budget and on schedule </a:t>
            </a:r>
            <a:endParaRPr lang="en-US" sz="2000" b="0" dirty="0">
              <a:solidFill>
                <a:schemeClr val="tx1"/>
              </a:solidFill>
            </a:endParaRPr>
          </a:p>
        </p:txBody>
      </p:sp>
      <p:pic>
        <p:nvPicPr>
          <p:cNvPr id="6" name="Content Placeholder 5" descr="vc_summer_tabletop.jpg"/>
          <p:cNvPicPr>
            <a:picLocks noGrp="1" noChangeAspect="1"/>
          </p:cNvPicPr>
          <p:nvPr>
            <p:ph idx="1"/>
          </p:nvPr>
        </p:nvPicPr>
        <p:blipFill>
          <a:blip r:embed="rId2"/>
          <a:stretch>
            <a:fillRect/>
          </a:stretch>
        </p:blipFill>
        <p:spPr>
          <a:xfrm>
            <a:off x="998239" y="926361"/>
            <a:ext cx="6832974" cy="5280025"/>
          </a:xfrm>
        </p:spPr>
      </p:pic>
      <p:sp>
        <p:nvSpPr>
          <p:cNvPr id="4" name="Text Placeholder 3"/>
          <p:cNvSpPr>
            <a:spLocks noGrp="1"/>
          </p:cNvSpPr>
          <p:nvPr>
            <p:ph type="body" idx="10"/>
          </p:nvPr>
        </p:nvSpPr>
        <p:spPr/>
        <p:txBody>
          <a:bodyPr/>
          <a:lstStyle/>
          <a:p>
            <a:r>
              <a:rPr lang="en-US" dirty="0" smtClean="0"/>
              <a:t>Westinghouse photo, April 4, 2011</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record – post </a:t>
            </a:r>
            <a:r>
              <a:rPr lang="en-US" dirty="0" err="1" smtClean="0"/>
              <a:t>fukushima</a:t>
            </a:r>
            <a:endParaRPr lang="en-US" dirty="0"/>
          </a:p>
        </p:txBody>
      </p:sp>
      <p:sp>
        <p:nvSpPr>
          <p:cNvPr id="3" name="Content Placeholder 2"/>
          <p:cNvSpPr>
            <a:spLocks noGrp="1"/>
          </p:cNvSpPr>
          <p:nvPr>
            <p:ph idx="1"/>
          </p:nvPr>
        </p:nvSpPr>
        <p:spPr>
          <a:xfrm>
            <a:off x="818706" y="1085850"/>
            <a:ext cx="7538485" cy="5279324"/>
          </a:xfrm>
        </p:spPr>
        <p:txBody>
          <a:bodyPr/>
          <a:lstStyle/>
          <a:p>
            <a:pPr>
              <a:buNone/>
            </a:pPr>
            <a:endParaRPr lang="en-US" sz="2400" i="1" dirty="0" smtClean="0"/>
          </a:p>
          <a:p>
            <a:pPr>
              <a:buNone/>
            </a:pPr>
            <a:r>
              <a:rPr lang="en-US" sz="2400" i="1" dirty="0" smtClean="0"/>
              <a:t>		“The US will build five new nuclear reactors by 2020 and ignore calls to scale back plans in the wake of Japan’s nuclear accident. We’ll see a reassessment and reevaluation…and then stay the course.  Plans to build the five nuclear reactors are already underway and we don’t see that changing.”  </a:t>
            </a:r>
          </a:p>
          <a:p>
            <a:pPr algn="r">
              <a:buNone/>
            </a:pPr>
            <a:r>
              <a:rPr lang="en-US" sz="1600" dirty="0" smtClean="0"/>
              <a:t>Chris Gadomski</a:t>
            </a:r>
            <a:br>
              <a:rPr lang="en-US" sz="1600" dirty="0" smtClean="0"/>
            </a:br>
            <a:r>
              <a:rPr lang="en-US" sz="1600" dirty="0" smtClean="0"/>
              <a:t>Bloomberg New Energy Finance Summit </a:t>
            </a:r>
            <a:br>
              <a:rPr lang="en-US" sz="1600" dirty="0" smtClean="0"/>
            </a:br>
            <a:r>
              <a:rPr lang="en-US" sz="1600" dirty="0" smtClean="0"/>
              <a:t>April 4, 2011</a:t>
            </a:r>
            <a:endParaRPr lang="en-US" sz="16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solidFill>
                  <a:srgbClr val="00B9E4"/>
                </a:solidFill>
              </a:rPr>
              <a:t>COPYRIGHT AND DISCLAIMER</a:t>
            </a:r>
          </a:p>
        </p:txBody>
      </p:sp>
      <p:sp>
        <p:nvSpPr>
          <p:cNvPr id="9219" name="Content Placeholder 6"/>
          <p:cNvSpPr>
            <a:spLocks noGrp="1" noChangeArrowheads="1"/>
          </p:cNvSpPr>
          <p:nvPr>
            <p:ph idx="1"/>
          </p:nvPr>
        </p:nvSpPr>
        <p:spPr>
          <a:xfrm>
            <a:off x="52755" y="1268731"/>
            <a:ext cx="8893420" cy="4003761"/>
          </a:xfrm>
          <a:noFill/>
          <a:ln>
            <a:solidFill>
              <a:schemeClr val="bg1"/>
            </a:solidFill>
          </a:ln>
        </p:spPr>
        <p:txBody>
          <a:bodyPr wrap="square" lIns="108000" rIns="108000">
            <a:spAutoFit/>
          </a:bodyPr>
          <a:lstStyle/>
          <a:p>
            <a:pPr marL="0" indent="0">
              <a:lnSpc>
                <a:spcPct val="150000"/>
              </a:lnSpc>
              <a:buClr>
                <a:srgbClr val="00B9E4"/>
              </a:buClr>
              <a:buSzPct val="150000"/>
              <a:buNone/>
            </a:pPr>
            <a:r>
              <a:rPr lang="en-GB" sz="1400" dirty="0" smtClean="0"/>
              <a:t>This publication is the copyright of Bloomberg New Energy Finance. No portion of this document may be photocopied, reproduced, scanned into an electronic system or transmitted, forwarded or distributed in any way without prior consent of Bloomberg New Energy Finance.</a:t>
            </a:r>
          </a:p>
          <a:p>
            <a:pPr marL="0" indent="0">
              <a:lnSpc>
                <a:spcPct val="150000"/>
              </a:lnSpc>
              <a:spcBef>
                <a:spcPts val="1800"/>
              </a:spcBef>
              <a:buClr>
                <a:srgbClr val="00B9E4"/>
              </a:buClr>
              <a:buSzPct val="150000"/>
              <a:buNone/>
            </a:pPr>
            <a:r>
              <a:rPr lang="en-GB" sz="1400" dirty="0" smtClean="0"/>
              <a:t>The information contained in this publication is derived from carefully selected public sources we believe are reasonable. We do not guarantee its accuracy or completeness and nothing in this document shall be construed to be a representation of such a guarantee. Any opinions expressed reflect the current judgment of the author of the relevant article or features, and does not necessarily reflect the opinion of Bloomberg New Energy Finance. The opinions presented are subject to change without notice. Bloomberg New Energy Finance accepts no responsibility for any liability arising from use of this document or its contents. Bloomberg New Energy Finance does not consider itself to undertake Regulated Activities as defined in Section 22 of the Financial Services and Markets Act 2000 and is not registered with the Financial Services Authority of the UK.</a:t>
            </a:r>
            <a:endParaRPr lang="en-GB" sz="1400" b="1" dirty="0" smtClean="0">
              <a:latin typeface="Calibri"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911" y="0"/>
            <a:ext cx="8693057" cy="1627322"/>
          </a:xfrm>
        </p:spPr>
        <p:txBody>
          <a:bodyPr/>
          <a:lstStyle/>
          <a:p>
            <a:r>
              <a:rPr lang="en-GB" dirty="0" smtClean="0"/>
              <a:t>THE impact of </a:t>
            </a:r>
            <a:r>
              <a:rPr lang="en-GB" dirty="0" err="1" smtClean="0"/>
              <a:t>fukushima</a:t>
            </a:r>
            <a:r>
              <a:rPr lang="en-GB" dirty="0" smtClean="0"/>
              <a:t> on us nuclear power</a:t>
            </a:r>
            <a:endParaRPr lang="en-GB" dirty="0"/>
          </a:p>
        </p:txBody>
      </p:sp>
      <p:sp>
        <p:nvSpPr>
          <p:cNvPr id="3" name="Text Placeholder 2"/>
          <p:cNvSpPr>
            <a:spLocks noGrp="1"/>
          </p:cNvSpPr>
          <p:nvPr>
            <p:ph type="body" sz="quarter" idx="11"/>
          </p:nvPr>
        </p:nvSpPr>
        <p:spPr>
          <a:xfrm>
            <a:off x="152911" y="1646372"/>
            <a:ext cx="8693057" cy="538563"/>
          </a:xfrm>
        </p:spPr>
        <p:txBody>
          <a:bodyPr/>
          <a:lstStyle/>
          <a:p>
            <a:r>
              <a:rPr lang="en-GB" dirty="0" smtClean="0"/>
              <a:t>Chris </a:t>
            </a:r>
            <a:r>
              <a:rPr lang="en-GB" dirty="0" err="1" smtClean="0"/>
              <a:t>gadomski</a:t>
            </a:r>
            <a:r>
              <a:rPr lang="en-GB" dirty="0" smtClean="0"/>
              <a:t>, cgadomski2@bloomberg.net</a:t>
            </a:r>
            <a:endParaRPr lang="en-GB"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nuclear build – 65 reactors, 62.1GW</a:t>
            </a:r>
            <a:endParaRPr lang="en-US" dirty="0"/>
          </a:p>
        </p:txBody>
      </p:sp>
      <p:graphicFrame>
        <p:nvGraphicFramePr>
          <p:cNvPr id="7" name="Chart 6"/>
          <p:cNvGraphicFramePr/>
          <p:nvPr/>
        </p:nvGraphicFramePr>
        <p:xfrm>
          <a:off x="520995" y="1307805"/>
          <a:ext cx="7931889" cy="484844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Desalination opportunities in </a:t>
            </a:r>
            <a:r>
              <a:rPr lang="en-US" dirty="0" err="1" smtClean="0"/>
              <a:t>mena</a:t>
            </a:r>
            <a:r>
              <a:rPr lang="en-US" dirty="0" smtClean="0"/>
              <a:t/>
            </a:r>
            <a:br>
              <a:rPr lang="en-US" dirty="0" smtClean="0"/>
            </a:br>
            <a:r>
              <a:rPr lang="en-US" sz="2000" b="0" dirty="0" smtClean="0">
                <a:solidFill>
                  <a:schemeClr val="tx1"/>
                </a:solidFill>
              </a:rPr>
              <a:t>M3/capital/year</a:t>
            </a:r>
            <a:endParaRPr lang="en-US" b="0" dirty="0">
              <a:solidFill>
                <a:schemeClr val="tx1"/>
              </a:solidFill>
            </a:endParaRPr>
          </a:p>
        </p:txBody>
      </p:sp>
      <p:sp>
        <p:nvSpPr>
          <p:cNvPr id="4" name="Text Placeholder 3"/>
          <p:cNvSpPr>
            <a:spLocks noGrp="1"/>
          </p:cNvSpPr>
          <p:nvPr>
            <p:ph type="body" idx="10"/>
          </p:nvPr>
        </p:nvSpPr>
        <p:spPr/>
        <p:txBody>
          <a:bodyPr/>
          <a:lstStyle/>
          <a:p>
            <a:r>
              <a:rPr lang="en-US" dirty="0" smtClean="0"/>
              <a:t>Source:  ESCWA</a:t>
            </a:r>
            <a:endParaRPr lang="en-US" dirty="0"/>
          </a:p>
        </p:txBody>
      </p:sp>
      <p:sp>
        <p:nvSpPr>
          <p:cNvPr id="5" name="Text Placeholder 4"/>
          <p:cNvSpPr>
            <a:spLocks noGrp="1"/>
          </p:cNvSpPr>
          <p:nvPr>
            <p:ph type="body" idx="11"/>
          </p:nvPr>
        </p:nvSpPr>
        <p:spPr/>
        <p:txBody>
          <a:bodyPr/>
          <a:lstStyle/>
          <a:p>
            <a:r>
              <a:rPr lang="en-US" dirty="0" smtClean="0"/>
              <a:t>ESCWA: Economic And Social Commission For Western Asia</a:t>
            </a:r>
            <a:endParaRPr lang="en-US" dirty="0"/>
          </a:p>
        </p:txBody>
      </p:sp>
      <p:graphicFrame>
        <p:nvGraphicFramePr>
          <p:cNvPr id="6" name="Renewable water resources"/>
          <p:cNvGraphicFramePr>
            <a:graphicFrameLocks noGrp="1"/>
          </p:cNvGraphicFramePr>
          <p:nvPr>
            <p:ph idx="1"/>
          </p:nvPr>
        </p:nvGraphicFramePr>
        <p:xfrm>
          <a:off x="733648" y="1085850"/>
          <a:ext cx="8208334" cy="49640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Desalination opportunities in </a:t>
            </a:r>
            <a:r>
              <a:rPr lang="en-US" dirty="0" err="1" smtClean="0"/>
              <a:t>mena</a:t>
            </a:r>
            <a:r>
              <a:rPr lang="en-US" dirty="0" smtClean="0"/>
              <a:t/>
            </a:r>
            <a:br>
              <a:rPr lang="en-US" dirty="0" smtClean="0"/>
            </a:br>
            <a:r>
              <a:rPr lang="en-US" sz="2000" b="0" dirty="0" smtClean="0">
                <a:solidFill>
                  <a:schemeClr val="tx1"/>
                </a:solidFill>
              </a:rPr>
              <a:t>M3/capital/year</a:t>
            </a:r>
            <a:endParaRPr lang="en-US" dirty="0"/>
          </a:p>
        </p:txBody>
      </p:sp>
      <p:sp>
        <p:nvSpPr>
          <p:cNvPr id="4" name="Text Placeholder 3"/>
          <p:cNvSpPr>
            <a:spLocks noGrp="1"/>
          </p:cNvSpPr>
          <p:nvPr>
            <p:ph type="body" idx="10"/>
          </p:nvPr>
        </p:nvSpPr>
        <p:spPr/>
        <p:txBody>
          <a:bodyPr/>
          <a:lstStyle/>
          <a:p>
            <a:r>
              <a:rPr lang="en-US" dirty="0" smtClean="0"/>
              <a:t>Source:  ESCWA</a:t>
            </a:r>
            <a:endParaRPr lang="en-US" dirty="0"/>
          </a:p>
        </p:txBody>
      </p:sp>
      <p:sp>
        <p:nvSpPr>
          <p:cNvPr id="5" name="Text Placeholder 4"/>
          <p:cNvSpPr>
            <a:spLocks noGrp="1"/>
          </p:cNvSpPr>
          <p:nvPr>
            <p:ph type="body" idx="11"/>
          </p:nvPr>
        </p:nvSpPr>
        <p:spPr/>
        <p:txBody>
          <a:bodyPr/>
          <a:lstStyle/>
          <a:p>
            <a:r>
              <a:rPr lang="en-US" dirty="0" smtClean="0"/>
              <a:t>ESCWA: Economic And Social Commission For Western Asia</a:t>
            </a:r>
            <a:endParaRPr lang="en-US" dirty="0"/>
          </a:p>
        </p:txBody>
      </p:sp>
      <p:graphicFrame>
        <p:nvGraphicFramePr>
          <p:cNvPr id="6" name="Renewable water resources"/>
          <p:cNvGraphicFramePr>
            <a:graphicFrameLocks noGrp="1"/>
          </p:cNvGraphicFramePr>
          <p:nvPr>
            <p:ph idx="1"/>
          </p:nvPr>
        </p:nvGraphicFramePr>
        <p:xfrm>
          <a:off x="733648" y="1085850"/>
          <a:ext cx="8208334" cy="496407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6241312" y="4646428"/>
            <a:ext cx="2636874" cy="1254642"/>
          </a:xfrm>
          <a:prstGeom prst="rect">
            <a:avLst/>
          </a:prstGeom>
          <a:noFill/>
          <a:ln w="28575">
            <a:solidFill>
              <a:srgbClr val="EA2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BNEF Assessment– cautious but promising  </a:t>
            </a:r>
            <a:endParaRPr lang="en-US" dirty="0"/>
          </a:p>
        </p:txBody>
      </p:sp>
      <p:sp>
        <p:nvSpPr>
          <p:cNvPr id="4" name="Content Placeholder 3"/>
          <p:cNvSpPr>
            <a:spLocks noGrp="1"/>
          </p:cNvSpPr>
          <p:nvPr>
            <p:ph sz="half" idx="11"/>
          </p:nvPr>
        </p:nvSpPr>
        <p:spPr>
          <a:xfrm>
            <a:off x="98424" y="1212112"/>
            <a:ext cx="2304533" cy="4635796"/>
          </a:xfrm>
        </p:spPr>
        <p:txBody>
          <a:bodyPr/>
          <a:lstStyle/>
          <a:p>
            <a:pPr>
              <a:spcBef>
                <a:spcPts val="900"/>
              </a:spcBef>
            </a:pPr>
            <a:r>
              <a:rPr lang="en-US" dirty="0" smtClean="0"/>
              <a:t>Models differ widely  </a:t>
            </a:r>
          </a:p>
          <a:p>
            <a:pPr>
              <a:spcBef>
                <a:spcPts val="900"/>
              </a:spcBef>
            </a:pPr>
            <a:r>
              <a:rPr lang="en-US" dirty="0" smtClean="0"/>
              <a:t>Markets now develop later than sooner</a:t>
            </a:r>
          </a:p>
          <a:p>
            <a:pPr eaLnBrk="1" hangingPunct="1">
              <a:spcBef>
                <a:spcPts val="900"/>
              </a:spcBef>
            </a:pPr>
            <a:r>
              <a:rPr lang="en-US" dirty="0" smtClean="0">
                <a:ea typeface="ＭＳ Ｐゴシック" pitchFamily="34" charset="-128"/>
              </a:rPr>
              <a:t>More granularity needed</a:t>
            </a:r>
          </a:p>
          <a:p>
            <a:pPr eaLnBrk="1" hangingPunct="1">
              <a:spcBef>
                <a:spcPts val="900"/>
              </a:spcBef>
            </a:pPr>
            <a:r>
              <a:rPr lang="en-US" dirty="0" smtClean="0">
                <a:ea typeface="ＭＳ Ｐゴシック" pitchFamily="34" charset="-128"/>
              </a:rPr>
              <a:t>Market assumptions change rapidly</a:t>
            </a:r>
          </a:p>
          <a:p>
            <a:pPr eaLnBrk="1" hangingPunct="1">
              <a:spcBef>
                <a:spcPts val="900"/>
              </a:spcBef>
            </a:pPr>
            <a:r>
              <a:rPr lang="en-US" dirty="0" smtClean="0">
                <a:ea typeface="ＭＳ Ｐゴシック" pitchFamily="34" charset="-128"/>
              </a:rPr>
              <a:t>Is it a $500bn market…or more?</a:t>
            </a:r>
          </a:p>
          <a:p>
            <a:endParaRPr lang="en-US" dirty="0"/>
          </a:p>
        </p:txBody>
      </p:sp>
      <p:sp>
        <p:nvSpPr>
          <p:cNvPr id="7" name="Text Placeholder 6"/>
          <p:cNvSpPr>
            <a:spLocks noGrp="1"/>
          </p:cNvSpPr>
          <p:nvPr>
            <p:ph type="body" idx="10"/>
          </p:nvPr>
        </p:nvSpPr>
        <p:spPr>
          <a:xfrm>
            <a:off x="3689501" y="5841586"/>
            <a:ext cx="5274980" cy="523875"/>
          </a:xfrm>
        </p:spPr>
        <p:txBody>
          <a:bodyPr/>
          <a:lstStyle/>
          <a:p>
            <a:r>
              <a:rPr lang="en-US" sz="1000" dirty="0" smtClean="0"/>
              <a:t>Sources: Various industry sources interpreted by Bloomberg New Energy Finance</a:t>
            </a:r>
            <a:endParaRPr lang="en-US" sz="1000" dirty="0"/>
          </a:p>
        </p:txBody>
      </p:sp>
      <p:graphicFrame>
        <p:nvGraphicFramePr>
          <p:cNvPr id="11" name="Content Placeholder 10"/>
          <p:cNvGraphicFramePr>
            <a:graphicFrameLocks noGrp="1"/>
          </p:cNvGraphicFramePr>
          <p:nvPr>
            <p:ph sz="half" idx="2"/>
          </p:nvPr>
        </p:nvGraphicFramePr>
        <p:xfrm>
          <a:off x="2052084" y="1155700"/>
          <a:ext cx="6834009" cy="48641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2290183" y="1066014"/>
            <a:ext cx="1899138" cy="253916"/>
          </a:xfrm>
          <a:prstGeom prst="rect">
            <a:avLst/>
          </a:prstGeom>
          <a:noFill/>
        </p:spPr>
        <p:txBody>
          <a:bodyPr wrap="square" rtlCol="0">
            <a:spAutoFit/>
          </a:bodyPr>
          <a:lstStyle/>
          <a:p>
            <a:r>
              <a:rPr lang="en-US" sz="1050" dirty="0" smtClean="0"/>
              <a:t>Units installed</a:t>
            </a:r>
            <a:endParaRPr lang="en-US" sz="105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reactors in Japan</a:t>
            </a:r>
            <a:endParaRPr lang="en-US" dirty="0"/>
          </a:p>
        </p:txBody>
      </p:sp>
      <p:pic>
        <p:nvPicPr>
          <p:cNvPr id="6" name="Content Placeholder 5" descr="japan_reactor_map_crop.jpg"/>
          <p:cNvPicPr>
            <a:picLocks noGrp="1" noChangeAspect="1"/>
          </p:cNvPicPr>
          <p:nvPr>
            <p:ph idx="1"/>
          </p:nvPr>
        </p:nvPicPr>
        <p:blipFill>
          <a:blip r:embed="rId2"/>
          <a:stretch>
            <a:fillRect/>
          </a:stretch>
        </p:blipFill>
        <p:spPr>
          <a:xfrm>
            <a:off x="1763738" y="990157"/>
            <a:ext cx="5620954" cy="5280025"/>
          </a:xfr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pre-earthquake </a:t>
            </a:r>
            <a:r>
              <a:rPr lang="en-GB" dirty="0" smtClean="0"/>
              <a:t>Planned total electricity supply by source, </a:t>
            </a:r>
            <a:r>
              <a:rPr lang="en-GB" dirty="0" err="1" smtClean="0"/>
              <a:t>japan</a:t>
            </a:r>
            <a:r>
              <a:rPr lang="en-GB" dirty="0" smtClean="0"/>
              <a:t>, 2009–19 (</a:t>
            </a:r>
            <a:r>
              <a:rPr lang="en-GB" dirty="0" err="1" smtClean="0"/>
              <a:t>TW</a:t>
            </a:r>
            <a:r>
              <a:rPr lang="en-GB" cap="none" dirty="0" err="1" smtClean="0"/>
              <a:t>h</a:t>
            </a:r>
            <a:r>
              <a:rPr lang="en-GB" dirty="0" smtClean="0"/>
              <a:t>)</a:t>
            </a:r>
            <a:endParaRPr lang="en-US" dirty="0"/>
          </a:p>
        </p:txBody>
      </p:sp>
      <p:sp>
        <p:nvSpPr>
          <p:cNvPr id="98306" name="Text Placeholder 3"/>
          <p:cNvSpPr>
            <a:spLocks noGrp="1"/>
          </p:cNvSpPr>
          <p:nvPr>
            <p:ph type="body" idx="10"/>
          </p:nvPr>
        </p:nvSpPr>
        <p:spPr>
          <a:xfrm>
            <a:off x="5656263" y="5827713"/>
            <a:ext cx="3351212" cy="523875"/>
          </a:xfrm>
          <a:ln w="9525"/>
        </p:spPr>
        <p:txBody>
          <a:bodyPr/>
          <a:lstStyle/>
          <a:p>
            <a:pPr eaLnBrk="1" hangingPunct="1"/>
            <a:r>
              <a:rPr lang="en-GB" smtClean="0"/>
              <a:t>Source: Ministry of Economy, Trade and Industry, ‘Electricity Supply Plan of 2010’, 31 March 2010 </a:t>
            </a:r>
            <a:endParaRPr lang="en-US" smtClean="0"/>
          </a:p>
        </p:txBody>
      </p:sp>
      <p:pic>
        <p:nvPicPr>
          <p:cNvPr id="98307" name="Picture 49"/>
          <p:cNvPicPr>
            <a:picLocks noChangeAspect="1" noChangeArrowheads="1"/>
          </p:cNvPicPr>
          <p:nvPr/>
        </p:nvPicPr>
        <p:blipFill>
          <a:blip r:embed="rId3"/>
          <a:srcRect/>
          <a:stretch>
            <a:fillRect/>
          </a:stretch>
        </p:blipFill>
        <p:spPr bwMode="auto">
          <a:xfrm>
            <a:off x="584790" y="1181100"/>
            <a:ext cx="8027581" cy="4791075"/>
          </a:xfrm>
          <a:prstGeom prst="rect">
            <a:avLst/>
          </a:prstGeom>
          <a:noFill/>
          <a:ln w="9525">
            <a:noFill/>
            <a:miter lim="800000"/>
            <a:headEnd/>
            <a:tailEnd/>
          </a:ln>
        </p:spPr>
      </p:pic>
      <p:sp>
        <p:nvSpPr>
          <p:cNvPr id="98308" name="AutoShape 2"/>
          <p:cNvSpPr>
            <a:spLocks noChangeAspect="1" noChangeArrowheads="1"/>
          </p:cNvSpPr>
          <p:nvPr/>
        </p:nvSpPr>
        <p:spPr bwMode="auto">
          <a:xfrm>
            <a:off x="744538" y="1250950"/>
            <a:ext cx="7188200" cy="4786313"/>
          </a:xfrm>
          <a:prstGeom prst="rect">
            <a:avLst/>
          </a:prstGeom>
          <a:noFill/>
          <a:ln w="9525">
            <a:noFill/>
            <a:miter lim="800000"/>
            <a:headEnd/>
            <a:tailEnd/>
          </a:ln>
        </p:spPr>
        <p:txBody>
          <a:bodyPr/>
          <a:lstStyle/>
          <a:p>
            <a:endParaRPr lang="en-US"/>
          </a:p>
        </p:txBody>
      </p:sp>
      <p:cxnSp>
        <p:nvCxnSpPr>
          <p:cNvPr id="7" name="Straight Connector 6"/>
          <p:cNvCxnSpPr/>
          <p:nvPr/>
        </p:nvCxnSpPr>
        <p:spPr>
          <a:xfrm rot="5400000" flipH="1" flipV="1">
            <a:off x="2344476" y="1951077"/>
            <a:ext cx="1329075" cy="78681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04437" y="1648047"/>
            <a:ext cx="723014" cy="369332"/>
          </a:xfrm>
          <a:prstGeom prst="rect">
            <a:avLst/>
          </a:prstGeom>
          <a:noFill/>
        </p:spPr>
        <p:txBody>
          <a:bodyPr wrap="square" rtlCol="0">
            <a:spAutoFit/>
          </a:bodyPr>
          <a:lstStyle/>
          <a:p>
            <a:r>
              <a:rPr lang="en-US" dirty="0" smtClean="0">
                <a:solidFill>
                  <a:srgbClr val="C00000"/>
                </a:solidFill>
              </a:rPr>
              <a:t>60%</a:t>
            </a:r>
            <a:endParaRPr lang="en-US" dirty="0">
              <a:solidFill>
                <a:srgbClr val="C00000"/>
              </a:solidFill>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March 11</a:t>
            </a:r>
            <a:r>
              <a:rPr lang="en-US" baseline="30000" dirty="0" smtClean="0"/>
              <a:t>th</a:t>
            </a:r>
            <a:r>
              <a:rPr lang="en-US" dirty="0" smtClean="0"/>
              <a:t> quake – handwriting on the wall?</a:t>
            </a:r>
            <a:endParaRPr lang="en-US" dirty="0"/>
          </a:p>
        </p:txBody>
      </p:sp>
      <p:sp>
        <p:nvSpPr>
          <p:cNvPr id="5" name="Content Placeholder 4"/>
          <p:cNvSpPr>
            <a:spLocks noGrp="1"/>
          </p:cNvSpPr>
          <p:nvPr>
            <p:ph sz="half" idx="12"/>
          </p:nvPr>
        </p:nvSpPr>
        <p:spPr/>
        <p:txBody>
          <a:bodyPr/>
          <a:lstStyle/>
          <a:p>
            <a:r>
              <a:rPr lang="en-US" sz="1600" dirty="0" smtClean="0">
                <a:ea typeface="ＭＳ Ｐゴシック" pitchFamily="-105" charset="-128"/>
              </a:rPr>
              <a:t>Compact rupture, mostly bilateral about epicenter, peak slip up dip of hypocenter.</a:t>
            </a:r>
            <a:endParaRPr lang="en-US" sz="1600" dirty="0">
              <a:ea typeface="ＭＳ Ｐゴシック" pitchFamily="-105" charset="-128"/>
            </a:endParaRPr>
          </a:p>
        </p:txBody>
      </p:sp>
      <p:sp>
        <p:nvSpPr>
          <p:cNvPr id="6" name="Content Placeholder 5"/>
          <p:cNvSpPr>
            <a:spLocks noGrp="1"/>
          </p:cNvSpPr>
          <p:nvPr>
            <p:ph sz="half" idx="13"/>
          </p:nvPr>
        </p:nvSpPr>
        <p:spPr/>
        <p:txBody>
          <a:bodyPr/>
          <a:lstStyle/>
          <a:p>
            <a:r>
              <a:rPr lang="en-US" sz="1600" dirty="0" smtClean="0">
                <a:ea typeface="ＭＳ Ｐゴシック" pitchFamily="-105" charset="-128"/>
              </a:rPr>
              <a:t>Rupture likely restricted to the shallow trench, and GPS vectors suggest slip did not reach the plate boundary.</a:t>
            </a:r>
          </a:p>
        </p:txBody>
      </p:sp>
      <p:sp>
        <p:nvSpPr>
          <p:cNvPr id="7" name="Content Placeholder 6"/>
          <p:cNvSpPr>
            <a:spLocks noGrp="1"/>
          </p:cNvSpPr>
          <p:nvPr>
            <p:ph sz="half" idx="14"/>
          </p:nvPr>
        </p:nvSpPr>
        <p:spPr/>
        <p:txBody>
          <a:bodyPr/>
          <a:lstStyle/>
          <a:p>
            <a:r>
              <a:rPr lang="en-US" sz="1600" dirty="0" smtClean="0">
                <a:ea typeface="ＭＳ Ｐゴシック" pitchFamily="-105" charset="-128"/>
              </a:rPr>
              <a:t>In other words, why locate nuclear power plants nearby? </a:t>
            </a:r>
            <a:endParaRPr lang="en-US" sz="1600" dirty="0">
              <a:ea typeface="ＭＳ Ｐゴシック" pitchFamily="-105" charset="-128"/>
            </a:endParaRPr>
          </a:p>
        </p:txBody>
      </p:sp>
      <p:pic>
        <p:nvPicPr>
          <p:cNvPr id="8" name="Picture 1"/>
          <p:cNvPicPr>
            <a:picLocks noChangeAspect="1" noChangeArrowheads="1"/>
          </p:cNvPicPr>
          <p:nvPr/>
        </p:nvPicPr>
        <p:blipFill>
          <a:blip r:embed="rId2"/>
          <a:srcRect/>
          <a:stretch>
            <a:fillRect/>
          </a:stretch>
        </p:blipFill>
        <p:spPr bwMode="auto">
          <a:xfrm>
            <a:off x="59167" y="925032"/>
            <a:ext cx="4547360" cy="5241852"/>
          </a:xfrm>
          <a:prstGeom prst="rect">
            <a:avLst/>
          </a:prstGeom>
          <a:noFill/>
          <a:ln w="12700">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Fukushima Units 3 &amp; 4, March 24, 2011</a:t>
            </a:r>
            <a:endParaRPr lang="en-US" dirty="0"/>
          </a:p>
        </p:txBody>
      </p:sp>
      <p:pic>
        <p:nvPicPr>
          <p:cNvPr id="7" name="Content Placeholder 6" descr="Fukushima_Mar_20_unit 4 cooled2.jpg"/>
          <p:cNvPicPr>
            <a:picLocks noGrp="1" noChangeAspect="1"/>
          </p:cNvPicPr>
          <p:nvPr>
            <p:ph idx="1"/>
          </p:nvPr>
        </p:nvPicPr>
        <p:blipFill>
          <a:blip r:embed="rId2"/>
          <a:stretch>
            <a:fillRect/>
          </a:stretch>
        </p:blipFill>
        <p:spPr>
          <a:xfrm>
            <a:off x="111125" y="1073888"/>
            <a:ext cx="8883650" cy="5119655"/>
          </a:xfrm>
        </p:spPr>
      </p:pic>
      <p:sp>
        <p:nvSpPr>
          <p:cNvPr id="4" name="Text Placeholder 3"/>
          <p:cNvSpPr>
            <a:spLocks noGrp="1"/>
          </p:cNvSpPr>
          <p:nvPr>
            <p:ph type="body" idx="10"/>
          </p:nvPr>
        </p:nvSpPr>
        <p:spPr/>
        <p:txBody>
          <a:bodyPr/>
          <a:lstStyle/>
          <a:p>
            <a:endParaRPr lang="en-US"/>
          </a:p>
        </p:txBody>
      </p:sp>
      <p:sp>
        <p:nvSpPr>
          <p:cNvPr id="5" name="Text Placeholder 4"/>
          <p:cNvSpPr>
            <a:spLocks noGrp="1"/>
          </p:cNvSpPr>
          <p:nvPr>
            <p:ph type="body" idx="11"/>
          </p:nvPr>
        </p:nvSpPr>
        <p:spPr/>
        <p:txBody>
          <a:bodyPr/>
          <a:lstStyle/>
          <a:p>
            <a:endParaRPr lang="en-US"/>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CONVERT_POSITION" val="48.25;59.625;41.625;672.375"/>
</p:tagLst>
</file>

<file path=ppt/tags/tag10.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11.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12.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13.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14.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15.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16.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17.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18.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2.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3.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4.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5.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6.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7.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8.xml><?xml version="1.0" encoding="utf-8"?>
<p:tagLst xmlns:a="http://schemas.openxmlformats.org/drawingml/2006/main" xmlns:r="http://schemas.openxmlformats.org/officeDocument/2006/relationships" xmlns:p="http://schemas.openxmlformats.org/presentationml/2006/main">
  <p:tag name="JPM_OBJECT_NAME" val="jpmPageNote"/>
</p:tagLst>
</file>

<file path=ppt/tags/tag9.xml><?xml version="1.0" encoding="utf-8"?>
<p:tagLst xmlns:a="http://schemas.openxmlformats.org/drawingml/2006/main" xmlns:r="http://schemas.openxmlformats.org/officeDocument/2006/relationships" xmlns:p="http://schemas.openxmlformats.org/presentationml/2006/main">
  <p:tag name="JPM_OBJECT_NAME" val="jpmPageNote"/>
</p:tagLst>
</file>

<file path=ppt/theme/theme1.xml><?xml version="1.0" encoding="utf-8"?>
<a:theme xmlns:a="http://schemas.openxmlformats.org/drawingml/2006/main" name="ppt 2011">
  <a:themeElements>
    <a:clrScheme name="Custom 1">
      <a:dk1>
        <a:srgbClr val="000000"/>
      </a:dk1>
      <a:lt1>
        <a:srgbClr val="FFFFFF"/>
      </a:lt1>
      <a:dk2>
        <a:srgbClr val="FFFFFF"/>
      </a:dk2>
      <a:lt2>
        <a:srgbClr val="FFFFFF"/>
      </a:lt2>
      <a:accent1>
        <a:srgbClr val="00B9E4"/>
      </a:accent1>
      <a:accent2>
        <a:srgbClr val="EAEAEA"/>
      </a:accent2>
      <a:accent3>
        <a:srgbClr val="725492"/>
      </a:accent3>
      <a:accent4>
        <a:srgbClr val="6F75B4"/>
      </a:accent4>
      <a:accent5>
        <a:srgbClr val="BCA6D0"/>
      </a:accent5>
      <a:accent6>
        <a:srgbClr val="FF6D22"/>
      </a:accent6>
      <a:hlink>
        <a:srgbClr val="FF6D22"/>
      </a:hlink>
      <a:folHlink>
        <a:srgbClr val="FF6D22"/>
      </a:folHlink>
    </a:clrScheme>
    <a:fontScheme name="Proposed template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ed template 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posed template 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posed template 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posed template 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posed template 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posed template 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posed template 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posed template 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posed template 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posed template 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posed template 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posed template 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oposed template V2 13">
        <a:dk1>
          <a:srgbClr val="4D4D4D"/>
        </a:dk1>
        <a:lt1>
          <a:srgbClr val="FFFFFF"/>
        </a:lt1>
        <a:dk2>
          <a:srgbClr val="4D4D4D"/>
        </a:dk2>
        <a:lt2>
          <a:srgbClr val="808080"/>
        </a:lt2>
        <a:accent1>
          <a:srgbClr val="709CCA"/>
        </a:accent1>
        <a:accent2>
          <a:srgbClr val="0060A8"/>
        </a:accent2>
        <a:accent3>
          <a:srgbClr val="FFFFFF"/>
        </a:accent3>
        <a:accent4>
          <a:srgbClr val="404040"/>
        </a:accent4>
        <a:accent5>
          <a:srgbClr val="BBCBE1"/>
        </a:accent5>
        <a:accent6>
          <a:srgbClr val="005698"/>
        </a:accent6>
        <a:hlink>
          <a:srgbClr val="00296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ck Cover">
  <a:themeElements>
    <a:clrScheme name="NEF back cover5 13">
      <a:dk1>
        <a:srgbClr val="4D4D4D"/>
      </a:dk1>
      <a:lt1>
        <a:srgbClr val="FFFFFF"/>
      </a:lt1>
      <a:dk2>
        <a:srgbClr val="4D4D4D"/>
      </a:dk2>
      <a:lt2>
        <a:srgbClr val="808080"/>
      </a:lt2>
      <a:accent1>
        <a:srgbClr val="709CCA"/>
      </a:accent1>
      <a:accent2>
        <a:srgbClr val="0060A8"/>
      </a:accent2>
      <a:accent3>
        <a:srgbClr val="FFFFFF"/>
      </a:accent3>
      <a:accent4>
        <a:srgbClr val="404040"/>
      </a:accent4>
      <a:accent5>
        <a:srgbClr val="BBCBE1"/>
      </a:accent5>
      <a:accent6>
        <a:srgbClr val="005698"/>
      </a:accent6>
      <a:hlink>
        <a:srgbClr val="002960"/>
      </a:hlink>
      <a:folHlink>
        <a:srgbClr val="C0C0C0"/>
      </a:folHlink>
    </a:clrScheme>
    <a:fontScheme name="NEF back cover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F back cover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F back cover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F back cover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F back cover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F back cover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F back cover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F back cover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F back cover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F back cover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F back cover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F back cover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F back cover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F back cover5 13">
        <a:dk1>
          <a:srgbClr val="4D4D4D"/>
        </a:dk1>
        <a:lt1>
          <a:srgbClr val="FFFFFF"/>
        </a:lt1>
        <a:dk2>
          <a:srgbClr val="4D4D4D"/>
        </a:dk2>
        <a:lt2>
          <a:srgbClr val="808080"/>
        </a:lt2>
        <a:accent1>
          <a:srgbClr val="709CCA"/>
        </a:accent1>
        <a:accent2>
          <a:srgbClr val="0060A8"/>
        </a:accent2>
        <a:accent3>
          <a:srgbClr val="FFFFFF"/>
        </a:accent3>
        <a:accent4>
          <a:srgbClr val="404040"/>
        </a:accent4>
        <a:accent5>
          <a:srgbClr val="BBCBE1"/>
        </a:accent5>
        <a:accent6>
          <a:srgbClr val="005698"/>
        </a:accent6>
        <a:hlink>
          <a:srgbClr val="00296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F-NCF Colour Palette">
    <a:dk1>
      <a:srgbClr val="4D4D4D"/>
    </a:dk1>
    <a:lt1>
      <a:sysClr val="window" lastClr="FFFFFF"/>
    </a:lt1>
    <a:dk2>
      <a:srgbClr val="FFFFFF"/>
    </a:dk2>
    <a:lt2>
      <a:srgbClr val="FFFFFF"/>
    </a:lt2>
    <a:accent1>
      <a:srgbClr val="002960"/>
    </a:accent1>
    <a:accent2>
      <a:srgbClr val="0060A8"/>
    </a:accent2>
    <a:accent3>
      <a:srgbClr val="709CCA"/>
    </a:accent3>
    <a:accent4>
      <a:srgbClr val="C0C0C0"/>
    </a:accent4>
    <a:accent5>
      <a:srgbClr val="C7E0FB"/>
    </a:accent5>
    <a:accent6>
      <a:srgbClr val="FFFFFF"/>
    </a:accent6>
    <a:hlink>
      <a:srgbClr val="CE615F"/>
    </a:hlink>
    <a:folHlink>
      <a:srgbClr val="FFCC99"/>
    </a:folHlink>
  </a:clrScheme>
  <a:fontScheme name="Proposed template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EF-NCF Colour Palette">
    <a:dk1>
      <a:srgbClr val="4D4D4D"/>
    </a:dk1>
    <a:lt1>
      <a:sysClr val="window" lastClr="FFFFFF"/>
    </a:lt1>
    <a:dk2>
      <a:srgbClr val="FFFFFF"/>
    </a:dk2>
    <a:lt2>
      <a:srgbClr val="FFFFFF"/>
    </a:lt2>
    <a:accent1>
      <a:srgbClr val="002960"/>
    </a:accent1>
    <a:accent2>
      <a:srgbClr val="0060A8"/>
    </a:accent2>
    <a:accent3>
      <a:srgbClr val="709CCA"/>
    </a:accent3>
    <a:accent4>
      <a:srgbClr val="C0C0C0"/>
    </a:accent4>
    <a:accent5>
      <a:srgbClr val="C7E0FB"/>
    </a:accent5>
    <a:accent6>
      <a:srgbClr val="FFFFFF"/>
    </a:accent6>
    <a:hlink>
      <a:srgbClr val="CE615F"/>
    </a:hlink>
    <a:folHlink>
      <a:srgbClr val="FFCC99"/>
    </a:folHlink>
  </a:clrScheme>
  <a:fontScheme name="Proposed template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000000"/>
    </a:dk1>
    <a:lt1>
      <a:srgbClr val="FFFFFF"/>
    </a:lt1>
    <a:dk2>
      <a:srgbClr val="FFFFFF"/>
    </a:dk2>
    <a:lt2>
      <a:srgbClr val="FFFFFF"/>
    </a:lt2>
    <a:accent1>
      <a:srgbClr val="00B9E4"/>
    </a:accent1>
    <a:accent2>
      <a:srgbClr val="EAEAEA"/>
    </a:accent2>
    <a:accent3>
      <a:srgbClr val="725492"/>
    </a:accent3>
    <a:accent4>
      <a:srgbClr val="6F75B4"/>
    </a:accent4>
    <a:accent5>
      <a:srgbClr val="BCA6D0"/>
    </a:accent5>
    <a:accent6>
      <a:srgbClr val="FF6D22"/>
    </a:accent6>
    <a:hlink>
      <a:srgbClr val="FF6D22"/>
    </a:hlink>
    <a:folHlink>
      <a:srgbClr val="FF6D22"/>
    </a:folHlink>
  </a:clrScheme>
  <a:fontScheme name="Proposed template 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ppt 2011</Template>
  <TotalTime>5030</TotalTime>
  <Words>5630</Words>
  <Application>Microsoft Macintosh PowerPoint</Application>
  <PresentationFormat>On-screen Show (4:3)</PresentationFormat>
  <Paragraphs>453</Paragraphs>
  <Slides>52</Slides>
  <Notes>32</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ppt 2011</vt:lpstr>
      <vt:lpstr>Back Cover</vt:lpstr>
      <vt:lpstr>PowerPoint Presentation</vt:lpstr>
      <vt:lpstr>contents</vt:lpstr>
      <vt:lpstr>On the record – post fukushima</vt:lpstr>
      <vt:lpstr>Countries considering nuclear</vt:lpstr>
      <vt:lpstr>New nuclear build – 65 reactors, 62.1GW</vt:lpstr>
      <vt:lpstr>Nuclear reactors in Japan</vt:lpstr>
      <vt:lpstr>pre-earthquake Planned total electricity supply by source, japan, 2009–19 (TWh)</vt:lpstr>
      <vt:lpstr>March 11th quake – handwriting on the wall?</vt:lpstr>
      <vt:lpstr>Fukushima Units 3 &amp; 4, March 24, 2011</vt:lpstr>
      <vt:lpstr>First year dose estimate</vt:lpstr>
      <vt:lpstr>Guide to interpretation</vt:lpstr>
      <vt:lpstr>PowerPoint Presentation</vt:lpstr>
      <vt:lpstr>Perceived risks post fukushima</vt:lpstr>
      <vt:lpstr>10 days after -- Impact of fukushima 90 to 180 days later how will this change?</vt:lpstr>
      <vt:lpstr>contents</vt:lpstr>
      <vt:lpstr>Challenges to US large reactor new build </vt:lpstr>
      <vt:lpstr>PowerPoint Presentation</vt:lpstr>
      <vt:lpstr>Low natural gas prices—near term sinking large nuclear…IS IT Also a threat to smrS?</vt:lpstr>
      <vt:lpstr>Global total New investment in clean energy 2004–10 ($bn)</vt:lpstr>
      <vt:lpstr>New financial investment in clean energy by region q1 2004–Q4 2010 ($bn)</vt:lpstr>
      <vt:lpstr>The PV module experience curve, 1976–2010 ($/W)</vt:lpstr>
      <vt:lpstr>Forecast large pv project capital cost, 2010–20 ($/w)</vt:lpstr>
      <vt:lpstr>Baltimore Gas and Electric projected peak demand requirements (MW)</vt:lpstr>
      <vt:lpstr>contents</vt:lpstr>
      <vt:lpstr>Are small modular reactors an alternative? </vt:lpstr>
      <vt:lpstr>PowerPoint Presentation</vt:lpstr>
      <vt:lpstr>Selected Smr Characteristics</vt:lpstr>
      <vt:lpstr>Bloomberg Levelised Cost of energy analysis  does nuclear remain competitive?  </vt:lpstr>
      <vt:lpstr>Forecast China nuclear capacity (GW)</vt:lpstr>
      <vt:lpstr>Forecast European nuclear capacity (GW)</vt:lpstr>
      <vt:lpstr>UK Generation Capacity (MW) </vt:lpstr>
      <vt:lpstr>UK Planned retirements Capacity (mw)</vt:lpstr>
      <vt:lpstr>UK Planned retirements Capacity (mw)</vt:lpstr>
      <vt:lpstr>Forecast US nuclear new build:  is the renaissance delayed?</vt:lpstr>
      <vt:lpstr>New club member: Chile?</vt:lpstr>
      <vt:lpstr>contents</vt:lpstr>
      <vt:lpstr>Steep + W analysis</vt:lpstr>
      <vt:lpstr>Steep + W analysis</vt:lpstr>
      <vt:lpstr>Indian point NPP – threat to new york?</vt:lpstr>
      <vt:lpstr>Indian point and the ramapo fault A cause for concern or Fukushima hysteria?</vt:lpstr>
      <vt:lpstr>Looming environmental regulations</vt:lpstr>
      <vt:lpstr>NY STATe energy Trends: Actual and Forecast</vt:lpstr>
      <vt:lpstr>The prognosis </vt:lpstr>
      <vt:lpstr>Next steps – nuclear messaging</vt:lpstr>
      <vt:lpstr>VC Summer 2&amp;3 – no col yet… Construction well underway </vt:lpstr>
      <vt:lpstr>VC Summer 2&amp;3 – no col yet… and under budget and on schedule </vt:lpstr>
      <vt:lpstr>On the record – post fukushima</vt:lpstr>
      <vt:lpstr>COPYRIGHT AND DISCLAIMER</vt:lpstr>
      <vt:lpstr>PowerPoint Presentation</vt:lpstr>
      <vt:lpstr>Desalination opportunities in mena M3/capital/year</vt:lpstr>
      <vt:lpstr>Desalination opportunities in mena M3/capital/year</vt:lpstr>
      <vt:lpstr>BNEF Assessment– cautious but promising  </vt:lpstr>
    </vt:vector>
  </TitlesOfParts>
  <Company>Bloomberg 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Templates</dc:subject>
  <dc:creator>traveler</dc:creator>
  <cp:lastModifiedBy>Carl Liggio</cp:lastModifiedBy>
  <cp:revision>151</cp:revision>
  <dcterms:created xsi:type="dcterms:W3CDTF">2011-03-22T13:00:34Z</dcterms:created>
  <dcterms:modified xsi:type="dcterms:W3CDTF">2011-04-28T16:08:52Z</dcterms:modified>
</cp:coreProperties>
</file>