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  <p:sldMasterId id="2147483679" r:id="rId2"/>
    <p:sldMasterId id="2147483695" r:id="rId3"/>
    <p:sldMasterId id="2147483730" r:id="rId4"/>
  </p:sldMasterIdLst>
  <p:notesMasterIdLst>
    <p:notesMasterId r:id="rId33"/>
  </p:notesMasterIdLst>
  <p:handoutMasterIdLst>
    <p:handoutMasterId r:id="rId34"/>
  </p:handoutMasterIdLst>
  <p:sldIdLst>
    <p:sldId id="286" r:id="rId5"/>
    <p:sldId id="317" r:id="rId6"/>
    <p:sldId id="316" r:id="rId7"/>
    <p:sldId id="301" r:id="rId8"/>
    <p:sldId id="302" r:id="rId9"/>
    <p:sldId id="291" r:id="rId10"/>
    <p:sldId id="303" r:id="rId11"/>
    <p:sldId id="278" r:id="rId12"/>
    <p:sldId id="310" r:id="rId13"/>
    <p:sldId id="274" r:id="rId14"/>
    <p:sldId id="309" r:id="rId15"/>
    <p:sldId id="260" r:id="rId16"/>
    <p:sldId id="263" r:id="rId17"/>
    <p:sldId id="266" r:id="rId18"/>
    <p:sldId id="288" r:id="rId19"/>
    <p:sldId id="277" r:id="rId20"/>
    <p:sldId id="268" r:id="rId21"/>
    <p:sldId id="307" r:id="rId22"/>
    <p:sldId id="306" r:id="rId23"/>
    <p:sldId id="318" r:id="rId24"/>
    <p:sldId id="295" r:id="rId25"/>
    <p:sldId id="312" r:id="rId26"/>
    <p:sldId id="314" r:id="rId27"/>
    <p:sldId id="313" r:id="rId28"/>
    <p:sldId id="289" r:id="rId29"/>
    <p:sldId id="298" r:id="rId30"/>
    <p:sldId id="319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>
        <p:scale>
          <a:sx n="100" d="100"/>
          <a:sy n="100" d="100"/>
        </p:scale>
        <p:origin x="-400" y="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D74D3-91CD-4F40-BDE7-1A336F533ECB}" type="datetimeFigureOut">
              <a:rPr lang="en-US" smtClean="0"/>
              <a:t>3/22/12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7B479-8B91-4BE1-8A6F-B064A768C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191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57DC9-3766-47F8-BDF1-FD2E99767FC4}" type="datetimeFigureOut">
              <a:rPr lang="en-US" smtClean="0"/>
              <a:t>3/22/12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D1E49-3632-4E25-B8CB-6667461DB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877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6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11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136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22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64233-F06B-5A44-AC21-FD2AF18EEF2D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3753" y="685800"/>
            <a:ext cx="2552857" cy="3431117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This is a picture of the site from above the lower end of Manhattan.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You can see the U.N. in the bottom of the screen …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… and a tug and barge about to enter the Western channel from the South.</a:t>
            </a:r>
          </a:p>
          <a:p>
            <a:pPr eaLnBrk="1" hangingPunct="1"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our power field will be in the Eastern channel, beginning just north of the Queensboro Bridge.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8719" y="686405"/>
            <a:ext cx="4503539" cy="3430512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65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7DDE0-5276-49F9-836C-741AE234EE49}" type="slidenum">
              <a:rPr lang="en-US" smtClean="0">
                <a:latin typeface="Times New Roman" pitchFamily="-65" charset="0"/>
              </a:rPr>
              <a:pPr/>
              <a:t>22</a:t>
            </a:fld>
            <a:endParaRPr lang="en-US" smtClean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8719" y="686405"/>
            <a:ext cx="4503539" cy="3430512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65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4A073-0BE6-45E8-8B8B-F5CCE23AD1AC}" type="slidenum">
              <a:rPr lang="en-US" smtClean="0">
                <a:latin typeface="Times New Roman" pitchFamily="-65" charset="0"/>
              </a:rPr>
              <a:pPr/>
              <a:t>23</a:t>
            </a:fld>
            <a:endParaRPr lang="en-US" smtClean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1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8719" y="686405"/>
            <a:ext cx="4503539" cy="3430512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My Apt: ~30 kWh per month. 1 kWh</a:t>
            </a:r>
            <a:r>
              <a:rPr lang="en-US" baseline="0" dirty="0" smtClean="0"/>
              <a:t> per day</a:t>
            </a:r>
          </a:p>
          <a:p>
            <a:pPr eaLnBrk="1" hangingPunct="1"/>
            <a:r>
              <a:rPr lang="en-US" baseline="0" dirty="0" smtClean="0"/>
              <a:t>Turbine: ~250 kWh per day (TIDAL)</a:t>
            </a:r>
          </a:p>
          <a:p>
            <a:pPr eaLnBrk="1" hangingPunct="1"/>
            <a:r>
              <a:rPr lang="en-US" baseline="0" dirty="0" smtClean="0"/>
              <a:t>60 MWh = 60,000 kWh = 2000 JC Apartment months = 165 JC Apartment years</a:t>
            </a: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813"/>
            <a:fld id="{65F04AFE-0EB0-4A66-ACF4-350F0603C8E5}" type="slidenum">
              <a:rPr lang="en-US" smtClean="0"/>
              <a:pPr defTabSz="918813"/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1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8719" y="686405"/>
            <a:ext cx="4503539" cy="3430512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62A18-969C-4E70-BA2B-B5F96E56FFB2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9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54" descr="Verdant Logo- vert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22494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7" name="Rectangle 1049"/>
          <p:cNvSpPr>
            <a:spLocks noGrp="1" noChangeArrowheads="1"/>
          </p:cNvSpPr>
          <p:nvPr>
            <p:ph type="ctrTitle"/>
          </p:nvPr>
        </p:nvSpPr>
        <p:spPr>
          <a:xfrm>
            <a:off x="533400" y="2162175"/>
            <a:ext cx="8153400" cy="1190625"/>
          </a:xfrm>
          <a:noFill/>
          <a:ln w="9525">
            <a:noFill/>
          </a:ln>
        </p:spPr>
        <p:txBody>
          <a:bodyPr lIns="91440" anchor="b">
            <a:sp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8218" name="Rectangle 1050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733800"/>
            <a:ext cx="6400800" cy="3048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958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7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85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00200"/>
            <a:ext cx="4283075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228600" y="4152900"/>
            <a:ext cx="8716963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6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41529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488" y="41529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61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41529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8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74838"/>
            <a:ext cx="4038600" cy="475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1874838"/>
            <a:ext cx="4038600" cy="475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17220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91705A-E344-4569-8001-7E4C842E8CFD}" type="slidenum">
              <a:rPr lang="en-US" sz="2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76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8716963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4152900"/>
            <a:ext cx="8716963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79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54" descr="Verdant Logo- vert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22494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7" name="Rectangle 1049"/>
          <p:cNvSpPr>
            <a:spLocks noGrp="1" noChangeArrowheads="1"/>
          </p:cNvSpPr>
          <p:nvPr>
            <p:ph type="ctrTitle"/>
          </p:nvPr>
        </p:nvSpPr>
        <p:spPr>
          <a:xfrm>
            <a:off x="533400" y="2162175"/>
            <a:ext cx="8153400" cy="1190625"/>
          </a:xfrm>
          <a:noFill/>
          <a:ln w="9525">
            <a:noFill/>
          </a:ln>
        </p:spPr>
        <p:txBody>
          <a:bodyPr lIns="91440" anchor="b">
            <a:sp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8218" name="Rectangle 1050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733800"/>
            <a:ext cx="6400800" cy="3048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17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8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01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56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00200"/>
            <a:ext cx="42830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34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05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3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38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212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87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23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39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00200"/>
            <a:ext cx="4283075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7270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228600" y="4152900"/>
            <a:ext cx="8716963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44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41529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488" y="41529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77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41529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7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54" descr="Verdant Logo- vert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22494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7" name="Rectangle 1049"/>
          <p:cNvSpPr>
            <a:spLocks noGrp="1" noChangeArrowheads="1"/>
          </p:cNvSpPr>
          <p:nvPr>
            <p:ph type="ctrTitle"/>
          </p:nvPr>
        </p:nvSpPr>
        <p:spPr>
          <a:xfrm>
            <a:off x="533400" y="2162175"/>
            <a:ext cx="8153400" cy="1190625"/>
          </a:xfrm>
          <a:noFill/>
          <a:ln w="9525">
            <a:noFill/>
          </a:ln>
        </p:spPr>
        <p:txBody>
          <a:bodyPr lIns="91440" anchor="b">
            <a:sp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8218" name="Rectangle 1050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733800"/>
            <a:ext cx="6400800" cy="3048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8938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9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776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00200"/>
            <a:ext cx="42830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76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5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10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74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00200"/>
            <a:ext cx="42830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6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828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890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83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95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00200"/>
            <a:ext cx="4283075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6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228600" y="4152900"/>
            <a:ext cx="8716963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80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41529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488" y="41529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56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41529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74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74838"/>
            <a:ext cx="4038600" cy="475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1874838"/>
            <a:ext cx="4038600" cy="475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172200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49E9-8E2A-4870-A41F-AE6F37E5560A}" type="slidenum">
              <a:rPr lang="en-US" sz="2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70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8716963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4152900"/>
            <a:ext cx="8716963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7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31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12798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54" descr="Verdant Logo- vert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22494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7" name="Rectangle 1049"/>
          <p:cNvSpPr>
            <a:spLocks noGrp="1" noChangeArrowheads="1"/>
          </p:cNvSpPr>
          <p:nvPr>
            <p:ph type="ctrTitle"/>
          </p:nvPr>
        </p:nvSpPr>
        <p:spPr>
          <a:xfrm>
            <a:off x="533400" y="2162175"/>
            <a:ext cx="8153400" cy="1190625"/>
          </a:xfrm>
          <a:noFill/>
          <a:ln w="9525">
            <a:noFill/>
          </a:ln>
        </p:spPr>
        <p:txBody>
          <a:bodyPr lIns="91440" anchor="b">
            <a:sp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8218" name="Rectangle 1050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733800"/>
            <a:ext cx="6400800" cy="3048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7752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689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007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00200"/>
            <a:ext cx="42830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127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24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03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480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471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70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89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2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1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600200"/>
            <a:ext cx="4283075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79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228600" y="4152900"/>
            <a:ext cx="8716963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94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4152900"/>
            <a:ext cx="4281488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488" y="41529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448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6324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8148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6002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4152900"/>
            <a:ext cx="4283075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6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91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170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12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0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5.xml"/><Relationship Id="rId16" Type="http://schemas.openxmlformats.org/officeDocument/2006/relationships/theme" Target="../theme/theme4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0"/>
            <a:ext cx="6324600" cy="1219200"/>
          </a:xfrm>
          <a:prstGeom prst="rect">
            <a:avLst/>
          </a:prstGeom>
          <a:solidFill>
            <a:srgbClr val="0033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</a:t>
            </a:r>
          </a:p>
        </p:txBody>
      </p:sp>
      <p:sp>
        <p:nvSpPr>
          <p:cNvPr id="1027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7169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2"/>
            <a:endParaRPr lang="en-US" smtClean="0"/>
          </a:p>
        </p:txBody>
      </p:sp>
      <p:pic>
        <p:nvPicPr>
          <p:cNvPr id="1028" name="Picture 30" descr="Verdant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61925"/>
            <a:ext cx="2327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32"/>
          <p:cNvSpPr>
            <a:spLocks noChangeArrowheads="1"/>
          </p:cNvSpPr>
          <p:nvPr/>
        </p:nvSpPr>
        <p:spPr bwMode="auto">
          <a:xfrm>
            <a:off x="0" y="0"/>
            <a:ext cx="2819400" cy="121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15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SzPct val="80000"/>
        <a:buFont typeface="Wingdings" pitchFamily="2" charset="2"/>
        <a:buChar char="l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rgbClr val="003399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Char char="•"/>
        <a:defRPr sz="2400">
          <a:solidFill>
            <a:srgbClr val="003399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0"/>
            <a:ext cx="6324600" cy="1219200"/>
          </a:xfrm>
          <a:prstGeom prst="rect">
            <a:avLst/>
          </a:prstGeom>
          <a:solidFill>
            <a:srgbClr val="0033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</a:t>
            </a:r>
          </a:p>
        </p:txBody>
      </p:sp>
      <p:sp>
        <p:nvSpPr>
          <p:cNvPr id="2051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458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2"/>
            <a:endParaRPr lang="en-US" smtClean="0"/>
          </a:p>
        </p:txBody>
      </p:sp>
      <p:pic>
        <p:nvPicPr>
          <p:cNvPr id="2052" name="Picture 30" descr="Verdant 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61925"/>
            <a:ext cx="2327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2"/>
          <p:cNvSpPr>
            <a:spLocks noChangeArrowheads="1"/>
          </p:cNvSpPr>
          <p:nvPr userDrawn="1"/>
        </p:nvSpPr>
        <p:spPr bwMode="auto">
          <a:xfrm>
            <a:off x="0" y="0"/>
            <a:ext cx="2819400" cy="121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480425" y="6324600"/>
            <a:ext cx="434975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4BEA3AC-C0BE-47E4-9528-5C22017CC180}" type="slidenum">
              <a:rPr lang="en-US" sz="1600" smtClean="0">
                <a:solidFill>
                  <a:srgbClr val="003399"/>
                </a:solidFill>
                <a:latin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smtClean="0">
              <a:solidFill>
                <a:srgbClr val="00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1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/>
          <a:ea typeface="ＭＳ Ｐゴシック" pitchFamily="-111" charset="-128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pitchFamily="-111" charset="-128"/>
          <a:cs typeface="Calibri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pitchFamily="-111" charset="-128"/>
          <a:cs typeface="Calibri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pitchFamily="-111" charset="-128"/>
          <a:cs typeface="Calibri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pitchFamily="-111" charset="-128"/>
          <a:cs typeface="Calibri" pitchFamily="-11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SzPct val="80000"/>
        <a:buFont typeface="Wingdings" pitchFamily="2" charset="2"/>
        <a:buChar char="l"/>
        <a:defRPr sz="3200">
          <a:solidFill>
            <a:srgbClr val="003399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rgbClr val="003399"/>
          </a:solidFill>
          <a:latin typeface="+mj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Char char="•"/>
        <a:defRPr sz="2400">
          <a:solidFill>
            <a:srgbClr val="003399"/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0"/>
            <a:ext cx="6324600" cy="1219200"/>
          </a:xfrm>
          <a:prstGeom prst="rect">
            <a:avLst/>
          </a:prstGeom>
          <a:solidFill>
            <a:srgbClr val="0033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</a:t>
            </a:r>
          </a:p>
        </p:txBody>
      </p:sp>
      <p:sp>
        <p:nvSpPr>
          <p:cNvPr id="1027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7169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2"/>
            <a:endParaRPr lang="en-US" smtClean="0"/>
          </a:p>
        </p:txBody>
      </p:sp>
      <p:pic>
        <p:nvPicPr>
          <p:cNvPr id="1028" name="Picture 30" descr="Verdant 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61925"/>
            <a:ext cx="2327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32"/>
          <p:cNvSpPr>
            <a:spLocks noChangeArrowheads="1"/>
          </p:cNvSpPr>
          <p:nvPr/>
        </p:nvSpPr>
        <p:spPr bwMode="auto">
          <a:xfrm>
            <a:off x="0" y="0"/>
            <a:ext cx="2819400" cy="121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61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SzPct val="80000"/>
        <a:buFont typeface="Wingdings" pitchFamily="2" charset="2"/>
        <a:buChar char="l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rgbClr val="003399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Char char="•"/>
        <a:defRPr sz="2400">
          <a:solidFill>
            <a:srgbClr val="003399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0"/>
            <a:ext cx="6324600" cy="1219200"/>
          </a:xfrm>
          <a:prstGeom prst="rect">
            <a:avLst/>
          </a:prstGeom>
          <a:solidFill>
            <a:srgbClr val="0033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</a:t>
            </a:r>
          </a:p>
        </p:txBody>
      </p:sp>
      <p:sp>
        <p:nvSpPr>
          <p:cNvPr id="1027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7169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2"/>
            <a:endParaRPr lang="en-US" smtClean="0"/>
          </a:p>
        </p:txBody>
      </p:sp>
      <p:pic>
        <p:nvPicPr>
          <p:cNvPr id="1028" name="Picture 30" descr="Verdant 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61925"/>
            <a:ext cx="2327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32"/>
          <p:cNvSpPr>
            <a:spLocks noChangeArrowheads="1"/>
          </p:cNvSpPr>
          <p:nvPr userDrawn="1"/>
        </p:nvSpPr>
        <p:spPr bwMode="auto">
          <a:xfrm>
            <a:off x="0" y="0"/>
            <a:ext cx="2819400" cy="1219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1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SzPct val="80000"/>
        <a:buFont typeface="Wingdings" pitchFamily="2" charset="2"/>
        <a:buChar char="l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rgbClr val="003399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Char char="•"/>
        <a:defRPr sz="2400">
          <a:solidFill>
            <a:srgbClr val="003399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hyperlink" Target="http://www.oceanrenewable.com/roadmap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cid:image004.jpg@01CB80D3.5CF7F58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5" Type="http://schemas.openxmlformats.org/officeDocument/2006/relationships/oleObject" Target="???" TargetMode="External"/><Relationship Id="rId6" Type="http://schemas.openxmlformats.org/officeDocument/2006/relationships/image" Target="../media/image4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rsmith@verdantpower.com" TargetMode="External"/><Relationship Id="rId4" Type="http://schemas.openxmlformats.org/officeDocument/2006/relationships/hyperlink" Target="http://www.verdantpower.com/" TargetMode="External"/><Relationship Id="rId5" Type="http://schemas.openxmlformats.org/officeDocument/2006/relationships/hyperlink" Target="http://www.theriteproject.com/" TargetMode="External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hyperlink" Target="http://www.iea-oceans.org" TargetMode="External"/><Relationship Id="rId3" Type="http://schemas.openxmlformats.org/officeDocument/2006/relationships/hyperlink" Target="http://www.oreg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86000"/>
            <a:ext cx="9144000" cy="3962400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</a:pPr>
            <a:r>
              <a:rPr lang="en-US" b="1" dirty="0" smtClean="0">
                <a:solidFill>
                  <a:srgbClr val="006600"/>
                </a:solidFill>
                <a:ea typeface="ＭＳ Ｐゴシック" pitchFamily="34" charset="-128"/>
              </a:rPr>
              <a:t> </a:t>
            </a:r>
            <a:r>
              <a:rPr lang="en-US" b="1" dirty="0" smtClean="0">
                <a:ea typeface="ＭＳ Ｐゴシック" pitchFamily="34" charset="-128"/>
              </a:rPr>
              <a:t>New York City’s East River</a:t>
            </a:r>
          </a:p>
          <a:p>
            <a:pPr marL="381000" indent="-381000" eaLnBrk="1" hangingPunct="1">
              <a:lnSpc>
                <a:spcPct val="80000"/>
              </a:lnSpc>
            </a:pPr>
            <a:r>
              <a:rPr lang="en-US" b="1" dirty="0" smtClean="0">
                <a:ea typeface="ＭＳ Ｐゴシック" pitchFamily="34" charset="-128"/>
              </a:rPr>
              <a:t>Roosevelt Island Tidal Energy (RITE) Project</a:t>
            </a:r>
          </a:p>
          <a:p>
            <a:pPr marL="381000" indent="-381000" eaLnBrk="1" hangingPunct="1">
              <a:lnSpc>
                <a:spcPct val="80000"/>
              </a:lnSpc>
            </a:pPr>
            <a:endParaRPr lang="en-US" b="1" dirty="0">
              <a:ea typeface="ＭＳ Ｐゴシック" pitchFamily="34" charset="-128"/>
            </a:endParaRPr>
          </a:p>
          <a:p>
            <a:pPr marL="381000" indent="-381000" eaLnBrk="1" hangingPunct="1">
              <a:lnSpc>
                <a:spcPct val="80000"/>
              </a:lnSpc>
            </a:pPr>
            <a:r>
              <a:rPr lang="en-US" b="1" dirty="0" smtClean="0">
                <a:ea typeface="ＭＳ Ｐゴシック" pitchFamily="34" charset="-128"/>
              </a:rPr>
              <a:t>Leading the Commercialization of Hydrokinetic Tidal Energy Systems</a:t>
            </a:r>
          </a:p>
          <a:p>
            <a:pPr marL="381000" indent="-381000" eaLnBrk="1" hangingPunct="1">
              <a:lnSpc>
                <a:spcPct val="90000"/>
              </a:lnSpc>
            </a:pPr>
            <a:endParaRPr lang="en-US" dirty="0" smtClean="0">
              <a:solidFill>
                <a:srgbClr val="006600"/>
              </a:solidFill>
              <a:ea typeface="ＭＳ Ｐゴシック" pitchFamily="34" charset="-128"/>
            </a:endParaRPr>
          </a:p>
          <a:p>
            <a:pPr marL="381000" indent="-381000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6600"/>
                </a:solidFill>
                <a:ea typeface="ＭＳ Ｐゴシック" pitchFamily="34" charset="-128"/>
              </a:rPr>
              <a:t>Ron Smith</a:t>
            </a:r>
          </a:p>
          <a:p>
            <a:pPr marL="381000" indent="-381000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6600"/>
                </a:solidFill>
                <a:ea typeface="ＭＳ Ｐゴシック" pitchFamily="34" charset="-128"/>
              </a:rPr>
              <a:t>  </a:t>
            </a:r>
            <a:endParaRPr lang="en-US" sz="2000" dirty="0" smtClean="0">
              <a:ea typeface="ＭＳ Ｐゴシック" pitchFamily="34" charset="-128"/>
            </a:endParaRPr>
          </a:p>
          <a:p>
            <a:pPr marL="381000" indent="-381000" eaLnBrk="1" hangingPunct="1">
              <a:lnSpc>
                <a:spcPct val="90000"/>
              </a:lnSpc>
            </a:pPr>
            <a:endParaRPr lang="en-US" sz="2000" dirty="0" smtClean="0">
              <a:solidFill>
                <a:srgbClr val="006600"/>
              </a:solidFill>
              <a:ea typeface="ＭＳ Ｐゴシック" pitchFamily="34" charset="-128"/>
            </a:endParaRPr>
          </a:p>
          <a:p>
            <a:pPr marL="381000" indent="-381000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6600"/>
                </a:solidFill>
                <a:ea typeface="ＭＳ Ｐゴシック" pitchFamily="34" charset="-128"/>
              </a:rPr>
              <a:t>New York Association for Energy Economics</a:t>
            </a:r>
            <a:endParaRPr lang="en-US" sz="2000" dirty="0">
              <a:solidFill>
                <a:srgbClr val="006600"/>
              </a:solidFill>
              <a:ea typeface="ＭＳ Ｐゴシック" pitchFamily="34" charset="-128"/>
            </a:endParaRPr>
          </a:p>
          <a:p>
            <a:pPr marL="381000" indent="-381000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6600"/>
                </a:solidFill>
                <a:ea typeface="ＭＳ Ｐゴシック" pitchFamily="34" charset="-128"/>
              </a:rPr>
              <a:t>March 22, 2012</a:t>
            </a:r>
          </a:p>
          <a:p>
            <a:pPr marL="381000" indent="-381000" eaLnBrk="1" hangingPunct="1">
              <a:lnSpc>
                <a:spcPct val="90000"/>
              </a:lnSpc>
            </a:pPr>
            <a:endParaRPr lang="en-US" sz="1800" b="1" i="1" dirty="0" smtClean="0">
              <a:solidFill>
                <a:srgbClr val="006600"/>
              </a:solidFill>
              <a:ea typeface="ＭＳ Ｐゴシック" pitchFamily="34" charset="-128"/>
            </a:endParaRPr>
          </a:p>
          <a:p>
            <a:pPr marL="381000" indent="-381000" eaLnBrk="1" hangingPunct="1">
              <a:lnSpc>
                <a:spcPct val="90000"/>
              </a:lnSpc>
            </a:pPr>
            <a:r>
              <a:rPr lang="en-US" sz="2000" b="1" dirty="0" smtClean="0">
                <a:ea typeface="ＭＳ Ｐゴシック" pitchFamily="34" charset="-128"/>
              </a:rPr>
              <a:t> </a:t>
            </a:r>
            <a:r>
              <a:rPr lang="en-US" sz="2000" b="1" i="1" dirty="0" smtClean="0">
                <a:solidFill>
                  <a:srgbClr val="006600"/>
                </a:solidFill>
                <a:ea typeface="ＭＳ Ｐゴシック" pitchFamily="34" charset="-128"/>
              </a:rPr>
              <a:t>  </a:t>
            </a:r>
            <a:endParaRPr lang="en-US" sz="2000" b="1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80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Documents and Settings\Dean Corren\My Documents\VERDANT POWER\PROJECTS\RITE\6-Pack\Site\Aerial photo annot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" b="2740"/>
          <a:stretch>
            <a:fillRect/>
          </a:stretch>
        </p:blipFill>
        <p:spPr bwMode="auto">
          <a:xfrm>
            <a:off x="609600" y="1295400"/>
            <a:ext cx="8058150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RITE Project - Phase 2</a:t>
            </a:r>
            <a:br>
              <a:rPr lang="en-US" sz="2000" dirty="0" smtClean="0"/>
            </a:br>
            <a:r>
              <a:rPr lang="en-US" sz="2000" dirty="0" smtClean="0"/>
              <a:t>NYC’s East River, Grid-connected Array  </a:t>
            </a:r>
          </a:p>
        </p:txBody>
      </p:sp>
    </p:spTree>
    <p:extLst>
      <p:ext uri="{BB962C8B-B14F-4D97-AF65-F5344CB8AC3E}">
        <p14:creationId xmlns:p14="http://schemas.microsoft.com/office/powerpoint/2010/main" val="41469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RITE Demo Project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Deployment</a:t>
            </a:r>
          </a:p>
        </p:txBody>
      </p:sp>
      <p:pic>
        <p:nvPicPr>
          <p:cNvPr id="9219" name="Content Placeholder 3" descr="VerdantPower_turbinesmkstk.jpg"/>
          <p:cNvPicPr preferRelativeResize="0"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295400"/>
            <a:ext cx="8229600" cy="5486400"/>
          </a:xfrm>
          <a:ln>
            <a:solidFill>
              <a:schemeClr val="tx1">
                <a:alpha val="98822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839200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3399"/>
                </a:solidFill>
                <a:latin typeface="+mj-lt"/>
              </a:rPr>
              <a:t>5</a:t>
            </a:r>
            <a:endParaRPr lang="en-US" sz="1800" b="1" dirty="0">
              <a:solidFill>
                <a:srgbClr val="00339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CR_inside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7199313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8" descr="CR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343400"/>
            <a:ext cx="2547938" cy="24193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RITE Project - Phase 2</a:t>
            </a:r>
            <a:br>
              <a:rPr lang="en-US" sz="2000" dirty="0" smtClean="0"/>
            </a:br>
            <a:r>
              <a:rPr lang="en-US" sz="2000" dirty="0" smtClean="0"/>
              <a:t>Control Room</a:t>
            </a:r>
          </a:p>
        </p:txBody>
      </p:sp>
    </p:spTree>
    <p:extLst>
      <p:ext uri="{BB962C8B-B14F-4D97-AF65-F5344CB8AC3E}">
        <p14:creationId xmlns:p14="http://schemas.microsoft.com/office/powerpoint/2010/main" val="35436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2_12_22_06_fir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r="3766"/>
          <a:stretch>
            <a:fillRect/>
          </a:stretch>
        </p:blipFill>
        <p:spPr bwMode="auto">
          <a:xfrm>
            <a:off x="533400" y="1524000"/>
            <a:ext cx="35798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W-W Eff Smthd T2 Tide 07-17-01 21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r="5283" b="5174"/>
          <a:stretch>
            <a:fillRect/>
          </a:stretch>
        </p:blipFill>
        <p:spPr bwMode="auto">
          <a:xfrm>
            <a:off x="4191000" y="1447800"/>
            <a:ext cx="46339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T2_Exceedence_Dec_06_and_Jan_07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r="10953"/>
          <a:stretch>
            <a:fillRect/>
          </a:stretch>
        </p:blipFill>
        <p:spPr bwMode="auto">
          <a:xfrm>
            <a:off x="4800600" y="4338638"/>
            <a:ext cx="36195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197 Day Water Distribution w 10 Mode Sin Cos Fit 10-19-07 JC"/>
          <p:cNvPicPr>
            <a:picLocks noChangeAspect="1" noChangeArrowheads="1"/>
          </p:cNvPicPr>
          <p:nvPr/>
        </p:nvPicPr>
        <p:blipFill>
          <a:blip r:embed="rId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6845" r="1379" b="1892"/>
          <a:stretch>
            <a:fillRect/>
          </a:stretch>
        </p:blipFill>
        <p:spPr bwMode="auto">
          <a:xfrm>
            <a:off x="381000" y="4495800"/>
            <a:ext cx="39592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RITE Project - Phase 2</a:t>
            </a:r>
            <a:br>
              <a:rPr lang="en-US" sz="2000" dirty="0" smtClean="0"/>
            </a:br>
            <a:r>
              <a:rPr lang="en-US" sz="2000" dirty="0" smtClean="0"/>
              <a:t>Power Generation</a:t>
            </a:r>
          </a:p>
        </p:txBody>
      </p:sp>
    </p:spTree>
    <p:extLst>
      <p:ext uri="{BB962C8B-B14F-4D97-AF65-F5344CB8AC3E}">
        <p14:creationId xmlns:p14="http://schemas.microsoft.com/office/powerpoint/2010/main" val="92420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Flood Slice -13 MLLW Side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5" t="40236" r="31009" b="24030"/>
          <a:stretch>
            <a:fillRect/>
          </a:stretch>
        </p:blipFill>
        <p:spPr bwMode="auto">
          <a:xfrm>
            <a:off x="304800" y="1295400"/>
            <a:ext cx="8623300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RITE Project - Phase 2</a:t>
            </a:r>
            <a:br>
              <a:rPr lang="en-US" sz="2000" dirty="0" smtClean="0"/>
            </a:br>
            <a:r>
              <a:rPr lang="en-US" sz="2000" dirty="0" smtClean="0"/>
              <a:t>“Six-Pack” </a:t>
            </a:r>
            <a:r>
              <a:rPr lang="en-US" sz="2000" dirty="0" smtClean="0">
                <a:solidFill>
                  <a:srgbClr val="FFFFFF"/>
                </a:solidFill>
              </a:rPr>
              <a:t>Array </a:t>
            </a:r>
            <a:r>
              <a:rPr lang="en-US" sz="2000" dirty="0" smtClean="0"/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366757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RITE Project - Phase 2</a:t>
            </a:r>
            <a:br>
              <a:rPr lang="en-US" sz="2000" dirty="0" smtClean="0"/>
            </a:br>
            <a:r>
              <a:rPr lang="en-US" sz="2000" dirty="0" smtClean="0"/>
              <a:t>Results &amp; Accomplishments  </a:t>
            </a:r>
          </a:p>
        </p:txBody>
      </p:sp>
      <p:sp>
        <p:nvSpPr>
          <p:cNvPr id="51203" name="Text Placeholder 5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419600" cy="4953000"/>
          </a:xfrm>
        </p:spPr>
        <p:txBody>
          <a:bodyPr/>
          <a:lstStyle/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A Multi-turbine Array Installed, Reinstalled &amp; </a:t>
            </a:r>
            <a:r>
              <a:rPr lang="en-US" sz="2000" dirty="0">
                <a:latin typeface="Arial Narrow" pitchFamily="34" charset="0"/>
              </a:rPr>
              <a:t>O</a:t>
            </a:r>
            <a:r>
              <a:rPr lang="en-US" sz="2000" dirty="0" smtClean="0">
                <a:latin typeface="Arial Narrow" pitchFamily="34" charset="0"/>
              </a:rPr>
              <a:t>perated</a:t>
            </a:r>
          </a:p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Grid-connected, Power to End-users</a:t>
            </a:r>
          </a:p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Fully Bidirectional Tidal Operation</a:t>
            </a:r>
          </a:p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Fully Continuous, Automatic, Unattended Generation</a:t>
            </a:r>
          </a:p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Operation More than 9,000 Turbine-hours</a:t>
            </a:r>
          </a:p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Water-to-wire Efficiencies: 33 - 41%</a:t>
            </a:r>
            <a:r>
              <a:rPr lang="en-US" sz="2000" b="1" dirty="0" smtClean="0">
                <a:latin typeface="Arial Narrow" pitchFamily="34" charset="0"/>
              </a:rPr>
              <a:t> </a:t>
            </a:r>
          </a:p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Generated Power 77% of the Time</a:t>
            </a:r>
          </a:p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 Capacity Factor 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 </a:t>
            </a:r>
            <a:r>
              <a:rPr lang="en-US" sz="2000" dirty="0" smtClean="0">
                <a:latin typeface="Arial Narrow" pitchFamily="34" charset="0"/>
              </a:rPr>
              <a:t>30% </a:t>
            </a:r>
          </a:p>
          <a:p>
            <a:pPr>
              <a:lnSpc>
                <a:spcPts val="2800"/>
              </a:lnSpc>
              <a:buFont typeface="Wingdings" pitchFamily="-65" charset="2"/>
              <a:buChar char="l"/>
              <a:defRPr/>
            </a:pPr>
            <a:r>
              <a:rPr lang="en-US" sz="2000" dirty="0" smtClean="0">
                <a:latin typeface="Arial Narrow" pitchFamily="34" charset="0"/>
              </a:rPr>
              <a:t>Generated over 80 MWh into NYC grid</a:t>
            </a:r>
          </a:p>
        </p:txBody>
      </p:sp>
      <p:pic>
        <p:nvPicPr>
          <p:cNvPr id="8" name="Content Placeholder 7" descr="C:\Documents and Settings\Dean Corren\My Documents\VERDANT POWER\Contracts\UK\Severn\Severn KHPS Power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 t="7042"/>
          <a:stretch>
            <a:fillRect/>
          </a:stretch>
        </p:blipFill>
        <p:spPr bwMode="auto">
          <a:xfrm>
            <a:off x="4847988" y="1600200"/>
            <a:ext cx="39120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80" y="4152900"/>
            <a:ext cx="386489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12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RITE Project - Phase 2</a:t>
            </a:r>
            <a:br>
              <a:rPr lang="en-US" sz="2000" dirty="0" smtClean="0"/>
            </a:br>
            <a:r>
              <a:rPr lang="en-US" sz="2000" dirty="0" smtClean="0"/>
              <a:t>Lessons Learned &amp; Applied  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81488" cy="4953000"/>
          </a:xfrm>
        </p:spPr>
        <p:txBody>
          <a:bodyPr/>
          <a:lstStyle/>
          <a:p>
            <a:pPr marL="0" lvl="3" indent="0">
              <a:buClr>
                <a:srgbClr val="006600"/>
              </a:buClr>
              <a:buSzPct val="80000"/>
            </a:pPr>
            <a:endParaRPr lang="en-US" sz="1000" dirty="0" smtClean="0">
              <a:solidFill>
                <a:srgbClr val="003399"/>
              </a:solidFill>
              <a:latin typeface="Arial Narrow" pitchFamily="34" charset="0"/>
            </a:endParaRP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Experience Gained in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A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ll Aspects of KHPS Installation &amp; Operation</a:t>
            </a:r>
          </a:p>
          <a:p>
            <a:pPr marL="0" lvl="3" indent="0">
              <a:buClr>
                <a:srgbClr val="006600"/>
              </a:buClr>
              <a:buSzPct val="80000"/>
            </a:pPr>
            <a:endParaRPr lang="en-US" sz="800" dirty="0" smtClean="0">
              <a:solidFill>
                <a:srgbClr val="003399"/>
              </a:solidFill>
              <a:latin typeface="Arial Narrow" pitchFamily="34" charset="0"/>
              <a:sym typeface="Wingdings" pitchFamily="2" charset="2"/>
            </a:endParaRP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Environmental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Studies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–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Proportional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to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Fish Density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&amp;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Possible Effects</a:t>
            </a: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endParaRPr lang="en-US" sz="800" dirty="0">
              <a:solidFill>
                <a:srgbClr val="003399"/>
              </a:solidFill>
              <a:latin typeface="Arial Narrow" pitchFamily="34" charset="0"/>
            </a:endParaRP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Rotor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Structural Failures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–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Addressed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in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Fifth Generation (Gen5) Rotor Redesign</a:t>
            </a: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endParaRPr lang="en-US" sz="800" dirty="0">
              <a:solidFill>
                <a:srgbClr val="003399"/>
              </a:solidFill>
              <a:latin typeface="Arial Narrow" pitchFamily="34" charset="0"/>
            </a:endParaRP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Need More Extensive Advance Velocity Measurements &amp; Turbulence Intensity</a:t>
            </a:r>
          </a:p>
          <a:p>
            <a:pPr marL="0" lvl="3" indent="0">
              <a:buClr>
                <a:srgbClr val="006600"/>
              </a:buClr>
              <a:buSzPct val="80000"/>
            </a:pPr>
            <a:endParaRPr lang="en-US" sz="800" dirty="0" smtClean="0">
              <a:solidFill>
                <a:srgbClr val="003399"/>
              </a:solidFill>
              <a:latin typeface="Arial Narrow" pitchFamily="34" charset="0"/>
            </a:endParaRP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Array Spacing &amp; Siting Informed by Hydrodynamic &amp; Generation Data</a:t>
            </a: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endParaRPr lang="en-US" sz="800" dirty="0" smtClean="0">
              <a:solidFill>
                <a:srgbClr val="003399"/>
              </a:solidFill>
              <a:latin typeface="Arial Narrow" pitchFamily="34" charset="0"/>
            </a:endParaRP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endParaRPr lang="en-US" sz="2400" dirty="0" smtClean="0">
              <a:solidFill>
                <a:srgbClr val="003399"/>
              </a:solidFill>
            </a:endParaRPr>
          </a:p>
          <a:p>
            <a:pPr marL="342900" lvl="3" indent="-342900">
              <a:buClr>
                <a:srgbClr val="006600"/>
              </a:buClr>
              <a:buSzPct val="80000"/>
              <a:buFont typeface="Wingdings" pitchFamily="2" charset="2"/>
              <a:buChar char="l"/>
            </a:pPr>
            <a:endParaRPr lang="en-US" sz="2400" dirty="0" smtClean="0">
              <a:solidFill>
                <a:srgbClr val="003399"/>
              </a:solidFill>
            </a:endParaRPr>
          </a:p>
          <a:p>
            <a:endParaRPr lang="en-US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4152900"/>
            <a:ext cx="3432175" cy="24003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 descr="Gen4 Turbine Overall_200dpi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5453" r="6969" b="8687"/>
          <a:stretch>
            <a:fillRect/>
          </a:stretch>
        </p:blipFill>
        <p:spPr bwMode="auto">
          <a:xfrm>
            <a:off x="5444709" y="1524000"/>
            <a:ext cx="2718631" cy="24688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7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Dean Corren\My Documents\VERDANT POWER\PROJECTS\RITE\6-Pack\Rotor\testing\NREL\photos\NREL Blade test IMG_0192 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28"/>
          <a:stretch>
            <a:fillRect/>
          </a:stretch>
        </p:blipFill>
        <p:spPr bwMode="auto">
          <a:xfrm>
            <a:off x="457200" y="1295400"/>
            <a:ext cx="8232775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Fifth Generation (Gen5) Rotor Redesign</a:t>
            </a:r>
            <a:br>
              <a:rPr lang="en-US" sz="2000" dirty="0" smtClean="0"/>
            </a:br>
            <a:r>
              <a:rPr lang="en-US" sz="2000" dirty="0" smtClean="0"/>
              <a:t>KHPS Blade Tested to 7 m/s &amp; Beyond  </a:t>
            </a:r>
            <a:br>
              <a:rPr lang="en-US" sz="2000" dirty="0" smtClean="0"/>
            </a:br>
            <a:r>
              <a:rPr lang="en-US" sz="20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95400"/>
            <a:ext cx="5029201" cy="5302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9842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19400" y="0"/>
            <a:ext cx="6324600" cy="1219200"/>
          </a:xfrm>
          <a:prstGeom prst="rect">
            <a:avLst/>
          </a:prstGeom>
          <a:solidFill>
            <a:srgbClr val="0033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4572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</a:rPr>
              <a:t>Verdant Power</a:t>
            </a:r>
            <a:r>
              <a:rPr lang="en-US" kern="0" dirty="0" smtClean="0">
                <a:solidFill>
                  <a:schemeClr val="bg1"/>
                </a:solidFill>
                <a:latin typeface="+mj-lt"/>
              </a:rPr>
              <a:t> Today  </a:t>
            </a:r>
            <a:endParaRPr lang="en-US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1143000"/>
            <a:ext cx="5638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006600"/>
              </a:buClr>
              <a:buSzPct val="80000"/>
              <a:defRPr/>
            </a:pPr>
            <a:endParaRPr lang="en-US" sz="1400" kern="0" dirty="0">
              <a:solidFill>
                <a:srgbClr val="003399"/>
              </a:solidFill>
              <a:latin typeface="Arial Narrow" charset="0"/>
              <a:cs typeface="ＭＳ Ｐゴシック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006600"/>
              </a:buClr>
              <a:buFont typeface="Wingdings" charset="2"/>
              <a:buNone/>
              <a:defRPr/>
            </a:pPr>
            <a:endParaRPr lang="en-US" sz="800" kern="0" dirty="0" smtClean="0">
              <a:solidFill>
                <a:srgbClr val="003399"/>
              </a:solidFill>
              <a:latin typeface="+mj-lt"/>
              <a:cs typeface="ＭＳ Ｐゴシック"/>
            </a:endParaRPr>
          </a:p>
          <a:p>
            <a:pPr marL="342900" indent="-342900" algn="l">
              <a:spcBef>
                <a:spcPct val="20000"/>
              </a:spcBef>
              <a:buClr>
                <a:srgbClr val="006600"/>
              </a:buClr>
              <a:buSzPct val="80000"/>
              <a:buFont typeface="Wingdings" charset="2"/>
              <a:buChar char="§"/>
              <a:defRPr/>
            </a:pPr>
            <a:r>
              <a:rPr lang="en-US" sz="1800" kern="0" dirty="0" smtClean="0">
                <a:solidFill>
                  <a:srgbClr val="003399"/>
                </a:solidFill>
                <a:latin typeface="+mj-lt"/>
              </a:rPr>
              <a:t>Gen5 5m Kinetic Hydropower System (KHPS)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  <a:latin typeface="+mj-lt"/>
              </a:rPr>
              <a:t>5m KHPS In manufacture; blades; gearboxes; QMS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  <a:latin typeface="+mj-lt"/>
              </a:rPr>
              <a:t>Composite blade testing at NREL 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  <a:latin typeface="+mj-lt"/>
              </a:rPr>
              <a:t>Significant improvements from Gen4 design 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defRPr/>
            </a:pPr>
            <a:r>
              <a:rPr lang="en-US" sz="1200" kern="0" dirty="0" smtClean="0">
                <a:solidFill>
                  <a:srgbClr val="003399"/>
                </a:solidFill>
                <a:latin typeface="+mj-lt"/>
              </a:rPr>
              <a:t> </a:t>
            </a:r>
          </a:p>
          <a:p>
            <a:pPr marL="342900" indent="-342900" algn="l">
              <a:spcBef>
                <a:spcPct val="20000"/>
              </a:spcBef>
              <a:buClr>
                <a:srgbClr val="006600"/>
              </a:buClr>
              <a:buSzPct val="80000"/>
              <a:buFont typeface="Wingdings" charset="2"/>
              <a:buChar char="§"/>
              <a:defRPr/>
            </a:pPr>
            <a:r>
              <a:rPr lang="en-US" sz="1800" kern="0" dirty="0" smtClean="0">
                <a:solidFill>
                  <a:srgbClr val="003399"/>
                </a:solidFill>
                <a:latin typeface="+mj-lt"/>
              </a:rPr>
              <a:t>Roosevelt Island Tidal Energy (RITE) Project</a:t>
            </a:r>
          </a:p>
          <a:p>
            <a:pPr marL="742950" lvl="1" indent="-285750" algn="l">
              <a:spcBef>
                <a:spcPct val="20000"/>
              </a:spcBef>
              <a:buClr>
                <a:srgbClr val="006600"/>
              </a:buClr>
              <a:buFont typeface="Arial"/>
              <a:buChar char="•"/>
              <a:defRPr/>
            </a:pPr>
            <a:r>
              <a:rPr lang="en-US" sz="1400" b="1" i="1" kern="0" dirty="0" smtClean="0">
                <a:solidFill>
                  <a:srgbClr val="003399"/>
                </a:solidFill>
                <a:latin typeface="+mj-lt"/>
                <a:cs typeface="ＭＳ Ｐゴシック"/>
              </a:rPr>
              <a:t>Commercial </a:t>
            </a:r>
            <a:r>
              <a:rPr lang="en-US" sz="1400" b="1" i="1" kern="0" dirty="0">
                <a:solidFill>
                  <a:srgbClr val="003399"/>
                </a:solidFill>
                <a:latin typeface="+mj-lt"/>
                <a:cs typeface="ＭＳ Ｐゴシック"/>
              </a:rPr>
              <a:t>license</a:t>
            </a:r>
            <a:r>
              <a:rPr lang="en-US" sz="1400" b="1" i="1" kern="0" dirty="0" smtClean="0">
                <a:solidFill>
                  <a:srgbClr val="003399"/>
                </a:solidFill>
                <a:latin typeface="+mj-lt"/>
                <a:cs typeface="ＭＳ Ｐゴシック"/>
              </a:rPr>
              <a:t> </a:t>
            </a:r>
            <a:r>
              <a:rPr lang="en-US" sz="1400" b="1" i="1" u="sng" kern="0" dirty="0" smtClean="0">
                <a:solidFill>
                  <a:srgbClr val="003399"/>
                </a:solidFill>
                <a:latin typeface="+mj-lt"/>
                <a:cs typeface="ＭＳ Ｐゴシック"/>
              </a:rPr>
              <a:t>Jan 2012</a:t>
            </a:r>
            <a:r>
              <a:rPr lang="en-US" sz="1400" b="1" i="1" kern="0" dirty="0" smtClean="0">
                <a:solidFill>
                  <a:srgbClr val="003399"/>
                </a:solidFill>
                <a:latin typeface="+mj-lt"/>
                <a:cs typeface="ＭＳ Ｐゴシック"/>
              </a:rPr>
              <a:t>; </a:t>
            </a:r>
            <a:r>
              <a:rPr lang="en-US" sz="1400" b="1" i="1" kern="0" dirty="0">
                <a:solidFill>
                  <a:srgbClr val="003399"/>
                </a:solidFill>
                <a:latin typeface="+mj-lt"/>
                <a:cs typeface="ＭＳ Ｐゴシック"/>
              </a:rPr>
              <a:t>1MW (30 turbines</a:t>
            </a:r>
            <a:r>
              <a:rPr lang="en-US" sz="1400" b="1" i="1" kern="0" dirty="0" smtClean="0">
                <a:solidFill>
                  <a:srgbClr val="003399"/>
                </a:solidFill>
                <a:latin typeface="+mj-lt"/>
                <a:cs typeface="ＭＳ Ｐゴシック"/>
              </a:rPr>
              <a:t>)</a:t>
            </a:r>
          </a:p>
          <a:p>
            <a:pPr marL="742950" lvl="1" indent="-285750" algn="l">
              <a:spcBef>
                <a:spcPct val="20000"/>
              </a:spcBef>
              <a:buClr>
                <a:srgbClr val="006600"/>
              </a:buClr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  <a:latin typeface="+mj-lt"/>
                <a:cs typeface="ＭＳ Ｐゴシック"/>
              </a:rPr>
              <a:t>2012-2013 Gen5 testing and initial operation</a:t>
            </a:r>
          </a:p>
          <a:p>
            <a:pPr marL="742950" lvl="1" indent="-285750" algn="l">
              <a:spcBef>
                <a:spcPct val="20000"/>
              </a:spcBef>
              <a:buClr>
                <a:srgbClr val="006600"/>
              </a:buClr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  <a:latin typeface="+mj-lt"/>
                <a:cs typeface="ＭＳ Ｐゴシック"/>
              </a:rPr>
              <a:t>Environmental monitoring ( RMEE) </a:t>
            </a:r>
          </a:p>
          <a:p>
            <a:pPr marL="742950" lvl="1" indent="-285750" algn="l">
              <a:spcBef>
                <a:spcPct val="20000"/>
              </a:spcBef>
              <a:buClr>
                <a:srgbClr val="006600"/>
              </a:buClr>
              <a:buFont typeface="Wingdings" charset="2"/>
              <a:buChar char="§"/>
              <a:defRPr/>
            </a:pPr>
            <a:endParaRPr lang="en-US" sz="1200" kern="0" dirty="0" smtClean="0">
              <a:solidFill>
                <a:srgbClr val="003399"/>
              </a:solidFill>
              <a:latin typeface="+mj-lt"/>
              <a:cs typeface="ＭＳ Ｐゴシック"/>
            </a:endParaRPr>
          </a:p>
          <a:p>
            <a:pPr marL="342900" indent="-342900">
              <a:spcBef>
                <a:spcPct val="20000"/>
              </a:spcBef>
              <a:buClr>
                <a:srgbClr val="006600"/>
              </a:buClr>
              <a:buSzPct val="80000"/>
              <a:buFont typeface="Wingdings" charset="2"/>
              <a:buChar char="§"/>
              <a:defRPr/>
            </a:pPr>
            <a:r>
              <a:rPr lang="en-US" sz="1800" kern="0" dirty="0">
                <a:solidFill>
                  <a:srgbClr val="003399"/>
                </a:solidFill>
              </a:rPr>
              <a:t>Gen5</a:t>
            </a:r>
            <a:r>
              <a:rPr lang="en-US" sz="1800" kern="0" dirty="0" smtClean="0">
                <a:solidFill>
                  <a:srgbClr val="003399"/>
                </a:solidFill>
              </a:rPr>
              <a:t> 10m class KHPS 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</a:rPr>
              <a:t>Scale-up from 56kW to  470kW 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</a:rPr>
              <a:t>Design and prototype testing cycle underway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buFont typeface="Arial"/>
              <a:buChar char="•"/>
              <a:defRPr/>
            </a:pPr>
            <a:endParaRPr lang="en-US" sz="1200" kern="0" dirty="0" smtClean="0">
              <a:solidFill>
                <a:srgbClr val="003399"/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rgbClr val="006600"/>
              </a:buClr>
              <a:buSzPct val="80000"/>
              <a:buFont typeface="Wingdings" charset="2"/>
              <a:buChar char="§"/>
              <a:defRPr/>
            </a:pPr>
            <a:r>
              <a:rPr lang="en-US" sz="1800" kern="0" dirty="0" smtClean="0">
                <a:solidFill>
                  <a:srgbClr val="003399"/>
                </a:solidFill>
              </a:rPr>
              <a:t>Project Development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</a:rPr>
              <a:t>Tidal Sites: Canada; UK; Asia</a:t>
            </a:r>
          </a:p>
          <a:p>
            <a:pPr marL="800100" lvl="1" indent="-342900">
              <a:spcBef>
                <a:spcPct val="20000"/>
              </a:spcBef>
              <a:buClr>
                <a:srgbClr val="006600"/>
              </a:buClr>
              <a:buSzPct val="80000"/>
              <a:buFont typeface="Arial"/>
              <a:buChar char="•"/>
              <a:defRPr/>
            </a:pPr>
            <a:r>
              <a:rPr lang="en-US" sz="1400" kern="0" dirty="0" smtClean="0">
                <a:solidFill>
                  <a:srgbClr val="003399"/>
                </a:solidFill>
              </a:rPr>
              <a:t>River Sites: Canada; CORE (demonstration)  </a:t>
            </a:r>
            <a:endParaRPr lang="en-US" sz="1400" kern="0" dirty="0">
              <a:solidFill>
                <a:srgbClr val="003399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006600"/>
              </a:buClr>
              <a:buSzPct val="80000"/>
              <a:buFont typeface="Wingdings" charset="2"/>
              <a:buChar char="l"/>
              <a:defRPr/>
            </a:pPr>
            <a:endParaRPr lang="en-US" sz="1800" kern="0" dirty="0" smtClean="0">
              <a:solidFill>
                <a:srgbClr val="003399"/>
              </a:solidFill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rgbClr val="006600"/>
              </a:buClr>
              <a:buSzPct val="80000"/>
              <a:buFont typeface="Wingdings" charset="2"/>
              <a:buChar char="l"/>
              <a:defRPr/>
            </a:pPr>
            <a:endParaRPr lang="en-US" sz="1800" kern="0" dirty="0" smtClean="0">
              <a:solidFill>
                <a:srgbClr val="003399"/>
              </a:solidFill>
              <a:latin typeface="+mj-lt"/>
            </a:endParaRPr>
          </a:p>
          <a:p>
            <a:pPr marL="342900" indent="-342900" algn="l">
              <a:spcBef>
                <a:spcPct val="20000"/>
              </a:spcBef>
              <a:buClr>
                <a:srgbClr val="006600"/>
              </a:buClr>
              <a:buSzPct val="80000"/>
              <a:defRPr/>
            </a:pPr>
            <a:endParaRPr lang="en-US" sz="2000" kern="0" dirty="0" smtClean="0">
              <a:solidFill>
                <a:srgbClr val="003399"/>
              </a:solidFill>
              <a:latin typeface="Arial Narrow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006600"/>
              </a:buClr>
              <a:buFont typeface="Wingdings" charset="2"/>
              <a:buChar char="§"/>
              <a:defRPr/>
            </a:pPr>
            <a:endParaRPr lang="en-US" sz="1800" kern="0" dirty="0">
              <a:solidFill>
                <a:srgbClr val="003399"/>
              </a:solidFill>
              <a:latin typeface="+mj-lt"/>
              <a:cs typeface="ＭＳ Ｐゴシック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006600"/>
              </a:buClr>
              <a:buFont typeface="Wingdings" charset="2"/>
              <a:buChar char="§"/>
              <a:defRPr/>
            </a:pPr>
            <a:endParaRPr lang="en-US" kern="0" dirty="0">
              <a:solidFill>
                <a:srgbClr val="003399"/>
              </a:solidFill>
              <a:latin typeface="+mj-lt"/>
              <a:cs typeface="ＭＳ Ｐゴシック"/>
            </a:endParaRPr>
          </a:p>
        </p:txBody>
      </p:sp>
      <p:pic>
        <p:nvPicPr>
          <p:cNvPr id="14" name="Content Placeholder 5" descr="Gen5 Turbine Internal.jpg"/>
          <p:cNvPicPr>
            <a:picLocks noChangeAspect="1"/>
          </p:cNvPicPr>
          <p:nvPr/>
        </p:nvPicPr>
        <p:blipFill>
          <a:blip r:embed="rId2"/>
          <a:srcRect l="-11172" r="-11172"/>
          <a:stretch>
            <a:fillRect/>
          </a:stretch>
        </p:blipFill>
        <p:spPr bwMode="auto">
          <a:xfrm>
            <a:off x="5386908" y="1585119"/>
            <a:ext cx="39131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Verdant Power Today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 smtClean="0">
                <a:ea typeface="ＭＳ Ｐゴシック" charset="-128"/>
                <a:cs typeface="ＭＳ Ｐゴシック" charset="-128"/>
              </a:rPr>
              <a:t>Roosevelt 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Island Tidal Energy (RITE) Project</a:t>
            </a:r>
          </a:p>
        </p:txBody>
      </p:sp>
      <p:pic>
        <p:nvPicPr>
          <p:cNvPr id="24579" name="Content Placeholder 7" descr="10_DSCF165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6464300" cy="4324350"/>
          </a:xfrm>
          <a:prstGeom prst="rect">
            <a:avLst/>
          </a:prstGeom>
          <a:noFill/>
          <a:ln w="9525">
            <a:solidFill>
              <a:schemeClr val="tx1">
                <a:alpha val="98822"/>
              </a:schemeClr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133600"/>
            <a:ext cx="254317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67200" y="6096000"/>
            <a:ext cx="336887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3399"/>
                </a:solidFill>
                <a:latin typeface="+mj-lt"/>
              </a:rPr>
              <a:t>www.theriteproject.com</a:t>
            </a:r>
          </a:p>
        </p:txBody>
      </p:sp>
      <p:sp>
        <p:nvSpPr>
          <p:cNvPr id="7" name="Horizontal Scroll 6"/>
          <p:cNvSpPr/>
          <p:nvPr/>
        </p:nvSpPr>
        <p:spPr bwMode="auto">
          <a:xfrm>
            <a:off x="3505200" y="4724400"/>
            <a:ext cx="2895600" cy="1600200"/>
          </a:xfrm>
          <a:prstGeom prst="horizontalScroll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FERC Pilot License Issued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FERC P-12611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Jan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23, 2012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Marine &amp; Hydrokinetic (MHK) Systems</a:t>
            </a:r>
            <a:br>
              <a:rPr lang="en-US" sz="2000" dirty="0" smtClean="0"/>
            </a:br>
            <a:r>
              <a:rPr lang="en-US" sz="2000" dirty="0" smtClean="0"/>
              <a:t>Roadmaps To Commercialization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Ocean Renewable Energy Coalition (OREC); US Marine and Hydrokinetic Renewable </a:t>
            </a:r>
            <a:r>
              <a:rPr lang="en-US" sz="2000" dirty="0" smtClean="0"/>
              <a:t>Energy </a:t>
            </a:r>
            <a:r>
              <a:rPr lang="en-US" sz="2000" dirty="0"/>
              <a:t>Roadmap- October 2011. </a:t>
            </a:r>
          </a:p>
          <a:p>
            <a:pPr marL="0" indent="0">
              <a:buNone/>
            </a:pPr>
            <a:r>
              <a:rPr lang="en-US" sz="2000" dirty="0" smtClean="0"/>
              <a:t>      </a:t>
            </a:r>
            <a:r>
              <a:rPr lang="en-US" sz="2000" dirty="0"/>
              <a:t>MHK technologies represent the potential to provide up to </a:t>
            </a:r>
            <a:r>
              <a:rPr lang="en-US" sz="2000" b="1" dirty="0"/>
              <a:t>ten percent </a:t>
            </a:r>
            <a:r>
              <a:rPr lang="en-US" sz="2000" dirty="0"/>
              <a:t>of </a:t>
            </a:r>
            <a:r>
              <a:rPr lang="en-US" sz="2000" dirty="0" smtClean="0"/>
              <a:t>US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 </a:t>
            </a:r>
            <a:r>
              <a:rPr lang="en-US" sz="2000" dirty="0"/>
              <a:t>electricity consumption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REF: </a:t>
            </a:r>
            <a:r>
              <a:rPr lang="en-US" sz="2000" dirty="0">
                <a:hlinkClick r:id="rId2"/>
              </a:rPr>
              <a:t>http://www.oceanrenewable.com/</a:t>
            </a:r>
            <a:r>
              <a:rPr lang="en-US" sz="2000" dirty="0" smtClean="0">
                <a:hlinkClick r:id="rId2"/>
              </a:rPr>
              <a:t>roadmap</a:t>
            </a:r>
            <a:endParaRPr lang="en-US" sz="2000" dirty="0"/>
          </a:p>
          <a:p>
            <a:r>
              <a:rPr lang="en-US" sz="2000" dirty="0" smtClean="0"/>
              <a:t>The </a:t>
            </a:r>
            <a:r>
              <a:rPr lang="en-US" sz="2000" dirty="0"/>
              <a:t>International Energy Agency's Ocean Energy Systems (OES) International Vision for Ocean Energy 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3rd Phase </a:t>
            </a:r>
            <a:r>
              <a:rPr lang="en-US" sz="2000" dirty="0" err="1"/>
              <a:t>SuperGen</a:t>
            </a:r>
            <a:r>
              <a:rPr lang="en-US" sz="2000" dirty="0"/>
              <a:t> Marine Energy Research Consortium (UK) </a:t>
            </a:r>
            <a:endParaRPr lang="en-US" sz="2000" dirty="0" smtClean="0"/>
          </a:p>
          <a:p>
            <a:r>
              <a:rPr lang="en-US" sz="2000" dirty="0"/>
              <a:t>Charting the Course: Canada’s Marine Renewable Energy Technology Roadmap; Ocean </a:t>
            </a:r>
            <a:r>
              <a:rPr lang="en-US" sz="2000" dirty="0" smtClean="0"/>
              <a:t>Renewable </a:t>
            </a:r>
            <a:r>
              <a:rPr lang="en-US" sz="2000" dirty="0"/>
              <a:t>Energy </a:t>
            </a:r>
            <a:r>
              <a:rPr lang="en-US" sz="2000" dirty="0" smtClean="0"/>
              <a:t>Group (OREG); </a:t>
            </a:r>
            <a:r>
              <a:rPr lang="en-US" sz="2000" dirty="0"/>
              <a:t>October 2011 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ORECCA Offshore Renewable Energy Roadmap (EU); and </a:t>
            </a:r>
          </a:p>
          <a:p>
            <a:r>
              <a:rPr lang="en-US" sz="2000" dirty="0"/>
              <a:t>The Chilean Energy Ministry and the British Embassy in Chile recently commissioned a </a:t>
            </a:r>
            <a:r>
              <a:rPr lang="en-US" sz="2000" dirty="0" smtClean="0"/>
              <a:t>marine </a:t>
            </a:r>
            <a:r>
              <a:rPr lang="en-US" sz="2000" dirty="0"/>
              <a:t>energy strategy for Chile.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8546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FERC Pilot License Eligibility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(1) small; </a:t>
            </a:r>
            <a:r>
              <a:rPr lang="en-US" sz="2400" i="1" dirty="0" smtClean="0"/>
              <a:t>RITE project is 1.05 MW</a:t>
            </a:r>
          </a:p>
          <a:p>
            <a:pPr>
              <a:buNone/>
            </a:pPr>
            <a:r>
              <a:rPr lang="en-US" sz="2400" dirty="0" smtClean="0"/>
              <a:t> (2) short term; </a:t>
            </a:r>
            <a:r>
              <a:rPr lang="en-US" sz="2400" i="1" dirty="0" smtClean="0"/>
              <a:t>License term is 10 years</a:t>
            </a:r>
          </a:p>
          <a:p>
            <a:pPr>
              <a:buNone/>
            </a:pPr>
            <a:r>
              <a:rPr lang="en-US" sz="2400" dirty="0" smtClean="0"/>
              <a:t> (3) located in an environmentally non-sensitive area; </a:t>
            </a:r>
            <a:r>
              <a:rPr lang="en-US" sz="2400" i="1" dirty="0" smtClean="0"/>
              <a:t>RITE EA conducted shows likely no effects– but includes a $2.3M monitoring plan</a:t>
            </a:r>
          </a:p>
          <a:p>
            <a:pPr>
              <a:buNone/>
            </a:pPr>
            <a:r>
              <a:rPr lang="en-US" sz="2400" dirty="0" smtClean="0"/>
              <a:t> (4) removable and able to be shut down on short notice; </a:t>
            </a:r>
            <a:r>
              <a:rPr lang="en-US" sz="2400" i="1" dirty="0" smtClean="0"/>
              <a:t>RITE will follow “adaptive management” if effects are observed </a:t>
            </a:r>
          </a:p>
          <a:p>
            <a:pPr>
              <a:buNone/>
            </a:pPr>
            <a:r>
              <a:rPr lang="en-US" sz="2400" dirty="0" smtClean="0"/>
              <a:t> (5) removed, with the site restored, before the end of the license term unless the licensee obtains a new license; </a:t>
            </a:r>
            <a:r>
              <a:rPr lang="en-US" sz="2400" i="1" dirty="0" smtClean="0"/>
              <a:t>Opportunity for extension beyond 10-years </a:t>
            </a:r>
            <a:r>
              <a:rPr lang="en-US" sz="2400" dirty="0" smtClean="0"/>
              <a:t>and </a:t>
            </a:r>
          </a:p>
          <a:p>
            <a:pPr>
              <a:buNone/>
            </a:pPr>
            <a:r>
              <a:rPr lang="en-US" sz="2400" dirty="0" smtClean="0"/>
              <a:t>(6) initiated by a draft application with appropriate environmental analysis; </a:t>
            </a:r>
            <a:r>
              <a:rPr lang="en-US" sz="2400" i="1" dirty="0" smtClean="0"/>
              <a:t>RITE analysis process was 2006-2012; 6 years.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RITE Project - Phase 3 (2012-14)</a:t>
            </a:r>
            <a:br>
              <a:rPr lang="en-US" sz="2000" dirty="0" smtClean="0"/>
            </a:br>
            <a:r>
              <a:rPr lang="en-US" sz="2000" dirty="0" smtClean="0"/>
              <a:t>1 MW = 10, Gen5, 5-m Class Triframes </a:t>
            </a:r>
          </a:p>
        </p:txBody>
      </p:sp>
      <p:pic>
        <p:nvPicPr>
          <p:cNvPr id="19459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59"/>
          <a:stretch>
            <a:fillRect/>
          </a:stretch>
        </p:blipFill>
        <p:spPr bwMode="auto">
          <a:xfrm>
            <a:off x="838200" y="1600200"/>
            <a:ext cx="74501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0" name="Straight Arrow Connector 8"/>
          <p:cNvCxnSpPr>
            <a:cxnSpLocks noChangeShapeType="1"/>
          </p:cNvCxnSpPr>
          <p:nvPr/>
        </p:nvCxnSpPr>
        <p:spPr bwMode="auto">
          <a:xfrm flipV="1">
            <a:off x="1796143" y="3140076"/>
            <a:ext cx="1927225" cy="1889124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stealth" w="med" len="med"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1" name="Up Arrow 9"/>
          <p:cNvSpPr>
            <a:spLocks noChangeArrowheads="1"/>
          </p:cNvSpPr>
          <p:nvPr/>
        </p:nvSpPr>
        <p:spPr bwMode="auto">
          <a:xfrm>
            <a:off x="6934200" y="3810000"/>
            <a:ext cx="144463" cy="684213"/>
          </a:xfrm>
          <a:prstGeom prst="upArrow">
            <a:avLst>
              <a:gd name="adj1" fmla="val 50000"/>
              <a:gd name="adj2" fmla="val 49994"/>
            </a:avLst>
          </a:prstGeom>
          <a:solidFill>
            <a:srgbClr val="FFFF00"/>
          </a:solidFill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62" name="Rectangle 10"/>
          <p:cNvSpPr>
            <a:spLocks noChangeArrowheads="1"/>
          </p:cNvSpPr>
          <p:nvPr/>
        </p:nvSpPr>
        <p:spPr bwMode="auto">
          <a:xfrm>
            <a:off x="838200" y="4495800"/>
            <a:ext cx="74676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rgbClr val="003399"/>
                </a:solidFill>
                <a:latin typeface="Arial" charset="0"/>
              </a:rPr>
              <a:t>  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“Six-Pack” Demo: 6 Turbines ~ 1.6 Acres</a:t>
            </a:r>
          </a:p>
          <a:p>
            <a:endParaRPr lang="en-US" dirty="0">
              <a:solidFill>
                <a:srgbClr val="003399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Commercial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Project: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30, 5-m/35kW Turbines (10 Triframes) ~ 18 Acres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 </a:t>
            </a:r>
            <a:endParaRPr lang="en-US" sz="2000" dirty="0">
              <a:solidFill>
                <a:srgbClr val="003399"/>
              </a:solidFill>
              <a:latin typeface="Arial Narrow" pitchFamily="34" charset="0"/>
            </a:endParaRPr>
          </a:p>
          <a:p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	U.S. Federal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Energy Regulatory Commission (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FERC)</a:t>
            </a:r>
          </a:p>
          <a:p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	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Recommends Pilot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Commercial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License to be Issued 2011  </a:t>
            </a:r>
            <a:endParaRPr lang="en-US" sz="2000" dirty="0">
              <a:solidFill>
                <a:srgbClr val="003399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0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cs typeface="Helvetica" pitchFamily="-111" charset="0"/>
              </a:rPr>
              <a:t>RITE Pilot Project</a:t>
            </a:r>
            <a:br>
              <a:rPr lang="en-US" sz="2800" dirty="0" smtClean="0">
                <a:cs typeface="Helvetica" pitchFamily="-111" charset="0"/>
              </a:rPr>
            </a:br>
            <a:r>
              <a:rPr lang="en-US" sz="2000" dirty="0" smtClean="0">
                <a:cs typeface="Helvetica" pitchFamily="-111" charset="0"/>
              </a:rPr>
              <a:t>30 Turbine Array – </a:t>
            </a:r>
            <a:r>
              <a:rPr lang="en-US" sz="2000" smtClean="0">
                <a:cs typeface="Helvetica" pitchFamily="-111" charset="0"/>
              </a:rPr>
              <a:t>Flow Scales</a:t>
            </a:r>
            <a:endParaRPr lang="en-US" sz="2800" dirty="0" smtClean="0">
              <a:cs typeface="Arial" charset="0"/>
            </a:endParaRPr>
          </a:p>
        </p:txBody>
      </p:sp>
      <p:sp>
        <p:nvSpPr>
          <p:cNvPr id="32771" name="TextBox 11"/>
          <p:cNvSpPr txBox="1">
            <a:spLocks noChangeArrowheads="1"/>
          </p:cNvSpPr>
          <p:nvPr/>
        </p:nvSpPr>
        <p:spPr bwMode="auto">
          <a:xfrm>
            <a:off x="5867400" y="4343400"/>
            <a:ext cx="184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	</a:t>
            </a:r>
          </a:p>
        </p:txBody>
      </p:sp>
      <p:pic>
        <p:nvPicPr>
          <p:cNvPr id="32774" name="Picture 1" descr="RITEPh3Map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84300"/>
            <a:ext cx="8839200" cy="513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779" name="Curved Connector 17"/>
          <p:cNvCxnSpPr>
            <a:cxnSpLocks noChangeShapeType="1"/>
          </p:cNvCxnSpPr>
          <p:nvPr/>
        </p:nvCxnSpPr>
        <p:spPr bwMode="auto">
          <a:xfrm flipV="1">
            <a:off x="5586316" y="3368817"/>
            <a:ext cx="1593949" cy="845282"/>
          </a:xfrm>
          <a:prstGeom prst="curvedConnector3">
            <a:avLst>
              <a:gd name="adj1" fmla="val 82324"/>
            </a:avLst>
          </a:prstGeom>
          <a:noFill/>
          <a:ln w="9525">
            <a:noFill/>
            <a:round/>
            <a:headEnd/>
            <a:tailEnd type="arrow" w="med" len="med"/>
          </a:ln>
        </p:spPr>
      </p:cxnSp>
      <p:grpSp>
        <p:nvGrpSpPr>
          <p:cNvPr id="26" name="Group 25"/>
          <p:cNvGrpSpPr/>
          <p:nvPr/>
        </p:nvGrpSpPr>
        <p:grpSpPr>
          <a:xfrm>
            <a:off x="1457325" y="2743200"/>
            <a:ext cx="7686675" cy="2993886"/>
            <a:chOff x="1457325" y="2743200"/>
            <a:chExt cx="7686675" cy="2993886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457325" y="2743200"/>
              <a:ext cx="6954838" cy="944562"/>
            </a:xfrm>
            <a:prstGeom prst="ellipse">
              <a:avLst/>
            </a:prstGeom>
            <a:noFill/>
            <a:ln w="44450">
              <a:solidFill>
                <a:srgbClr val="0066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5135562" y="5029200"/>
              <a:ext cx="4008438" cy="707886"/>
            </a:xfrm>
            <a:prstGeom prst="rect">
              <a:avLst/>
            </a:prstGeom>
            <a:solidFill>
              <a:schemeClr val="accent3"/>
            </a:solidFill>
            <a:ln w="44450">
              <a:solidFill>
                <a:srgbClr val="0066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Arial" charset="0"/>
                  <a:cs typeface="Arial" charset="0"/>
                </a:rPr>
                <a:t>MACRO </a:t>
              </a:r>
              <a:r>
                <a:rPr lang="en-US" sz="2000" b="1" dirty="0">
                  <a:solidFill>
                    <a:srgbClr val="006600"/>
                  </a:solidFill>
                  <a:latin typeface="Arial" charset="0"/>
                  <a:cs typeface="Arial" charset="0"/>
                </a:rPr>
                <a:t>SCALE</a:t>
              </a:r>
            </a:p>
            <a:p>
              <a:r>
                <a:rPr lang="en-US" sz="2000" b="1" dirty="0" smtClean="0">
                  <a:solidFill>
                    <a:srgbClr val="006600"/>
                  </a:solidFill>
                  <a:latin typeface="Arial" charset="0"/>
                  <a:cs typeface="Arial" charset="0"/>
                </a:rPr>
                <a:t>Around </a:t>
              </a:r>
              <a:r>
                <a:rPr lang="en-US" sz="2000" b="1" dirty="0">
                  <a:solidFill>
                    <a:srgbClr val="006600"/>
                  </a:solidFill>
                  <a:latin typeface="Arial" charset="0"/>
                  <a:cs typeface="Arial" charset="0"/>
                </a:rPr>
                <a:t>the greater array </a:t>
              </a:r>
              <a:r>
                <a:rPr lang="en-US" sz="2000" b="1" dirty="0" smtClean="0">
                  <a:solidFill>
                    <a:srgbClr val="006600"/>
                  </a:solidFill>
                  <a:latin typeface="Arial" charset="0"/>
                  <a:cs typeface="Arial" charset="0"/>
                </a:rPr>
                <a:t>region</a:t>
              </a:r>
              <a:endParaRPr lang="en-US" sz="2800" dirty="0">
                <a:cs typeface="Arial" charset="0"/>
              </a:endParaRPr>
            </a:p>
          </p:txBody>
        </p:sp>
        <p:cxnSp>
          <p:nvCxnSpPr>
            <p:cNvPr id="32783" name="Shape 28"/>
            <p:cNvCxnSpPr>
              <a:cxnSpLocks noChangeShapeType="1"/>
            </p:cNvCxnSpPr>
            <p:nvPr/>
          </p:nvCxnSpPr>
          <p:spPr bwMode="auto">
            <a:xfrm rot="5400000" flipH="1" flipV="1">
              <a:off x="7031000" y="3865602"/>
              <a:ext cx="1676399" cy="650798"/>
            </a:xfrm>
            <a:prstGeom prst="bentConnector3">
              <a:avLst>
                <a:gd name="adj1" fmla="val 23485"/>
              </a:avLst>
            </a:prstGeom>
            <a:noFill/>
            <a:ln w="44450">
              <a:solidFill>
                <a:srgbClr val="0066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5" name="Group 24"/>
          <p:cNvGrpSpPr/>
          <p:nvPr/>
        </p:nvGrpSpPr>
        <p:grpSpPr>
          <a:xfrm>
            <a:off x="4572000" y="1447800"/>
            <a:ext cx="4254500" cy="2084387"/>
            <a:chOff x="4648200" y="1447800"/>
            <a:chExt cx="4254500" cy="2084387"/>
          </a:xfrm>
        </p:grpSpPr>
        <p:sp>
          <p:nvSpPr>
            <p:cNvPr id="41" name="TextBox 40"/>
            <p:cNvSpPr txBox="1"/>
            <p:nvPr/>
          </p:nvSpPr>
          <p:spPr bwMode="auto">
            <a:xfrm>
              <a:off x="4648200" y="1447800"/>
              <a:ext cx="4254500" cy="707886"/>
            </a:xfrm>
            <a:prstGeom prst="rect">
              <a:avLst/>
            </a:prstGeom>
            <a:solidFill>
              <a:schemeClr val="accent3"/>
            </a:solidFill>
            <a:ln w="44450">
              <a:solidFill>
                <a:srgbClr val="003399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003399"/>
                  </a:solidFill>
                  <a:latin typeface="Arial" charset="0"/>
                  <a:cs typeface="Arial" charset="0"/>
                </a:rPr>
                <a:t>MESO </a:t>
              </a:r>
              <a:r>
                <a:rPr lang="en-US" sz="2000" b="1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SCALE</a:t>
              </a:r>
            </a:p>
            <a:p>
              <a:r>
                <a:rPr lang="en-US" sz="2000" b="1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2000" b="1" dirty="0" smtClean="0">
                  <a:solidFill>
                    <a:srgbClr val="003399"/>
                  </a:solidFill>
                  <a:latin typeface="Arial" charset="0"/>
                  <a:cs typeface="Arial" charset="0"/>
                </a:rPr>
                <a:t>hrough/around </a:t>
              </a:r>
              <a:r>
                <a:rPr lang="en-US" sz="2000" b="1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the turbine </a:t>
              </a:r>
              <a:r>
                <a:rPr lang="en-US" sz="2000" b="1" dirty="0" smtClean="0">
                  <a:solidFill>
                    <a:srgbClr val="003399"/>
                  </a:solidFill>
                  <a:latin typeface="Arial" charset="0"/>
                  <a:cs typeface="Arial" charset="0"/>
                </a:rPr>
                <a:t>array</a:t>
              </a:r>
              <a:endParaRPr lang="en-US" sz="2800" dirty="0">
                <a:cs typeface="Arial" charset="0"/>
              </a:endParaRPr>
            </a:p>
          </p:txBody>
        </p:sp>
        <p:cxnSp>
          <p:nvCxnSpPr>
            <p:cNvPr id="32781" name="Elbow Connector 22"/>
            <p:cNvCxnSpPr>
              <a:cxnSpLocks noChangeShapeType="1"/>
            </p:cNvCxnSpPr>
            <p:nvPr/>
          </p:nvCxnSpPr>
          <p:spPr bwMode="auto">
            <a:xfrm rot="16200000" flipH="1">
              <a:off x="5524500" y="2247900"/>
              <a:ext cx="914400" cy="685800"/>
            </a:xfrm>
            <a:prstGeom prst="bentConnector3">
              <a:avLst>
                <a:gd name="adj1" fmla="val 50000"/>
              </a:avLst>
            </a:prstGeom>
            <a:noFill/>
            <a:ln w="44450">
              <a:solidFill>
                <a:srgbClr val="003399"/>
              </a:solidFill>
              <a:round/>
              <a:headEnd/>
              <a:tailEnd type="arrow" w="med" len="med"/>
            </a:ln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6172200" y="2895600"/>
              <a:ext cx="1954213" cy="636587"/>
            </a:xfrm>
            <a:prstGeom prst="ellipse">
              <a:avLst/>
            </a:prstGeom>
            <a:noFill/>
            <a:ln w="44450">
              <a:solidFill>
                <a:srgbClr val="003399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62200" y="3140075"/>
            <a:ext cx="4527550" cy="1454011"/>
            <a:chOff x="2362200" y="3140075"/>
            <a:chExt cx="4527550" cy="1454011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2362200" y="3886200"/>
              <a:ext cx="2681288" cy="707886"/>
            </a:xfrm>
            <a:prstGeom prst="rect">
              <a:avLst/>
            </a:prstGeom>
            <a:solidFill>
              <a:schemeClr val="accent3"/>
            </a:solidFill>
            <a:ln w="444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charset="0"/>
                </a:rPr>
                <a:t>MICRO </a:t>
              </a:r>
              <a:r>
                <a:rPr lang="en-US" sz="2000" b="1" dirty="0">
                  <a:solidFill>
                    <a:srgbClr val="FF0000"/>
                  </a:solidFill>
                  <a:latin typeface="Arial" charset="0"/>
                </a:rPr>
                <a:t>SCALE</a:t>
              </a:r>
            </a:p>
            <a:p>
              <a:pPr>
                <a:spcAft>
                  <a:spcPts val="60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Arial" charset="0"/>
                </a:rPr>
                <a:t>Around </a:t>
              </a:r>
              <a:r>
                <a:rPr lang="en-US" sz="2000" b="1" dirty="0">
                  <a:solidFill>
                    <a:srgbClr val="FF0000"/>
                  </a:solidFill>
                  <a:latin typeface="Arial" charset="0"/>
                </a:rPr>
                <a:t>one </a:t>
              </a:r>
              <a:r>
                <a:rPr lang="en-US" sz="2000" b="1" dirty="0" smtClean="0">
                  <a:solidFill>
                    <a:srgbClr val="FF0000"/>
                  </a:solidFill>
                  <a:latin typeface="Arial" charset="0"/>
                </a:rPr>
                <a:t>turbine</a:t>
              </a:r>
              <a:endParaRPr lang="en-US" sz="2000" dirty="0">
                <a:latin typeface="Arial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6600825" y="3140075"/>
              <a:ext cx="288925" cy="293688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32773" name="Shape 20"/>
            <p:cNvCxnSpPr>
              <a:cxnSpLocks noChangeShapeType="1"/>
              <a:stCxn id="11" idx="3"/>
            </p:cNvCxnSpPr>
            <p:nvPr/>
          </p:nvCxnSpPr>
          <p:spPr bwMode="auto">
            <a:xfrm flipV="1">
              <a:off x="5043488" y="3390900"/>
              <a:ext cx="1676400" cy="849243"/>
            </a:xfrm>
            <a:prstGeom prst="bentConnector3">
              <a:avLst>
                <a:gd name="adj1" fmla="val 100000"/>
              </a:avLst>
            </a:prstGeom>
            <a:noFill/>
            <a:ln w="4445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8" name="TextBox 17"/>
          <p:cNvSpPr txBox="1"/>
          <p:nvPr/>
        </p:nvSpPr>
        <p:spPr>
          <a:xfrm>
            <a:off x="8763000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3399"/>
                </a:solidFill>
                <a:latin typeface="+mj-lt"/>
              </a:rPr>
              <a:t>11</a:t>
            </a:r>
            <a:endParaRPr lang="en-US" sz="1800" b="1" dirty="0">
              <a:solidFill>
                <a:srgbClr val="00339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800" dirty="0" smtClean="0"/>
              <a:t>RITE Project </a:t>
            </a:r>
            <a:br>
              <a:rPr lang="en-US" sz="2800" dirty="0" smtClean="0"/>
            </a:br>
            <a:r>
              <a:rPr lang="en-US" sz="2000" dirty="0" smtClean="0"/>
              <a:t>3 Keys to Success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8610600" cy="4953000"/>
          </a:xfrm>
        </p:spPr>
        <p:txBody>
          <a:bodyPr/>
          <a:lstStyle/>
          <a:p>
            <a:pPr lvl="0" eaLnBrk="1" hangingPunct="1">
              <a:buSzPct val="90000"/>
              <a:buFont typeface="Arial" pitchFamily="34" charset="0"/>
              <a:buChar char="●"/>
              <a:defRPr/>
            </a:pPr>
            <a:r>
              <a:rPr lang="en-US" sz="2400" b="1" dirty="0" smtClean="0">
                <a:latin typeface="Arial" charset="0"/>
              </a:rPr>
              <a:t>Ongoing Reliability and Longevity</a:t>
            </a:r>
            <a:endParaRPr lang="en-US" sz="2000" b="1" dirty="0" smtClean="0">
              <a:latin typeface="Arial" charset="0"/>
            </a:endParaRP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Generate Clean Renewable Energy – Gen5 will be Better</a:t>
            </a: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High Water-Wire Efficiency and Capacity Factor</a:t>
            </a: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Lessons Learned at RITE – Applicable to Commercial Build-Out</a:t>
            </a:r>
          </a:p>
          <a:p>
            <a:pPr lvl="0" eaLnBrk="1" hangingPunct="1">
              <a:buSzPct val="90000"/>
              <a:buFont typeface="Arial" pitchFamily="34" charset="0"/>
              <a:buChar char="●"/>
              <a:defRPr/>
            </a:pPr>
            <a:r>
              <a:rPr lang="en-US" sz="2400" b="1" dirty="0" smtClean="0">
                <a:latin typeface="Arial" charset="0"/>
                <a:cs typeface="Arial" charset="0"/>
              </a:rPr>
              <a:t>Improving Cost Effectiveness</a:t>
            </a: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Advanced Computational Tools – Partnerships</a:t>
            </a: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Gen5 Improvements – Less Parts &amp; Sealing Improved</a:t>
            </a: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Mounting – Move from Monopile to Tri-frame</a:t>
            </a:r>
          </a:p>
          <a:p>
            <a:pPr lvl="0" eaLnBrk="1" hangingPunct="1">
              <a:buSzPct val="90000"/>
              <a:buFont typeface="Arial" pitchFamily="34" charset="0"/>
              <a:buChar char="●"/>
              <a:defRPr/>
            </a:pPr>
            <a:r>
              <a:rPr lang="en-US" sz="2400" b="1" dirty="0" smtClean="0">
                <a:latin typeface="Arial" charset="0"/>
              </a:rPr>
              <a:t>Monitoring Environmental Compatibility</a:t>
            </a: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RITE Demo Project Invaluable for Understanding Technology Interactions </a:t>
            </a: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Improving on Understanding Fishery Interactions</a:t>
            </a:r>
          </a:p>
          <a:p>
            <a:pPr lvl="1" eaLnBrk="1" hangingPunct="1"/>
            <a:r>
              <a:rPr lang="en-US" sz="2200" dirty="0" smtClean="0">
                <a:latin typeface="Arial Narrow" pitchFamily="34" charset="0"/>
              </a:rPr>
              <a:t>Specific Build-Out Monitoring Proposed</a:t>
            </a:r>
          </a:p>
          <a:p>
            <a:pPr lvl="1" eaLnBrk="1" hangingPunct="1">
              <a:buFont typeface="Wingdings" pitchFamily="-65" charset="2"/>
              <a:buNone/>
            </a:pPr>
            <a:endParaRPr lang="en-US" sz="2400" dirty="0" smtClean="0">
              <a:latin typeface="Arial Narrow" pitchFamily="34" charset="0"/>
            </a:endParaRPr>
          </a:p>
          <a:p>
            <a:pPr lvl="1" eaLnBrk="1" hangingPunct="1"/>
            <a:endParaRPr lang="en-US" sz="2400" dirty="0" smtClean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0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3399"/>
                </a:solidFill>
                <a:latin typeface="+mj-lt"/>
              </a:rPr>
              <a:t>20</a:t>
            </a:r>
            <a:endParaRPr lang="en-US" sz="1800" b="1" dirty="0">
              <a:solidFill>
                <a:srgbClr val="00339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800" dirty="0" smtClean="0"/>
              <a:t>RITE Project </a:t>
            </a:r>
            <a:br>
              <a:rPr lang="en-US" sz="2800" dirty="0" smtClean="0"/>
            </a:br>
            <a:r>
              <a:rPr lang="en-US" sz="2000" dirty="0" smtClean="0"/>
              <a:t>Economics</a:t>
            </a:r>
          </a:p>
        </p:txBody>
      </p:sp>
      <p:pic>
        <p:nvPicPr>
          <p:cNvPr id="27651" name="Picture 5" descr="Renewables Tech Development.jpg"/>
          <p:cNvPicPr>
            <a:picLocks noChangeAspect="1"/>
          </p:cNvPicPr>
          <p:nvPr/>
        </p:nvPicPr>
        <p:blipFill>
          <a:blip r:embed="rId3" cstate="print"/>
          <a:srcRect l="4112" t="6990" r="1358" b="8455"/>
          <a:stretch>
            <a:fillRect/>
          </a:stretch>
        </p:blipFill>
        <p:spPr bwMode="auto">
          <a:xfrm>
            <a:off x="914400" y="14478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36513" y="5295900"/>
            <a:ext cx="1449388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7653" name="Straight Arrow Connector 8"/>
          <p:cNvCxnSpPr>
            <a:cxnSpLocks noChangeShapeType="1"/>
          </p:cNvCxnSpPr>
          <p:nvPr/>
        </p:nvCxnSpPr>
        <p:spPr bwMode="auto">
          <a:xfrm>
            <a:off x="914400" y="6100762"/>
            <a:ext cx="182880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7654" name="TextBox 13"/>
          <p:cNvSpPr txBox="1">
            <a:spLocks noChangeArrowheads="1"/>
          </p:cNvSpPr>
          <p:nvPr/>
        </p:nvSpPr>
        <p:spPr bwMode="auto">
          <a:xfrm rot="-5400000">
            <a:off x="-2381" y="5026819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Arial" charset="0"/>
                <a:cs typeface="Arial" charset="0"/>
              </a:rPr>
              <a:t>COST</a:t>
            </a:r>
          </a:p>
        </p:txBody>
      </p:sp>
      <p:sp>
        <p:nvSpPr>
          <p:cNvPr id="27655" name="TextBox 14"/>
          <p:cNvSpPr txBox="1">
            <a:spLocks noChangeArrowheads="1"/>
          </p:cNvSpPr>
          <p:nvPr/>
        </p:nvSpPr>
        <p:spPr bwMode="auto">
          <a:xfrm>
            <a:off x="1143000" y="6096000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Arial" charset="0"/>
                <a:cs typeface="Arial" charset="0"/>
              </a:rPr>
              <a:t>TIME</a:t>
            </a:r>
          </a:p>
        </p:txBody>
      </p:sp>
      <p:sp>
        <p:nvSpPr>
          <p:cNvPr id="10" name="Left Arrow 9"/>
          <p:cNvSpPr/>
          <p:nvPr/>
        </p:nvSpPr>
        <p:spPr bwMode="auto">
          <a:xfrm rot="2412742">
            <a:off x="2683252" y="3667231"/>
            <a:ext cx="762000" cy="228600"/>
          </a:xfrm>
          <a:prstGeom prst="lef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0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3399"/>
                </a:solidFill>
                <a:latin typeface="+mj-lt"/>
              </a:rPr>
              <a:t>19</a:t>
            </a:r>
            <a:endParaRPr lang="en-US" sz="1800" b="1" dirty="0">
              <a:solidFill>
                <a:srgbClr val="003399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52823" y="1600200"/>
            <a:ext cx="3367177" cy="520758"/>
            <a:chOff x="3948023" y="1600200"/>
            <a:chExt cx="3367177" cy="520758"/>
          </a:xfrm>
        </p:grpSpPr>
        <p:sp>
          <p:nvSpPr>
            <p:cNvPr id="11" name="Left Arrow 10"/>
            <p:cNvSpPr/>
            <p:nvPr/>
          </p:nvSpPr>
          <p:spPr bwMode="auto">
            <a:xfrm rot="20220280">
              <a:off x="3948023" y="1892358"/>
              <a:ext cx="762000" cy="228600"/>
            </a:xfrm>
            <a:prstGeom prst="lef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4400" y="16002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Verdant Power</a:t>
              </a:r>
              <a:endParaRPr lang="en-US" b="1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524000"/>
            <a:ext cx="8716963" cy="495300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endParaRPr lang="en-US" sz="1000" dirty="0" smtClean="0">
              <a:latin typeface="Arial Narrow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	    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	     Deeper </a:t>
            </a:r>
            <a:r>
              <a:rPr lang="en-US" sz="1800" dirty="0">
                <a:latin typeface="Arial Narrow" pitchFamily="34" charset="0"/>
              </a:rPr>
              <a:t>Water = Larger Rotor Diameter (</a:t>
            </a:r>
            <a:r>
              <a:rPr lang="en-US" sz="1800" dirty="0" smtClean="0">
                <a:latin typeface="Arial Narrow" pitchFamily="34" charset="0"/>
              </a:rPr>
              <a:t>m)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	     Faster </a:t>
            </a:r>
            <a:r>
              <a:rPr lang="en-US" sz="1800" dirty="0">
                <a:latin typeface="Arial Narrow" pitchFamily="34" charset="0"/>
              </a:rPr>
              <a:t>Water (m/s) = Larger Generator (kW)</a:t>
            </a:r>
            <a:endParaRPr lang="en-US" sz="1800" dirty="0" smtClean="0">
              <a:latin typeface="Arial Narrow" pitchFamily="34" charset="0"/>
            </a:endParaRPr>
          </a:p>
          <a:p>
            <a:pPr>
              <a:buFont typeface="Wingdings" pitchFamily="-65" charset="2"/>
              <a:buNone/>
              <a:defRPr/>
            </a:pPr>
            <a:endParaRPr lang="en-US" sz="1800" dirty="0" smtClean="0">
              <a:latin typeface="Arial Narrow" pitchFamily="34" charset="0"/>
            </a:endParaRPr>
          </a:p>
          <a:p>
            <a:pPr>
              <a:buFont typeface="Wingdings" pitchFamily="-65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                     Rotor Size &amp; Current Speed</a:t>
            </a:r>
          </a:p>
          <a:p>
            <a:pPr algn="ctr">
              <a:buFont typeface="Wingdings" pitchFamily="2" charset="2"/>
              <a:buNone/>
              <a:defRPr/>
            </a:pPr>
            <a:endParaRPr lang="en-US" sz="1800" dirty="0" smtClean="0">
              <a:latin typeface="Arial Narrow" pitchFamily="34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1600" b="1" dirty="0" smtClean="0">
              <a:latin typeface="+mj-lt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1600" b="1" dirty="0" smtClean="0">
              <a:latin typeface="+mj-lt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1600" b="1" dirty="0" smtClean="0">
              <a:latin typeface="+mj-lt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1600" b="1" dirty="0" smtClean="0">
              <a:latin typeface="+mj-lt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1800" dirty="0" smtClean="0">
              <a:latin typeface="Arial Narrow" pitchFamily="34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1800" dirty="0">
              <a:latin typeface="Arial Narrow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348852"/>
              </p:ext>
            </p:extLst>
          </p:nvPr>
        </p:nvGraphicFramePr>
        <p:xfrm>
          <a:off x="609600" y="3505200"/>
          <a:ext cx="3962400" cy="2260410"/>
        </p:xfrm>
        <a:graphic>
          <a:graphicData uri="http://schemas.openxmlformats.org/drawingml/2006/table">
            <a:tbl>
              <a:tblPr/>
              <a:tblGrid>
                <a:gridCol w="1143000"/>
                <a:gridCol w="838200"/>
                <a:gridCol w="800910"/>
                <a:gridCol w="118029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Rotor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2 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3m/s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4m/s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0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5-m Class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(5 to 7-m)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28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224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45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7-m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190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45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10-m Class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(9 to 11-m)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115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385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920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06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11-m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138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470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-65" charset="-128"/>
                          <a:cs typeface="Arial" charset="0"/>
                        </a:rPr>
                        <a:t>1,110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</a:tbl>
          </a:graphicData>
        </a:graphic>
      </p:graphicFrame>
      <p:pic>
        <p:nvPicPr>
          <p:cNvPr id="16419" name="Picture 2" descr="C:\Documents and Settings\Trey Taylor\My Documents\My Pictures\Gen5 tube triframe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12" y="1730829"/>
            <a:ext cx="2593476" cy="2194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200" dirty="0" smtClean="0"/>
              <a:t>Gen5, Commercial Standard System  </a:t>
            </a:r>
            <a:br>
              <a:rPr lang="en-US" sz="2200" dirty="0" smtClean="0"/>
            </a:br>
            <a:r>
              <a:rPr lang="en-US" sz="2200" dirty="0" smtClean="0"/>
              <a:t>Tailored for Site, Using Triframes or Single Mounts</a:t>
            </a:r>
            <a:br>
              <a:rPr lang="en-US" sz="2200" dirty="0" smtClean="0"/>
            </a:b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" name="Picture 32" descr="cid:image004.jpg@01CB80D3.5CF7F580"/>
          <p:cNvPicPr>
            <a:picLocks noChangeAspect="1" noChangeArrowheads="1"/>
          </p:cNvPicPr>
          <p:nvPr/>
        </p:nvPicPr>
        <p:blipFill>
          <a:blip r:embed="rId4" r:link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/>
          <a:stretch>
            <a:fillRect/>
          </a:stretch>
        </p:blipFill>
        <p:spPr>
          <a:xfrm>
            <a:off x="5257800" y="4038600"/>
            <a:ext cx="2653212" cy="2194560"/>
          </a:xfrm>
          <a:prstGeom prst="rect">
            <a:avLst/>
          </a:prstGeom>
          <a:ln w="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332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Generic </a:t>
            </a: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MHK Project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Project Capital Costs / Expenditures 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(CapEx</a:t>
            </a: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/>
          <a:lstStyle/>
          <a:p>
            <a:endParaRPr lang="en-US" sz="1000" dirty="0" smtClean="0"/>
          </a:p>
          <a:p>
            <a:r>
              <a:rPr lang="en-US" sz="2000" dirty="0" smtClean="0"/>
              <a:t>One (1) row of ten (10), Gen5, 10-m Class Triframes = 15 MW</a:t>
            </a:r>
          </a:p>
          <a:p>
            <a:pPr lvl="1"/>
            <a:r>
              <a:rPr lang="en-US" sz="1600" dirty="0" smtClean="0"/>
              <a:t>30 turbines –  estimated CapEx: 		</a:t>
            </a:r>
            <a:r>
              <a:rPr lang="en-US" sz="1600" b="1" dirty="0" smtClean="0"/>
              <a:t>USD 2.4M per MW</a:t>
            </a:r>
          </a:p>
          <a:p>
            <a:pPr lvl="1"/>
            <a:endParaRPr lang="en-US" sz="800" b="1" dirty="0" smtClean="0"/>
          </a:p>
          <a:p>
            <a:r>
              <a:rPr lang="en-US" sz="2000" dirty="0" smtClean="0"/>
              <a:t>Three (3) rows of ten (10), Gen5, 10-m Class Triframes = 50 MW</a:t>
            </a:r>
          </a:p>
          <a:p>
            <a:pPr lvl="1"/>
            <a:r>
              <a:rPr lang="en-US" sz="1600" dirty="0" smtClean="0"/>
              <a:t>90 turbines – estimated CapEx: 			</a:t>
            </a:r>
            <a:r>
              <a:rPr lang="en-US" sz="1600" b="1" dirty="0" smtClean="0"/>
              <a:t>USD 2.2M per MW</a:t>
            </a:r>
          </a:p>
          <a:p>
            <a:pPr lvl="1"/>
            <a:endParaRPr lang="en-US" sz="800" dirty="0" smtClean="0"/>
          </a:p>
          <a:p>
            <a:r>
              <a:rPr lang="en-US" sz="2000" dirty="0" smtClean="0"/>
              <a:t>Five (5) rows of ten (10), Gen5, 10-m Class Triframes = 75 MW</a:t>
            </a:r>
          </a:p>
          <a:p>
            <a:pPr lvl="1"/>
            <a:r>
              <a:rPr lang="en-US" sz="1600" dirty="0" smtClean="0"/>
              <a:t>150 turbines – estimated CapEx: 		</a:t>
            </a:r>
            <a:r>
              <a:rPr lang="en-US" sz="1600" b="1" dirty="0" smtClean="0"/>
              <a:t>USD 2M per MW</a:t>
            </a:r>
          </a:p>
          <a:p>
            <a:pPr lvl="1"/>
            <a:endParaRPr lang="en-US" sz="800" dirty="0" smtClean="0"/>
          </a:p>
          <a:p>
            <a:r>
              <a:rPr lang="en-US" sz="2000" dirty="0" smtClean="0"/>
              <a:t>Seven (7) rows of ten (10), Gen5, 10-m Class Triframes = 100 MW</a:t>
            </a:r>
          </a:p>
          <a:p>
            <a:pPr lvl="1"/>
            <a:r>
              <a:rPr lang="en-US" sz="1600" dirty="0" smtClean="0"/>
              <a:t>210 turbines – estimated CapEx: 		</a:t>
            </a:r>
            <a:r>
              <a:rPr lang="en-US" sz="1600" b="1" dirty="0" smtClean="0"/>
              <a:t>USD 1.8M per MW</a:t>
            </a:r>
          </a:p>
          <a:p>
            <a:pPr lvl="1"/>
            <a:endParaRPr lang="en-US" sz="800" dirty="0" smtClean="0"/>
          </a:p>
          <a:p>
            <a:r>
              <a:rPr lang="en-US" sz="2000" dirty="0" smtClean="0"/>
              <a:t>Ten (10) rows of ten (10), Gen5, 10-m Class Triframes = 150 MW</a:t>
            </a:r>
          </a:p>
          <a:p>
            <a:pPr lvl="1"/>
            <a:r>
              <a:rPr lang="en-US" sz="1600" dirty="0" smtClean="0"/>
              <a:t>300 turbines – estimated CapEx: 		</a:t>
            </a:r>
            <a:r>
              <a:rPr lang="en-US" sz="1600" b="1" dirty="0" smtClean="0"/>
              <a:t>USD 1.5M per MW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90248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>
                <a:latin typeface="Arial"/>
                <a:ea typeface="ＭＳ Ｐゴシック" pitchFamily="-111" charset="-128"/>
                <a:cs typeface="Arial"/>
              </a:rPr>
              <a:t>Moving forward -  Opportunities    </a:t>
            </a:r>
          </a:p>
        </p:txBody>
      </p:sp>
      <p:pic>
        <p:nvPicPr>
          <p:cNvPr id="25605" name="Picture 30" descr="Verdant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525" y="512763"/>
            <a:ext cx="23272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419600" cy="4953000"/>
          </a:xfrm>
        </p:spPr>
        <p:txBody>
          <a:bodyPr/>
          <a:lstStyle/>
          <a:p>
            <a:r>
              <a:rPr lang="en-US" sz="2000" dirty="0" smtClean="0">
                <a:ea typeface="ＭＳ Ｐゴシック" pitchFamily="-111" charset="-128"/>
                <a:cs typeface="ＭＳ Ｐゴシック" pitchFamily="-111" charset="-128"/>
              </a:rPr>
              <a:t>Desire for </a:t>
            </a:r>
            <a:r>
              <a:rPr lang="en-US" sz="2000" dirty="0" err="1" smtClean="0">
                <a:ea typeface="ＭＳ Ｐゴシック" pitchFamily="-111" charset="-128"/>
                <a:cs typeface="ＭＳ Ｐゴシック" pitchFamily="-111" charset="-128"/>
              </a:rPr>
              <a:t>renewables</a:t>
            </a:r>
            <a:r>
              <a:rPr lang="en-US" sz="2000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</a:p>
          <a:p>
            <a:pPr lvl="1"/>
            <a:r>
              <a:rPr lang="en-US" sz="1600" dirty="0" smtClean="0"/>
              <a:t>Generation</a:t>
            </a:r>
          </a:p>
          <a:p>
            <a:pPr lvl="1"/>
            <a:r>
              <a:rPr lang="en-US" sz="1600" dirty="0" smtClean="0"/>
              <a:t>MHK industry = jobs</a:t>
            </a:r>
          </a:p>
          <a:p>
            <a:r>
              <a:rPr lang="en-US" sz="2000" dirty="0" smtClean="0">
                <a:ea typeface="ＭＳ Ｐゴシック" pitchFamily="-111" charset="-128"/>
                <a:cs typeface="ＭＳ Ｐゴシック" pitchFamily="-111" charset="-128"/>
              </a:rPr>
              <a:t>Significant resource</a:t>
            </a:r>
          </a:p>
          <a:p>
            <a:pPr lvl="1"/>
            <a:r>
              <a:rPr lang="en-US" sz="1600" dirty="0" smtClean="0"/>
              <a:t>Distributed generation</a:t>
            </a:r>
          </a:p>
          <a:p>
            <a:pPr lvl="1"/>
            <a:r>
              <a:rPr lang="en-US" sz="1600" dirty="0" smtClean="0"/>
              <a:t>Small and large pilot arrays</a:t>
            </a:r>
          </a:p>
          <a:p>
            <a:r>
              <a:rPr lang="en-US" sz="2000" dirty="0" smtClean="0">
                <a:ea typeface="ＭＳ Ｐゴシック" pitchFamily="-111" charset="-128"/>
                <a:cs typeface="ＭＳ Ｐゴシック" pitchFamily="-111" charset="-128"/>
              </a:rPr>
              <a:t>Kinetic Hydropower System works!</a:t>
            </a:r>
            <a:endParaRPr lang="en-US" sz="1600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pPr lvl="1">
              <a:buFont typeface="Arial" pitchFamily="-111" charset="0"/>
              <a:buChar char="•"/>
            </a:pPr>
            <a:r>
              <a:rPr lang="en-US" sz="1800" dirty="0" smtClean="0"/>
              <a:t>High W-T-W efficiency</a:t>
            </a:r>
          </a:p>
          <a:p>
            <a:pPr lvl="1">
              <a:buFont typeface="Arial" pitchFamily="-111" charset="0"/>
              <a:buChar char="•"/>
            </a:pPr>
            <a:r>
              <a:rPr lang="en-US" sz="1800" u="sng" dirty="0" smtClean="0"/>
              <a:t>Predictable</a:t>
            </a:r>
            <a:r>
              <a:rPr lang="en-US" sz="1800" dirty="0" smtClean="0"/>
              <a:t>; simplistic </a:t>
            </a:r>
          </a:p>
          <a:p>
            <a:pPr lvl="1">
              <a:buFont typeface="Arial" pitchFamily="-111" charset="0"/>
              <a:buChar char="•"/>
            </a:pPr>
            <a:r>
              <a:rPr lang="en-US" sz="1800" dirty="0" smtClean="0"/>
              <a:t>Environmentally compatible</a:t>
            </a:r>
          </a:p>
          <a:p>
            <a:r>
              <a:rPr lang="en-US" sz="2000" dirty="0" smtClean="0">
                <a:ea typeface="ＭＳ Ｐゴシック" pitchFamily="-111" charset="-128"/>
                <a:cs typeface="ＭＳ Ｐゴシック" pitchFamily="-111" charset="-128"/>
              </a:rPr>
              <a:t>Synergies with other </a:t>
            </a:r>
            <a:r>
              <a:rPr lang="en-US" sz="2000" dirty="0" err="1" smtClean="0">
                <a:ea typeface="ＭＳ Ｐゴシック" pitchFamily="-111" charset="-128"/>
                <a:cs typeface="ＭＳ Ｐゴシック" pitchFamily="-111" charset="-128"/>
              </a:rPr>
              <a:t>renewables</a:t>
            </a:r>
            <a:r>
              <a:rPr lang="en-US" sz="2000" dirty="0" smtClean="0">
                <a:ea typeface="ＭＳ Ｐゴシック" pitchFamily="-111" charset="-128"/>
                <a:cs typeface="ＭＳ Ｐゴシック" pitchFamily="-111" charset="-128"/>
              </a:rPr>
              <a:t> </a:t>
            </a:r>
            <a:endParaRPr lang="en-US" sz="1600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pPr lvl="1">
              <a:buFont typeface="Arial" pitchFamily="-111" charset="0"/>
              <a:buChar char="•"/>
            </a:pPr>
            <a:r>
              <a:rPr lang="en-US" sz="1800" dirty="0" smtClean="0"/>
              <a:t>Co-location </a:t>
            </a:r>
          </a:p>
          <a:p>
            <a:pPr lvl="1">
              <a:buFont typeface="Arial" pitchFamily="-111" charset="0"/>
              <a:buChar char="•"/>
            </a:pPr>
            <a:r>
              <a:rPr lang="en-US" sz="1800" dirty="0" smtClean="0"/>
              <a:t>Cable/Trans/O&amp;M efficiencies</a:t>
            </a:r>
          </a:p>
          <a:p>
            <a:pPr lvl="2">
              <a:buFont typeface="Arial" pitchFamily="-111" charset="0"/>
              <a:buNone/>
            </a:pPr>
            <a:endParaRPr lang="en-US" sz="1600" dirty="0" smtClean="0"/>
          </a:p>
          <a:p>
            <a:endParaRPr lang="en-US" sz="800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pPr lvl="1"/>
            <a:endParaRPr lang="en-US" sz="1800" dirty="0" smtClean="0"/>
          </a:p>
          <a:p>
            <a:endParaRPr lang="en-US" sz="2400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buFont typeface="Wingdings" pitchFamily="-111" charset="2"/>
              <a:buNone/>
            </a:pPr>
            <a:endParaRPr lang="en-US" sz="2400" dirty="0"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buFont typeface="Wingdings" pitchFamily="-111" charset="2"/>
              <a:buNone/>
            </a:pPr>
            <a:endParaRPr lang="en-US" sz="240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2560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150" y="1600200"/>
            <a:ext cx="35433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85788" y="3911600"/>
          <a:ext cx="3757612" cy="244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5" imgW="8293100" imgH="5397500" progId="Word.Document.12">
                  <p:link updateAutomatic="1"/>
                </p:oleObj>
              </mc:Choice>
              <mc:Fallback>
                <p:oleObj name="Document" r:id="rId5" imgW="8293100" imgH="5397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" y="3911600"/>
                        <a:ext cx="3757612" cy="24447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eft Arrow 7"/>
          <p:cNvSpPr/>
          <p:nvPr/>
        </p:nvSpPr>
        <p:spPr>
          <a:xfrm>
            <a:off x="2103438" y="4273550"/>
            <a:ext cx="300037" cy="163513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1627186" y="4891086"/>
            <a:ext cx="301625" cy="163513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400" dirty="0" smtClean="0"/>
              <a:t> </a:t>
            </a:r>
            <a:r>
              <a:rPr lang="en-US" sz="2000" dirty="0" smtClean="0"/>
              <a:t>Contact Information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4281488" cy="4953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sz="1800" b="1" dirty="0" smtClean="0">
              <a:latin typeface="Arial Narrow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latin typeface="+mj-lt"/>
              </a:rPr>
              <a:t>Ron Smith</a:t>
            </a:r>
            <a:endParaRPr lang="en-US" sz="2000" b="1" dirty="0">
              <a:latin typeface="+mj-lt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200" dirty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Verdant Power, Inc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The Octagon  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888 Main Street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New York, NY 10044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200" dirty="0" smtClean="0">
              <a:latin typeface="Arial Narrow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  <a:hlinkClick r:id="rId3"/>
              </a:rPr>
              <a:t>rsmith@verdantpower.com</a:t>
            </a:r>
            <a:endParaRPr lang="en-US" sz="1800" dirty="0" smtClean="0">
              <a:latin typeface="Arial Narrow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  <a:hlinkClick r:id="rId4"/>
              </a:rPr>
              <a:t>www.verdantpower.com</a:t>
            </a:r>
            <a:endParaRPr lang="en-US" sz="1800" dirty="0" smtClean="0">
              <a:latin typeface="Arial Narrow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  <a:hlinkClick r:id="rId5"/>
              </a:rPr>
              <a:t>www.theriteproject.com</a:t>
            </a:r>
            <a:endParaRPr lang="en-US" sz="1800" dirty="0" smtClean="0">
              <a:latin typeface="Arial Narrow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200" dirty="0" smtClean="0">
              <a:latin typeface="Arial Narrow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800" dirty="0" smtClean="0">
              <a:latin typeface="Arial Narrow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USA: 212-888-8887 x601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600" dirty="0" smtClean="0">
                <a:latin typeface="Arial Narrow" pitchFamily="34" charset="0"/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600" dirty="0" smtClean="0">
                <a:latin typeface="Arial Narrow" pitchFamily="34" charset="0"/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1400" dirty="0" smtClean="0">
              <a:latin typeface="Arial Narrow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latin typeface="Arial Narrow" pitchFamily="34" charset="0"/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400" dirty="0" smtClean="0">
                <a:latin typeface="Arial Narrow" pitchFamily="34" charset="0"/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400" dirty="0" smtClean="0">
                <a:latin typeface="Arial Narrow" pitchFamily="34" charset="0"/>
              </a:rPr>
              <a:t> </a:t>
            </a:r>
          </a:p>
        </p:txBody>
      </p:sp>
      <p:sp>
        <p:nvSpPr>
          <p:cNvPr id="55300" name="Rectangle 7"/>
          <p:cNvSpPr>
            <a:spLocks noChangeArrowheads="1"/>
          </p:cNvSpPr>
          <p:nvPr/>
        </p:nvSpPr>
        <p:spPr bwMode="auto">
          <a:xfrm>
            <a:off x="5486400" y="57150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3399"/>
                </a:solidFill>
                <a:latin typeface="Arial" charset="0"/>
              </a:rPr>
              <a:t>The Octagon</a:t>
            </a:r>
          </a:p>
        </p:txBody>
      </p:sp>
      <p:pic>
        <p:nvPicPr>
          <p:cNvPr id="55301" name="Content Placeholder 6" descr="green-bldg1.jpg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905000"/>
            <a:ext cx="3381375" cy="35528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229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MHK </a:t>
            </a:r>
            <a:r>
              <a:rPr lang="en-US" sz="2000" dirty="0"/>
              <a:t>Power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400" dirty="0" smtClean="0"/>
          </a:p>
          <a:p>
            <a:r>
              <a:rPr lang="en-US" sz="2000" dirty="0" smtClean="0"/>
              <a:t>Worldwide Theoretical Potential – 270GW at 30% Capacity Factor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1600" dirty="0" smtClean="0"/>
              <a:t>REF: International </a:t>
            </a:r>
            <a:r>
              <a:rPr lang="en-US" sz="1600" dirty="0"/>
              <a:t>Energy Agency-Ocean Energy Systems (OES); website </a:t>
            </a:r>
            <a:r>
              <a:rPr lang="en-US" sz="1600" dirty="0" smtClean="0"/>
              <a:t>at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>
                <a:hlinkClick r:id="rId2"/>
              </a:rPr>
              <a:t>www.iea-</a:t>
            </a:r>
            <a:r>
              <a:rPr lang="en-US" sz="1600" dirty="0" smtClean="0">
                <a:hlinkClick r:id="rId2"/>
              </a:rPr>
              <a:t>oceans.org</a:t>
            </a:r>
            <a:endParaRPr lang="en-US" sz="16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Canada – Tidal-current – 6,300MW; River-current – 2,000MW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600" dirty="0" smtClean="0"/>
              <a:t>REF: </a:t>
            </a:r>
            <a:r>
              <a:rPr lang="en-US" sz="1600" dirty="0"/>
              <a:t>Ocean Renewable Energy Group (Canadian MHK Trade Association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>
                <a:hlinkClick r:id="rId3"/>
              </a:rPr>
              <a:t>http://www.oreg.ca</a:t>
            </a:r>
            <a:r>
              <a:rPr lang="en-US" sz="1600" dirty="0"/>
              <a:t> </a:t>
            </a:r>
          </a:p>
          <a:p>
            <a:pPr marL="57150" indent="0">
              <a:buNone/>
            </a:pPr>
            <a:endParaRPr lang="en-US" sz="1600" dirty="0"/>
          </a:p>
          <a:p>
            <a:pPr indent="-285750"/>
            <a:r>
              <a:rPr lang="en-US" sz="2000" dirty="0" smtClean="0"/>
              <a:t>United States – 50.8GW – East Coast- 2,400MW; West Coast, Alaska, </a:t>
            </a:r>
            <a:r>
              <a:rPr lang="en-US" sz="2000" dirty="0"/>
              <a:t>H</a:t>
            </a:r>
            <a:r>
              <a:rPr lang="en-US" sz="2000" dirty="0" smtClean="0"/>
              <a:t>awaii – 48.4GW</a:t>
            </a:r>
          </a:p>
          <a:p>
            <a:pPr marL="57150" indent="0">
              <a:buNone/>
            </a:pPr>
            <a:r>
              <a:rPr lang="en-US" sz="2000" dirty="0"/>
              <a:t>	</a:t>
            </a:r>
            <a:r>
              <a:rPr lang="en-US" sz="1600" dirty="0" smtClean="0"/>
              <a:t>REF: </a:t>
            </a:r>
            <a:r>
              <a:rPr lang="en-US" sz="1600" i="1" dirty="0" smtClean="0"/>
              <a:t>Assessment </a:t>
            </a:r>
            <a:r>
              <a:rPr lang="en-US" sz="1600" i="1" dirty="0"/>
              <a:t>of Energy Production Potential from Tidal Streams in the United </a:t>
            </a:r>
            <a:r>
              <a:rPr lang="en-US" sz="1600" i="1" dirty="0" smtClean="0"/>
              <a:t>States, </a:t>
            </a:r>
          </a:p>
          <a:p>
            <a:pPr marL="57150" indent="0">
              <a:buNone/>
            </a:pPr>
            <a:r>
              <a:rPr lang="en-US" sz="1600" i="1" dirty="0"/>
              <a:t>	</a:t>
            </a:r>
            <a:r>
              <a:rPr lang="en-US" sz="1600" dirty="0" smtClean="0"/>
              <a:t>US Department of Energy, 2011</a:t>
            </a:r>
            <a:endParaRPr lang="en-US" sz="1600" dirty="0"/>
          </a:p>
          <a:p>
            <a:pPr marL="57150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7776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>
                <a:ea typeface="ＭＳ Ｐゴシック" pitchFamily="34" charset="-128"/>
                <a:cs typeface="Arial" charset="0"/>
              </a:rPr>
              <a:t>Tidal/Ocean Energy Devices</a:t>
            </a:r>
            <a:endParaRPr lang="en-US" sz="2000" b="1" dirty="0" smtClean="0">
              <a:latin typeface="Century Gothic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876800" cy="48307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6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16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Most (&gt; 40-50m depths)</a:t>
            </a:r>
          </a:p>
          <a:p>
            <a:pPr>
              <a:lnSpc>
                <a:spcPct val="80000"/>
              </a:lnSpc>
            </a:pPr>
            <a:endParaRPr lang="en-US" sz="8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Marine Current Turbines  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Open Hydro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Clean Current / Alstom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Atlantis Resources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1000" dirty="0" smtClean="0">
              <a:ea typeface="ＭＳ Ｐゴシック" pitchFamily="34" charset="-128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Verdant Power (&lt; 40-50m depths)</a:t>
            </a:r>
          </a:p>
          <a:p>
            <a:pPr>
              <a:lnSpc>
                <a:spcPct val="80000"/>
              </a:lnSpc>
            </a:pPr>
            <a:endParaRPr lang="en-US" sz="8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Greater application - sited near power needs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Closer to shore or onshore - lower O&amp;M, less transmission costs, if any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Uniquely &amp; easily scaled, fewer moving parts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Higher efficiency &amp; capacity factor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Arial Narrow" pitchFamily="34" charset="0"/>
                <a:ea typeface="ＭＳ Ｐゴシック" pitchFamily="34" charset="-128"/>
                <a:cs typeface="Arial" charset="0"/>
              </a:rPr>
              <a:t>Market leader - proven technology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Arial Narrow" pitchFamily="34" charset="0"/>
              <a:ea typeface="ＭＳ Ｐゴシック" pitchFamily="34" charset="-128"/>
              <a:cs typeface="Arial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1600" dirty="0" smtClean="0">
              <a:latin typeface="Arial Narrow" pitchFamily="34" charset="0"/>
              <a:ea typeface="ＭＳ Ｐゴシック" pitchFamily="34" charset="-128"/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 sz="1600" b="1" dirty="0" smtClean="0">
              <a:latin typeface="Arial Narrow" pitchFamily="34" charset="0"/>
              <a:ea typeface="ＭＳ Ｐゴシック" pitchFamily="34" charset="-128"/>
            </a:endParaRPr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28800"/>
            <a:ext cx="1508125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8" descr="IMG_08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962400"/>
            <a:ext cx="2476500" cy="1857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Content Placeholder 7" descr="seagenraisedfor_500336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28800"/>
            <a:ext cx="2209800" cy="1944688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571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SEAI (Sustainable Energy Authority Ireland)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“10 Years from Prototype to Commercialization”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70976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15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000" dirty="0" smtClean="0"/>
              <a:t>EPRI (Electric Power Research Institute)</a:t>
            </a:r>
            <a:br>
              <a:rPr lang="en-US" sz="2000" dirty="0" smtClean="0"/>
            </a:br>
            <a:r>
              <a:rPr lang="en-US" sz="2000" dirty="0" smtClean="0"/>
              <a:t>“10 Years from Prototype to Commercialization”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5257800" cy="49530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000" b="1" dirty="0" smtClean="0">
                <a:latin typeface="Arial Narrow" pitchFamily="34" charset="0"/>
              </a:rPr>
              <a:t>Experience </a:t>
            </a:r>
            <a:r>
              <a:rPr lang="en-US" sz="2000" b="1" dirty="0">
                <a:latin typeface="Arial Narrow" pitchFamily="34" charset="0"/>
              </a:rPr>
              <a:t>- Variety of </a:t>
            </a:r>
            <a:r>
              <a:rPr lang="en-US" sz="2000" b="1" dirty="0" smtClean="0">
                <a:latin typeface="Arial Narrow" pitchFamily="34" charset="0"/>
              </a:rPr>
              <a:t>Technologies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800" dirty="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Narrow" pitchFamily="34" charset="0"/>
              </a:rPr>
              <a:t>Built &amp; Field-tested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latin typeface="Arial Narrow" pitchFamily="34" charset="0"/>
              </a:rPr>
              <a:t>	Three Different Prototypes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>
                <a:latin typeface="Arial Narrow" pitchFamily="34" charset="0"/>
              </a:rPr>
              <a:t>Dual-ducted Horizontal Axis   </a:t>
            </a:r>
            <a:endParaRPr lang="en-US" sz="1800" dirty="0" smtClean="0">
              <a:latin typeface="Arial Narrow" pitchFamily="34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latin typeface="Arial Narrow" pitchFamily="34" charset="0"/>
              </a:rPr>
              <a:t>	Ontario Power Generation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>
                <a:latin typeface="Arial Narrow" pitchFamily="34" charset="0"/>
              </a:rPr>
              <a:t>Vertical Axis (Triple Helical)</a:t>
            </a:r>
            <a:endParaRPr lang="en-US" sz="1800" b="1" dirty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 Narrow" pitchFamily="34" charset="0"/>
              </a:rPr>
              <a:t>	        </a:t>
            </a:r>
            <a:r>
              <a:rPr lang="en-US" sz="1800" dirty="0" smtClean="0">
                <a:latin typeface="Arial Narrow" pitchFamily="34" charset="0"/>
              </a:rPr>
              <a:t>Massachusetts State</a:t>
            </a:r>
            <a:endParaRPr lang="en-US" sz="1800" dirty="0">
              <a:latin typeface="Arial Narrow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b="1" dirty="0" smtClean="0">
                <a:latin typeface="Arial Narrow" pitchFamily="34" charset="0"/>
              </a:rPr>
              <a:t>Unducted Horizontal Axis</a:t>
            </a:r>
            <a:endParaRPr lang="en-US" sz="1800" dirty="0" smtClean="0">
              <a:latin typeface="Arial Narrow" pitchFamily="34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latin typeface="Arial Narrow" pitchFamily="34" charset="0"/>
              </a:rPr>
              <a:t>	New York Power Authority (NYPA)</a:t>
            </a:r>
            <a:endParaRPr lang="en-US" sz="2000" dirty="0">
              <a:latin typeface="Arial Narrow" pitchFamily="34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800" dirty="0" smtClean="0">
              <a:latin typeface="Arial" charset="0"/>
            </a:endParaRPr>
          </a:p>
          <a:p>
            <a:pPr lvl="0" eaLnBrk="1" hangingPunct="1">
              <a:lnSpc>
                <a:spcPct val="90000"/>
              </a:lnSpc>
            </a:pPr>
            <a:r>
              <a:rPr lang="en-US" sz="2000" dirty="0" smtClean="0">
                <a:latin typeface="Arial Narrow" pitchFamily="34" charset="0"/>
              </a:rPr>
              <a:t>Installed &amp; Operated 17 Turbines</a:t>
            </a:r>
          </a:p>
          <a:p>
            <a:pPr lvl="0" eaLnBrk="1" hangingPunct="1">
              <a:lnSpc>
                <a:spcPct val="90000"/>
              </a:lnSpc>
            </a:pPr>
            <a:endParaRPr lang="en-US" sz="800" dirty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Narrow" pitchFamily="34" charset="0"/>
              </a:rPr>
              <a:t>Commercial Standard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latin typeface="Arial Narrow" pitchFamily="34" charset="0"/>
              </a:rPr>
              <a:t>Fifth Generation (Gen5)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latin typeface="Arial Narrow" pitchFamily="34" charset="0"/>
              </a:rPr>
              <a:t>Work Validated by U.S. DOE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latin typeface="Arial Narrow" pitchFamily="34" charset="0"/>
              </a:rPr>
              <a:t>Design Initiated by NYU &amp; NYPA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1800" dirty="0" smtClean="0"/>
          </a:p>
        </p:txBody>
      </p:sp>
      <p:pic>
        <p:nvPicPr>
          <p:cNvPr id="7172" name="Picture 4" descr="UEK- Ontario- lowering into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58686"/>
            <a:ext cx="1676400" cy="25146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4114800"/>
            <a:ext cx="3657600" cy="2400300"/>
          </a:xfrm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4" name="Picture 6" descr="Verdant Turbine into Wa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917473"/>
            <a:ext cx="2741613" cy="2055813"/>
          </a:xfrm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972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C:\Documents and Settings\Dean Corren\My Documents\VERDANT POWER\Contracts\NYSERDA\NYSERDA log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8" y="3938649"/>
            <a:ext cx="1082249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New York City &amp; the East River  </a:t>
            </a:r>
            <a:br>
              <a:rPr lang="en-US" sz="2000" dirty="0" smtClean="0"/>
            </a:br>
            <a:r>
              <a:rPr lang="en-US" sz="2000" dirty="0" smtClean="0"/>
              <a:t>Roosevelt Island Tidal Energy (RITE) Project  </a:t>
            </a:r>
          </a:p>
        </p:txBody>
      </p:sp>
      <p:pic>
        <p:nvPicPr>
          <p:cNvPr id="4100" name="Content Placeholder 6" descr="10_DSCF1616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600200"/>
            <a:ext cx="3313113" cy="4953000"/>
          </a:xfrm>
          <a:ln>
            <a:solidFill>
              <a:srgbClr val="00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5105400" cy="510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>
                <a:latin typeface="Arial Narrow" pitchFamily="34" charset="0"/>
              </a:rPr>
              <a:t>Partners &amp; Customers</a:t>
            </a:r>
          </a:p>
          <a:p>
            <a:pPr marL="0" indent="0" algn="ctr">
              <a:buNone/>
            </a:pPr>
            <a:endParaRPr lang="en-US" sz="2400" b="1" dirty="0">
              <a:latin typeface="Arial Narrow" pitchFamily="34" charset="0"/>
            </a:endParaRPr>
          </a:p>
        </p:txBody>
      </p:sp>
      <p:pic>
        <p:nvPicPr>
          <p:cNvPr id="8" name="Picture 12" descr="C:\Documents and Settings\Trey Taylor\My Documents\My Pictures\NYPA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51" y="2116137"/>
            <a:ext cx="18843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Documents and Settings\Trey Taylor\My Documents\My Pictures\RIOC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70" y="2946398"/>
            <a:ext cx="11811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Documents and Settings\Trey Taylor\My Documents\My Pictures\coned_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51" y="4924792"/>
            <a:ext cx="22463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82" y="2946398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0" y="4938896"/>
            <a:ext cx="18589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57" y="4275427"/>
            <a:ext cx="18224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KeySp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69" y="4275427"/>
            <a:ext cx="13430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/>
          <a:stretch>
            <a:fillRect/>
          </a:stretch>
        </p:blipFill>
        <p:spPr bwMode="auto">
          <a:xfrm>
            <a:off x="704507" y="2129063"/>
            <a:ext cx="1714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9798" r="1639"/>
          <a:stretch>
            <a:fillRect/>
          </a:stretch>
        </p:blipFill>
        <p:spPr bwMode="auto">
          <a:xfrm>
            <a:off x="481464" y="3009899"/>
            <a:ext cx="21605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96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8233" r="2000" b="9612"/>
          <a:stretch>
            <a:fillRect/>
          </a:stretch>
        </p:blipFill>
        <p:spPr bwMode="auto">
          <a:xfrm>
            <a:off x="4953000" y="1447800"/>
            <a:ext cx="3552825" cy="3779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457200" y="1371600"/>
            <a:ext cx="4724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Theory</a:t>
            </a:r>
          </a:p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Practical Economics</a:t>
            </a:r>
          </a:p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Blade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Design</a:t>
            </a:r>
            <a:endParaRPr lang="en-US" sz="2000" dirty="0">
              <a:solidFill>
                <a:srgbClr val="003399"/>
              </a:solidFill>
              <a:latin typeface="Arial Narrow" pitchFamily="34" charset="0"/>
              <a:ea typeface="Calibri" pitchFamily="34" charset="0"/>
              <a:cs typeface="Calibri" pitchFamily="34" charset="0"/>
            </a:endParaRPr>
          </a:p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Rotor 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Dynamometry (U.S. Navy Lab)</a:t>
            </a:r>
            <a:endParaRPr lang="en-US" sz="2000" dirty="0">
              <a:solidFill>
                <a:srgbClr val="003399"/>
              </a:solidFill>
              <a:latin typeface="Arial Narrow" pitchFamily="34" charset="0"/>
              <a:ea typeface="Calibri" pitchFamily="34" charset="0"/>
              <a:cs typeface="Calibri" pitchFamily="34" charset="0"/>
            </a:endParaRPr>
          </a:p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  <a:defRPr/>
            </a:pPr>
            <a:endParaRPr lang="en-US" sz="3200" b="1" i="1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9220" name="Picture 2" descr="C:\Documents and Settings\Dean Corren\My Documents\VERDANT POWER\PROJECTS\RITE\6-Pack\Rotor\rotor grap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1" r="2386" b="17696"/>
          <a:stretch>
            <a:fillRect/>
          </a:stretch>
        </p:blipFill>
        <p:spPr bwMode="auto">
          <a:xfrm>
            <a:off x="468086" y="2827000"/>
            <a:ext cx="376078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5029200" y="5410200"/>
            <a:ext cx="388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  <a:defRPr/>
            </a:pP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NYU Prototype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Turbine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4.5-m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Diameter Rotor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ea typeface="Calibri" pitchFamily="34" charset="0"/>
                <a:cs typeface="Calibri" pitchFamily="34" charset="0"/>
              </a:rPr>
              <a:t>Pakistan’s Bong Canal</a:t>
            </a:r>
            <a:endParaRPr lang="en-US" sz="2000" dirty="0">
              <a:solidFill>
                <a:srgbClr val="003399"/>
              </a:solidFill>
              <a:latin typeface="Arial Narrow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22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New York Power Authority &amp; New York University Prototype Design &amp; Bench Tests (1981-85)</a:t>
            </a:r>
          </a:p>
        </p:txBody>
      </p:sp>
    </p:spTree>
    <p:extLst>
      <p:ext uri="{BB962C8B-B14F-4D97-AF65-F5344CB8AC3E}">
        <p14:creationId xmlns:p14="http://schemas.microsoft.com/office/powerpoint/2010/main" val="29049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800" dirty="0" smtClean="0"/>
              <a:t>RITE Demo Project</a:t>
            </a:r>
            <a:br>
              <a:rPr lang="en-US" sz="2800" dirty="0" smtClean="0"/>
            </a:br>
            <a:r>
              <a:rPr lang="en-US" sz="2000" dirty="0" smtClean="0"/>
              <a:t>Six Mounted Bottom Units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5562600" cy="4953000"/>
          </a:xfrm>
        </p:spPr>
        <p:txBody>
          <a:bodyPr/>
          <a:lstStyle/>
          <a:p>
            <a:pPr lvl="0" eaLnBrk="1" hangingPunct="1">
              <a:buSzPct val="90000"/>
              <a:buFont typeface="Arial" pitchFamily="34" charset="0"/>
              <a:buChar char="●"/>
              <a:defRPr/>
            </a:pPr>
            <a:r>
              <a:rPr lang="en-US" sz="2400" b="1" dirty="0" smtClean="0">
                <a:latin typeface="+mj-lt"/>
              </a:rPr>
              <a:t>12/2006 to 8/2009</a:t>
            </a:r>
          </a:p>
          <a:p>
            <a:pPr lvl="0" eaLnBrk="1" hangingPunct="1">
              <a:buSzPct val="90000"/>
              <a:buNone/>
              <a:defRPr/>
            </a:pPr>
            <a:endParaRPr lang="en-US" sz="800" dirty="0" smtClean="0">
              <a:latin typeface="Arial" charset="0"/>
            </a:endParaRPr>
          </a:p>
          <a:p>
            <a:pPr lvl="0" eaLnBrk="1" hangingPunct="1">
              <a:buSzPct val="90000"/>
              <a:buFont typeface="Arial" pitchFamily="34" charset="0"/>
              <a:buChar char="●"/>
              <a:defRPr/>
            </a:pPr>
            <a:r>
              <a:rPr lang="en-US" sz="2400" b="1" dirty="0" smtClean="0">
                <a:latin typeface="+mj-lt"/>
              </a:rPr>
              <a:t>Pre-commercial Units (Gen4)</a:t>
            </a:r>
          </a:p>
          <a:p>
            <a:pPr lvl="1" eaLnBrk="1" hangingPunct="1"/>
            <a:r>
              <a:rPr lang="en-US" sz="2000" dirty="0" smtClean="0">
                <a:latin typeface="Arial Narrow" pitchFamily="34" charset="0"/>
              </a:rPr>
              <a:t>Power to Two Customers</a:t>
            </a:r>
          </a:p>
          <a:p>
            <a:pPr lvl="2" eaLnBrk="1" hangingPunct="1"/>
            <a:r>
              <a:rPr lang="en-US" sz="2000" b="1" dirty="0" smtClean="0">
                <a:latin typeface="Arial Narrow" pitchFamily="34" charset="0"/>
              </a:rPr>
              <a:t>Gristedes</a:t>
            </a:r>
          </a:p>
          <a:p>
            <a:pPr lvl="2" eaLnBrk="1" hangingPunct="1"/>
            <a:r>
              <a:rPr lang="en-US" sz="2000" b="1" dirty="0" smtClean="0">
                <a:latin typeface="Arial Narrow" pitchFamily="34" charset="0"/>
              </a:rPr>
              <a:t>R.I. Motorgate</a:t>
            </a:r>
          </a:p>
          <a:p>
            <a:pPr eaLnBrk="1" hangingPunct="1"/>
            <a:endParaRPr lang="en-US" sz="800" dirty="0" smtClean="0">
              <a:latin typeface="Arial" charset="0"/>
            </a:endParaRPr>
          </a:p>
          <a:p>
            <a:pPr lvl="0" eaLnBrk="1" hangingPunct="1">
              <a:buSzPct val="90000"/>
              <a:buFont typeface="Arial" pitchFamily="34" charset="0"/>
              <a:buChar char="●"/>
              <a:defRPr/>
            </a:pPr>
            <a:r>
              <a:rPr lang="en-US" sz="2400" b="1" dirty="0" smtClean="0">
                <a:latin typeface="+mj-lt"/>
              </a:rPr>
              <a:t>Generator Units (5)</a:t>
            </a:r>
          </a:p>
          <a:p>
            <a:pPr lvl="1" eaLnBrk="1" hangingPunct="1"/>
            <a:r>
              <a:rPr lang="en-US" sz="2000" b="1" dirty="0" smtClean="0">
                <a:latin typeface="Arial Narrow" pitchFamily="34" charset="0"/>
              </a:rPr>
              <a:t>60+ MWh Energy Produced</a:t>
            </a:r>
          </a:p>
          <a:p>
            <a:pPr lvl="1" eaLnBrk="1" hangingPunct="1"/>
            <a:r>
              <a:rPr lang="en-US" sz="2000" b="1" dirty="0" smtClean="0">
                <a:latin typeface="Arial Narrow" pitchFamily="34" charset="0"/>
              </a:rPr>
              <a:t>7,000+ Operational Hours</a:t>
            </a:r>
          </a:p>
          <a:p>
            <a:pPr lvl="1" eaLnBrk="1" hangingPunct="1"/>
            <a:r>
              <a:rPr lang="en-US" sz="2000" b="1" dirty="0">
                <a:latin typeface="Arial Narrow" pitchFamily="34" charset="0"/>
              </a:rPr>
              <a:t>Excellent Water-Wire Efficiency (~35%)</a:t>
            </a:r>
          </a:p>
          <a:p>
            <a:pPr lvl="1" eaLnBrk="1" hangingPunct="1"/>
            <a:r>
              <a:rPr lang="en-US" sz="2000" b="1" dirty="0">
                <a:latin typeface="Arial Narrow" pitchFamily="34" charset="0"/>
              </a:rPr>
              <a:t>High Capacity Factor (~30%)</a:t>
            </a:r>
          </a:p>
          <a:p>
            <a:pPr lvl="1" eaLnBrk="1" hangingPunct="1"/>
            <a:endParaRPr lang="en-US" sz="2000" b="1" dirty="0" smtClean="0">
              <a:latin typeface="Arial Narrow" pitchFamily="34" charset="0"/>
            </a:endParaRPr>
          </a:p>
          <a:p>
            <a:pPr lvl="0" eaLnBrk="1" hangingPunct="1">
              <a:buSzPct val="90000"/>
              <a:buFont typeface="Arial" pitchFamily="34" charset="0"/>
              <a:buChar char="●"/>
              <a:defRPr/>
            </a:pPr>
            <a:r>
              <a:rPr lang="en-US" sz="2400" b="1" dirty="0" smtClean="0">
                <a:latin typeface="+mj-lt"/>
              </a:rPr>
              <a:t>Dynamometer Unit (1)</a:t>
            </a:r>
          </a:p>
          <a:p>
            <a:pPr eaLnBrk="1" hangingPunct="1">
              <a:buNone/>
            </a:pPr>
            <a:endParaRPr lang="en-US" sz="3600" dirty="0" smtClean="0">
              <a:latin typeface="Arial" charset="0"/>
            </a:endParaRPr>
          </a:p>
        </p:txBody>
      </p:sp>
      <p:pic>
        <p:nvPicPr>
          <p:cNvPr id="19460" name="Picture 10" descr="T1CraneLow-s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1200" y="1600200"/>
            <a:ext cx="3200400" cy="2400300"/>
          </a:xfrm>
          <a:ln w="3175">
            <a:solidFill>
              <a:schemeClr val="tx1"/>
            </a:solidFill>
          </a:ln>
        </p:spPr>
      </p:pic>
      <p:pic>
        <p:nvPicPr>
          <p:cNvPr id="19461" name="Picture 11" descr="T1SubPartial-s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91200" y="4152900"/>
            <a:ext cx="3200400" cy="2400300"/>
          </a:xfrm>
          <a:ln w="31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839200" y="6488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3399"/>
                </a:solidFill>
                <a:latin typeface="+mj-lt"/>
              </a:rPr>
              <a:t>7</a:t>
            </a:r>
            <a:endParaRPr lang="en-US" sz="1800" b="1" dirty="0">
              <a:solidFill>
                <a:srgbClr val="00339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1156</Words>
  <Application>Microsoft Macintosh PowerPoint</Application>
  <PresentationFormat>On-screen Show (4:3)</PresentationFormat>
  <Paragraphs>301</Paragraphs>
  <Slides>28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Dad`s Tie</vt:lpstr>
      <vt:lpstr>1_Dad`s Tie</vt:lpstr>
      <vt:lpstr>2_Dad`s Tie</vt:lpstr>
      <vt:lpstr>4_Dad`s Tie</vt:lpstr>
      <vt:lpstr>???</vt:lpstr>
      <vt:lpstr>PowerPoint Presentation</vt:lpstr>
      <vt:lpstr>Marine &amp; Hydrokinetic (MHK) Systems Roadmaps To Commercialization</vt:lpstr>
      <vt:lpstr>MHK Power Potential</vt:lpstr>
      <vt:lpstr>Tidal/Ocean Energy Devices</vt:lpstr>
      <vt:lpstr>SEAI (Sustainable Energy Authority Ireland) “10 Years from Prototype to Commercialization”</vt:lpstr>
      <vt:lpstr>EPRI (Electric Power Research Institute) “10 Years from Prototype to Commercialization”</vt:lpstr>
      <vt:lpstr>New York City &amp; the East River   Roosevelt Island Tidal Energy (RITE) Project  </vt:lpstr>
      <vt:lpstr>New York Power Authority &amp; New York University Prototype Design &amp; Bench Tests (1981-85)</vt:lpstr>
      <vt:lpstr>RITE Demo Project Six Mounted Bottom Units</vt:lpstr>
      <vt:lpstr>RITE Project - Phase 2 NYC’s East River, Grid-connected Array  </vt:lpstr>
      <vt:lpstr>RITE Demo Project  Deployment</vt:lpstr>
      <vt:lpstr>RITE Project - Phase 2 Control Room</vt:lpstr>
      <vt:lpstr>RITE Project - Phase 2 Power Generation</vt:lpstr>
      <vt:lpstr>RITE Project - Phase 2 “Six-Pack” Array Flow</vt:lpstr>
      <vt:lpstr>RITE Project - Phase 2 Results &amp; Accomplishments  </vt:lpstr>
      <vt:lpstr>RITE Project - Phase 2 Lessons Learned &amp; Applied  </vt:lpstr>
      <vt:lpstr> Fifth Generation (Gen5) Rotor Redesign KHPS Blade Tested to 7 m/s &amp; Beyond    </vt:lpstr>
      <vt:lpstr>Verdant Power Today</vt:lpstr>
      <vt:lpstr> Roosevelt Island Tidal Energy (RITE) Project</vt:lpstr>
      <vt:lpstr>FERC Pilot License Eligibility</vt:lpstr>
      <vt:lpstr>RITE Project - Phase 3 (2012-14) 1 MW = 10, Gen5, 5-m Class Triframes </vt:lpstr>
      <vt:lpstr>RITE Pilot Project 30 Turbine Array – Flow Scales</vt:lpstr>
      <vt:lpstr>RITE Project  3 Keys to Success</vt:lpstr>
      <vt:lpstr>RITE Project  Economics</vt:lpstr>
      <vt:lpstr> Gen5, Commercial Standard System   Tailored for Site, Using Triframes or Single Mounts  </vt:lpstr>
      <vt:lpstr>Generic MHK Project Project Capital Costs / Expenditures (CapEx)  </vt:lpstr>
      <vt:lpstr>Moving forward -  Opportunities    </vt:lpstr>
      <vt:lpstr> Contact Information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Trey</dc:creator>
  <cp:lastModifiedBy>Ronald Smith</cp:lastModifiedBy>
  <cp:revision>91</cp:revision>
  <dcterms:created xsi:type="dcterms:W3CDTF">2011-10-01T19:07:14Z</dcterms:created>
  <dcterms:modified xsi:type="dcterms:W3CDTF">2012-03-22T11:36:37Z</dcterms:modified>
</cp:coreProperties>
</file>